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 </a:t>
            </a:r>
            <a:r>
              <a:rPr lang="tr-TR" dirty="0" err="1" smtClean="0"/>
              <a:t>Psikoljisi</a:t>
            </a:r>
            <a:r>
              <a:rPr lang="tr-TR" dirty="0" smtClean="0"/>
              <a:t> Kuramları: Bilgi </a:t>
            </a:r>
            <a:r>
              <a:rPr lang="tr-TR" dirty="0" err="1" smtClean="0"/>
              <a:t>İşlemleme</a:t>
            </a:r>
            <a:r>
              <a:rPr lang="tr-TR" dirty="0" smtClean="0"/>
              <a:t> Yaklaşımı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20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Geriye ket vurmayı engellemek için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Karıştırılabilecek benzer kavramların yakın zamanlarda öğretilmemesi</a:t>
            </a:r>
          </a:p>
          <a:p>
            <a:r>
              <a:rPr lang="tr-TR" dirty="0" smtClean="0"/>
              <a:t>Gözden geçirme ve karşılaştırma</a:t>
            </a:r>
          </a:p>
          <a:p>
            <a:r>
              <a:rPr lang="tr-TR" dirty="0" smtClean="0"/>
              <a:t>Benzer kavramları farklı stratejiler ile öğretme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84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Yürütücü kontrol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sürecinde kişinin kendi bilişsel süreçlerini kontrol etmesini sağladığı varsayılan sistem yürütücü kontroldür.</a:t>
            </a:r>
          </a:p>
          <a:p>
            <a:r>
              <a:rPr lang="tr-TR" dirty="0" smtClean="0"/>
              <a:t>Yürütücü kontrol</a:t>
            </a:r>
          </a:p>
          <a:p>
            <a:pPr lvl="2"/>
            <a:r>
              <a:rPr lang="tr-TR" dirty="0" smtClean="0"/>
              <a:t>Güdülenme süreçlerini</a:t>
            </a:r>
          </a:p>
          <a:p>
            <a:pPr lvl="2"/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süreçlerini kontrol 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97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Bilgi </a:t>
            </a:r>
            <a:r>
              <a:rPr lang="tr-TR" sz="4000" dirty="0" err="1"/>
              <a:t>İşlemleme</a:t>
            </a:r>
            <a:r>
              <a:rPr lang="tr-TR" sz="4000" dirty="0"/>
              <a:t> süreçlerinin kontrolü ya da </a:t>
            </a:r>
            <a:r>
              <a:rPr lang="tr-TR" dirty="0" smtClean="0"/>
              <a:t>ÜSTBİLİŞ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Üstbiliş</a:t>
            </a:r>
            <a:r>
              <a:rPr lang="tr-TR" dirty="0" smtClean="0"/>
              <a:t>, bilişsel sistemi yukarıdan gören ve onu yöneten aynı zamanda da bilişsel sistemin bir parçası olan üst düzey bir yapıdır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53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Bu konu hakkında ne biliyorum</a:t>
            </a:r>
          </a:p>
          <a:p>
            <a:pPr>
              <a:buNone/>
            </a:pPr>
            <a:r>
              <a:rPr lang="tr-TR" dirty="0" smtClean="0"/>
              <a:t>Öğrenmek için ne kadar zamana ihtiyacım var</a:t>
            </a:r>
          </a:p>
          <a:p>
            <a:pPr>
              <a:buNone/>
            </a:pPr>
            <a:r>
              <a:rPr lang="tr-TR" dirty="0" smtClean="0"/>
              <a:t>Bu konuyu en iyi nasıl öğrenebilirim?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985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Kişilerin öğrenme süreçleri ile ilgili </a:t>
            </a:r>
            <a:r>
              <a:rPr lang="tr-TR" dirty="0" err="1" smtClean="0"/>
              <a:t>üstbilişsel</a:t>
            </a:r>
            <a:r>
              <a:rPr lang="tr-TR" dirty="0" smtClean="0"/>
              <a:t> bilgisi doğru da olabilir yanlış da. Bu bilgi, değişim karşısında oldukça dirençlidir.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7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 matematik sınavlarına hazırlanmak için yeterince zaman ayırdığını düşünen bir öğrenci başarısız olduğu halde bu yönde düşünmeyi sürdürebilir ve başarısızlığı öğretmenin çok zor sormuş olmasına bağlayabilir (</a:t>
            </a:r>
            <a:r>
              <a:rPr lang="tr-TR" dirty="0" err="1" smtClean="0"/>
              <a:t>Veenman</a:t>
            </a:r>
            <a:r>
              <a:rPr lang="tr-TR" dirty="0" smtClean="0"/>
              <a:t> ve </a:t>
            </a:r>
            <a:r>
              <a:rPr lang="tr-TR" dirty="0" err="1" smtClean="0"/>
              <a:t>diğ</a:t>
            </a:r>
            <a:r>
              <a:rPr lang="tr-TR" dirty="0" smtClean="0"/>
              <a:t>., 2006).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751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Bildirimsel Bilgi: Bireyin bir öğrenen olarak kendisi hakkında ve performansı etkileyen etmenler ile ilgili ne bildiğini içerir (</a:t>
            </a:r>
            <a:r>
              <a:rPr lang="tr-TR" dirty="0" err="1" smtClean="0"/>
              <a:t>Schraw</a:t>
            </a:r>
            <a:r>
              <a:rPr lang="tr-TR" dirty="0" smtClean="0"/>
              <a:t> ve </a:t>
            </a:r>
            <a:r>
              <a:rPr lang="tr-TR" dirty="0" err="1" smtClean="0"/>
              <a:t>Moshman</a:t>
            </a:r>
            <a:r>
              <a:rPr lang="tr-TR" dirty="0" smtClean="0"/>
              <a:t>, 1995, </a:t>
            </a:r>
            <a:r>
              <a:rPr lang="tr-TR" dirty="0" err="1" smtClean="0"/>
              <a:t>Schraw</a:t>
            </a:r>
            <a:r>
              <a:rPr lang="tr-TR" dirty="0" smtClean="0"/>
              <a:t>, 1998).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03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Örneğin bir öğrenci bildik bir konu ile karşılaşmanın ve ön bilgiye sahip olmanın okuma hızı ve kavramayı olumlu etkilediğini bilebilir (</a:t>
            </a:r>
            <a:r>
              <a:rPr lang="tr-TR" dirty="0" err="1" smtClean="0"/>
              <a:t>Jacobs</a:t>
            </a:r>
            <a:r>
              <a:rPr lang="tr-TR" dirty="0" smtClean="0"/>
              <a:t> ve Paris, 1987).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10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Öğrenenlerin kendi bellekleri ilgili bildiklerini inceleyen çalışma yetişkinlerin çocuklara göre kendi bellekleri ile ilgili bilişsel süreçler hakkında daha fazla şey bildiklerini göstermektedir (</a:t>
            </a:r>
            <a:r>
              <a:rPr lang="tr-TR" dirty="0" err="1" smtClean="0"/>
              <a:t>Baker</a:t>
            </a:r>
            <a:r>
              <a:rPr lang="tr-TR" dirty="0" smtClean="0"/>
              <a:t>, 1989; </a:t>
            </a:r>
            <a:r>
              <a:rPr lang="tr-TR" dirty="0" err="1" smtClean="0"/>
              <a:t>akt</a:t>
            </a:r>
            <a:r>
              <a:rPr lang="tr-TR" dirty="0" smtClean="0"/>
              <a:t>; </a:t>
            </a:r>
            <a:r>
              <a:rPr lang="tr-TR" dirty="0" err="1" smtClean="0"/>
              <a:t>Schraw</a:t>
            </a:r>
            <a:r>
              <a:rPr lang="tr-TR" dirty="0" smtClean="0"/>
              <a:t>, 1998). </a:t>
            </a:r>
            <a:r>
              <a:rPr lang="tr-TR" dirty="0" err="1" smtClean="0"/>
              <a:t>Kuhn</a:t>
            </a:r>
            <a:r>
              <a:rPr lang="tr-TR" dirty="0" smtClean="0"/>
              <a:t> ve </a:t>
            </a:r>
            <a:r>
              <a:rPr lang="tr-TR" dirty="0" err="1" smtClean="0"/>
              <a:t>Dean</a:t>
            </a:r>
            <a:r>
              <a:rPr lang="tr-TR" dirty="0" smtClean="0"/>
              <a:t> (2004)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6202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İşlemsel Bilgi: İşlemsel bilgiyi işlemsel becerilerin yürütülmesi ile ilgili bilgi (</a:t>
            </a:r>
            <a:r>
              <a:rPr lang="tr-TR" dirty="0" err="1" smtClean="0"/>
              <a:t>Schraw</a:t>
            </a:r>
            <a:r>
              <a:rPr lang="tr-TR" dirty="0" smtClean="0"/>
              <a:t> ve </a:t>
            </a:r>
            <a:r>
              <a:rPr lang="tr-TR" dirty="0" err="1" smtClean="0"/>
              <a:t>Moshman</a:t>
            </a:r>
            <a:r>
              <a:rPr lang="tr-TR" dirty="0" smtClean="0"/>
              <a:t>, 1995), bir şeyler yapma ile ilgili bilgi (</a:t>
            </a:r>
            <a:r>
              <a:rPr lang="tr-TR" dirty="0" err="1" smtClean="0"/>
              <a:t>Schraw</a:t>
            </a:r>
            <a:r>
              <a:rPr lang="tr-TR" dirty="0" smtClean="0"/>
              <a:t>, 1998), ya da düşünme sürecine ilişkin </a:t>
            </a:r>
            <a:r>
              <a:rPr lang="tr-TR" dirty="0" err="1" smtClean="0"/>
              <a:t>farkındalık</a:t>
            </a:r>
            <a:r>
              <a:rPr lang="tr-TR" dirty="0" smtClean="0"/>
              <a:t> olarak (</a:t>
            </a:r>
            <a:r>
              <a:rPr lang="tr-TR" dirty="0" err="1" smtClean="0"/>
              <a:t>Jacobs</a:t>
            </a:r>
            <a:r>
              <a:rPr lang="tr-TR" dirty="0" smtClean="0"/>
              <a:t> ve Paris, 1987) tanımlamak mümkündür..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063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34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düzeyde işlemsel bilgisi olan bir birey ödevler üzerinde daha hızlı performans sergilemekte ve daha geniş bir strateji dağarcığına sahip görünmektedirler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2969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Durumsal Bilgi: Açıklayıcı ve işlemsel bilginin nasıl ve ne zaman kullanılacağı ile ilgili bilgiyi içerir.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683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 etkili öğrenenler, tekrarı neden ve ne zaman kullanacaklarını bilirler. Durumsal bilginin önemli olmasının nedeni öğrencilerin kaynaklarını daha seçici bölüştürmelerine ve stratejilerini daha etkili kullanmalarına yardımcı olmasıdır.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4406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Gelişimsel açıdan </a:t>
            </a:r>
            <a:r>
              <a:rPr lang="tr-TR" dirty="0" err="1" smtClean="0"/>
              <a:t>üstbiliş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bilişsel gelişimde üç belirgin dönem mevcuttur; </a:t>
            </a:r>
          </a:p>
          <a:p>
            <a:pPr marL="0" indent="0">
              <a:buNone/>
            </a:pPr>
            <a:r>
              <a:rPr lang="tr-TR" dirty="0" smtClean="0"/>
              <a:t>0-5 </a:t>
            </a:r>
            <a:r>
              <a:rPr lang="tr-TR" dirty="0" smtClean="0"/>
              <a:t>yaş</a:t>
            </a:r>
          </a:p>
          <a:p>
            <a:pPr marL="0" indent="0">
              <a:buNone/>
            </a:pPr>
            <a:r>
              <a:rPr lang="tr-TR" dirty="0" smtClean="0"/>
              <a:t>5-9 yaş</a:t>
            </a:r>
          </a:p>
          <a:p>
            <a:pPr marL="0" indent="0">
              <a:buNone/>
            </a:pPr>
            <a:r>
              <a:rPr lang="tr-TR" dirty="0" smtClean="0"/>
              <a:t>10 yaş ve </a:t>
            </a:r>
            <a:r>
              <a:rPr lang="tr-TR" dirty="0" smtClean="0"/>
              <a:t>sonrası</a:t>
            </a:r>
          </a:p>
          <a:p>
            <a:pPr marL="0" indent="0">
              <a:buNone/>
            </a:pPr>
            <a:r>
              <a:rPr lang="tr-TR" dirty="0"/>
              <a:t>0-5 yaş herhangi bir </a:t>
            </a:r>
            <a:r>
              <a:rPr lang="tr-TR" dirty="0" err="1"/>
              <a:t>üstbilişsel</a:t>
            </a:r>
            <a:r>
              <a:rPr lang="tr-TR" dirty="0"/>
              <a:t> strateji kullanamadıkları ve kavrayamadıkları </a:t>
            </a:r>
            <a:r>
              <a:rPr lang="tr-TR" dirty="0" smtClean="0"/>
              <a:t>dönemdir. 6-9 </a:t>
            </a:r>
            <a:r>
              <a:rPr lang="tr-TR" dirty="0"/>
              <a:t>yaş, stratejilerin kullanılabildiği fakat üretilemediği </a:t>
            </a:r>
            <a:r>
              <a:rPr lang="tr-TR" dirty="0" smtClean="0"/>
              <a:t>dönemdir. 10 </a:t>
            </a:r>
            <a:r>
              <a:rPr lang="tr-TR" dirty="0"/>
              <a:t>yaş ve </a:t>
            </a:r>
            <a:r>
              <a:rPr lang="tr-TR" dirty="0" smtClean="0"/>
              <a:t>sonrası ise hem stratejilerin üretildiği hem de kullanıldığı dönemdir.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65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Geri getirme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Bilginin uzun süreli bellekte bulunarak açığa çıkarılma sürecidir.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Geri Getirmenin 2 Türü</a:t>
            </a:r>
          </a:p>
          <a:p>
            <a:pPr lvl="3"/>
            <a:r>
              <a:rPr lang="tr-TR" dirty="0" smtClean="0"/>
              <a:t>Hatırlama</a:t>
            </a:r>
          </a:p>
          <a:p>
            <a:pPr lvl="3"/>
            <a:r>
              <a:rPr lang="tr-TR" dirty="0" smtClean="0"/>
              <a:t>Tanıma</a:t>
            </a:r>
          </a:p>
          <a:p>
            <a:r>
              <a:rPr lang="tr-TR" dirty="0" smtClean="0"/>
              <a:t>Hatırlama: </a:t>
            </a:r>
            <a:r>
              <a:rPr lang="tr-TR" dirty="0"/>
              <a:t>B</a:t>
            </a:r>
            <a:r>
              <a:rPr lang="tr-TR" dirty="0" smtClean="0"/>
              <a:t>ilgilerin ipucu ve ima olmadan depolandıkları yerden geri getirilmeleridir. </a:t>
            </a:r>
          </a:p>
          <a:p>
            <a:endParaRPr lang="tr-TR" dirty="0"/>
          </a:p>
          <a:p>
            <a:r>
              <a:rPr lang="tr-TR" dirty="0" smtClean="0"/>
              <a:t>Tanıma: Bir karar veya görüş için öğrenenlere sunulan, önceden oluşturulmuş bir dizi uyaranı içerir.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91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</a:t>
            </a:r>
            <a:r>
              <a:rPr lang="tr-TR" dirty="0"/>
              <a:t>süreli bellekte bilgiye ulaşamama kişinin bilgiyi kaybettiğini değil geri getirmede başarısız olduğunu göstermektedir.</a:t>
            </a:r>
          </a:p>
          <a:p>
            <a:r>
              <a:rPr lang="tr-TR" dirty="0"/>
              <a:t>Geri getirmenin niteliğini kodlamanın niteliği belirler</a:t>
            </a:r>
          </a:p>
          <a:p>
            <a:r>
              <a:rPr lang="tr-TR" dirty="0"/>
              <a:t>Geri getirmede bağlam etkisi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29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Bilgiyi Geri Getirme Yolları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öğrenmenin gerçekleştiği çevreyi zihinsel olarak canlandırmak (Hoca derste ne örnek vermişti?)</a:t>
            </a:r>
          </a:p>
          <a:p>
            <a:r>
              <a:rPr lang="tr-TR" dirty="0" smtClean="0"/>
              <a:t>Aşamaları hatırlama çalışmak (otobüste telefon çaldı, X ile konuştum, sonra ne yaptım…)</a:t>
            </a:r>
          </a:p>
          <a:p>
            <a:r>
              <a:rPr lang="tr-TR" dirty="0" smtClean="0"/>
              <a:t>Anlam kodunu çözme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21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Unutma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kayıt ve kısa süreli bellekte ortaya çıkan bir süreçtir</a:t>
            </a:r>
          </a:p>
          <a:p>
            <a:r>
              <a:rPr lang="tr-TR" dirty="0" smtClean="0"/>
              <a:t>Duyusal kayıtta dikkat edilmeyen bilgi unutulur</a:t>
            </a:r>
          </a:p>
          <a:p>
            <a:r>
              <a:rPr lang="tr-TR" dirty="0" err="1" smtClean="0"/>
              <a:t>KSB’te</a:t>
            </a:r>
            <a:r>
              <a:rPr lang="tr-TR" dirty="0" smtClean="0"/>
              <a:t> tekrar edilmeyen ya da anlamlandırılmayan bilgi unutulur.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4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175000"/>
            <a:ext cx="7239000" cy="3134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Kodlama Başarısızlığı: öğrenme ve çabanın aynı şey olduğu yanılsamasının bir sonucudur. </a:t>
            </a:r>
          </a:p>
          <a:p>
            <a:pPr>
              <a:buNone/>
            </a:pPr>
            <a:r>
              <a:rPr lang="tr-TR" dirty="0"/>
              <a:t>Geri Getirme Başarısızlığı: bellekteki bilgiye ulaşamama</a:t>
            </a:r>
          </a:p>
          <a:p>
            <a:pPr>
              <a:buNone/>
            </a:pPr>
            <a:r>
              <a:rPr lang="tr-TR" dirty="0"/>
              <a:t>Karışma; kısa süre içerisinde art arda verilen bilgiler karışır. 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4284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Ket vurma: Bazı olayların ve bilgilerin diğer olayların ve bilgilerin geri getirilmesine engel olmasıdır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u="sng" dirty="0" smtClean="0"/>
              <a:t>İleriye </a:t>
            </a:r>
            <a:r>
              <a:rPr lang="tr-TR" u="sng" dirty="0"/>
              <a:t>ket vurma</a:t>
            </a:r>
            <a:r>
              <a:rPr lang="tr-TR" dirty="0"/>
              <a:t>: önceki bilgilerin yeni bilgi üzerinde bozucu etki yaratmasıdır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51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ÖRN: Yaşlı okuyucuların yeni metinleri hatırlayamaması bellek bozukluğu mu yoksa ileriye ket vurma mı?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Geriye Ket Vurma</a:t>
            </a:r>
            <a:r>
              <a:rPr lang="tr-TR" dirty="0"/>
              <a:t>: yeni edinilen bilginin önceki öğrenmeler üzerinde bozucu etki yaratmasıdır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74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639</Words>
  <Application>Microsoft Office PowerPoint</Application>
  <PresentationFormat>Geniş ekran</PresentationFormat>
  <Paragraphs>62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İyon Toplantı Odası</vt:lpstr>
      <vt:lpstr>Öğrenme Psikoljisi Kuramları: Bilgi İşlemleme Yaklaşımı II</vt:lpstr>
      <vt:lpstr>PowerPoint Sunusu</vt:lpstr>
      <vt:lpstr>Geri getirme</vt:lpstr>
      <vt:lpstr>PowerPoint Sunusu</vt:lpstr>
      <vt:lpstr>Bilgiyi Geri Getirme Yolları</vt:lpstr>
      <vt:lpstr>Unutma</vt:lpstr>
      <vt:lpstr>    </vt:lpstr>
      <vt:lpstr>PowerPoint Sunusu</vt:lpstr>
      <vt:lpstr>PowerPoint Sunusu</vt:lpstr>
      <vt:lpstr>Geriye ket vurmayı engellemek için</vt:lpstr>
      <vt:lpstr>Yürütücü kontrol</vt:lpstr>
      <vt:lpstr>Bilgi İşlemleme süreçlerinin kontrolü ya da ÜSTBİLİŞ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Gelişimsel açıdan üstbiliş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Psikoljisi Kuramları: Bilgi İşlemleme Yaklaşımı II</dc:title>
  <dc:creator>EYLEMTURK</dc:creator>
  <cp:lastModifiedBy>EYLEMTURK</cp:lastModifiedBy>
  <cp:revision>2</cp:revision>
  <dcterms:created xsi:type="dcterms:W3CDTF">2018-04-25T16:02:57Z</dcterms:created>
  <dcterms:modified xsi:type="dcterms:W3CDTF">2018-04-25T16:09:06Z</dcterms:modified>
</cp:coreProperties>
</file>