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126" y="82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10158984" y="1792224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5923F103-BC34-4FE4-A40E-EDDEECFDA5D0}" type="datetimeFigureOut">
              <a:rPr lang="en-US" dirty="0"/>
              <a:pPr/>
              <a:t>4/25/2018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8951976" y="3227832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r>
              <a:rPr lang="en-US" dirty="0"/>
              <a:t>
              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4969927"/>
            <a:ext cx="8825659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4" y="685800"/>
            <a:ext cx="8825659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536665"/>
            <a:ext cx="8825658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3A1CC3-2375-41D4-9E03-427CAF2A4C1A}" type="datetimeFigureOut">
              <a:rPr lang="en-US" dirty="0"/>
              <a:t>4/25/2018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8798" y="1063417"/>
            <a:ext cx="8831816" cy="1372986"/>
          </a:xfrm>
        </p:spPr>
        <p:txBody>
          <a:bodyPr/>
          <a:lstStyle>
            <a:lvl1pPr>
              <a:defRPr sz="40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16868-8199-4C2C-A5B1-63AEE139F88E}" type="datetimeFigureOut">
              <a:rPr lang="en-US" dirty="0"/>
              <a:t>4/25/2018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7" name="Rectangle 1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Oval 24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6" name="TextBox 15"/>
          <p:cNvSpPr txBox="1"/>
          <p:nvPr/>
        </p:nvSpPr>
        <p:spPr bwMode="gray">
          <a:xfrm>
            <a:off x="881566" y="607336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 bwMode="gray">
          <a:xfrm>
            <a:off x="9884458" y="2613787"/>
            <a:ext cx="6527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2134"/>
            <a:ext cx="8453906" cy="2696632"/>
          </a:xfrm>
        </p:spPr>
        <p:txBody>
          <a:bodyPr/>
          <a:lstStyle>
            <a:lvl1pPr>
              <a:defRPr sz="40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3121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29199"/>
            <a:ext cx="9244897" cy="997857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9FF7F-6988-44CC-821B-644E70CD2F73}" type="datetimeFigureOut">
              <a:rPr lang="en-US" dirty="0"/>
              <a:t>4/25/2018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9" name="Rectangle 18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24967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2C299-16B2-4475-990D-751901EACC14}" type="datetimeFigureOut">
              <a:rPr lang="en-US" dirty="0"/>
              <a:t>4/25/2018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ütu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2"/>
            <a:ext cx="314187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3" y="3179764"/>
            <a:ext cx="314187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0"/>
            <a:ext cx="314700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79763"/>
            <a:ext cx="314700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8135" y="2603501"/>
            <a:ext cx="314573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8329" y="3179762"/>
            <a:ext cx="3145536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E86839-B9D8-4651-8783-F325ECE74E65}" type="datetimeFigureOut">
              <a:rPr lang="en-US" dirty="0"/>
              <a:t>4/25/2018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Resim Sütu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4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3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4" y="5109106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4"/>
            <a:ext cx="3050438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1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2" y="2603500"/>
            <a:ext cx="2691243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70172" y="5109105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2775" y="4532845"/>
            <a:ext cx="305109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2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2775" y="5109104"/>
            <a:ext cx="3051096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cxnSp>
        <p:nvCxnSpPr>
          <p:cNvPr id="43" name="Straight Connector 42"/>
          <p:cNvCxnSpPr/>
          <p:nvPr/>
        </p:nvCxnSpPr>
        <p:spPr>
          <a:xfrm>
            <a:off x="440583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7797802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84F64-32F6-45C5-931F-ADC1662401D0}" type="datetimeFigureOut">
              <a:rPr lang="en-US" dirty="0"/>
              <a:t>4/25/2018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61111" y="6391838"/>
            <a:ext cx="3644282" cy="304801"/>
          </a:xfrm>
        </p:spPr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603500"/>
            <a:ext cx="8825659" cy="3416300"/>
          </a:xfrm>
        </p:spPr>
        <p:txBody>
          <a:bodyPr vert="eaVert" anchor="t" anchorCtr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95439" y="6391838"/>
            <a:ext cx="990599" cy="304799"/>
          </a:xfrm>
        </p:spPr>
        <p:txBody>
          <a:bodyPr/>
          <a:lstStyle/>
          <a:p>
            <a:fld id="{53086D93-FCAC-47E0-A2EE-787E62CA814C}" type="datetimeFigureOut">
              <a:rPr lang="en-US" dirty="0"/>
              <a:t>4/25/2018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 bwMode="gray"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85235" y="1278467"/>
            <a:ext cx="1409965" cy="4748590"/>
          </a:xfrm>
        </p:spPr>
        <p:txBody>
          <a:bodyPr vert="eaVert" anchor="b" anchorCtr="0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7"/>
            <a:ext cx="6256025" cy="4748590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53104" y="6391838"/>
            <a:ext cx="992135" cy="304799"/>
          </a:xfrm>
        </p:spPr>
        <p:txBody>
          <a:bodyPr/>
          <a:lstStyle/>
          <a:p>
            <a:fld id="{CDA879A6-0FD0-4734-A311-86BFCA472E6E}" type="datetimeFigureOut">
              <a:rPr lang="en-US" dirty="0"/>
              <a:t>4/25/2018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4163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C9CA7B-DFD4-44B5-8C60-D14B8CD1FB59}" type="datetimeFigureOut">
              <a:rPr lang="en-US" dirty="0"/>
              <a:t>4/25/2018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677645"/>
            <a:ext cx="4351025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9" y="2677644"/>
            <a:ext cx="3757545" cy="228382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E6425-0181-43F2-84FC-787E803FD2F8}" type="datetimeFigureOut">
              <a:rPr lang="en-US" dirty="0"/>
              <a:t>4/25/2018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DB8791-F1B0-41E7-B7FD-A781E65C4266}" type="datetimeFigureOut">
              <a:rPr lang="en-US" dirty="0"/>
              <a:t>4/25/2018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2" y="3179762"/>
            <a:ext cx="4825159" cy="284003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DD63B2-E120-4ED8-B27B-C685F510A5FE}" type="datetimeFigureOut">
              <a:rPr lang="en-US" dirty="0"/>
              <a:t>4/25/2018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18ACC-A947-437B-A130-35BD54FDF1E9}" type="datetimeFigureOut">
              <a:rPr lang="en-US" dirty="0"/>
              <a:t>4/25/2018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D7E02-BCB8-4D50-A234-369438C08659}" type="datetimeFigureOut">
              <a:rPr lang="en-US" dirty="0"/>
              <a:t>4/25/2018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295400"/>
            <a:ext cx="2793158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6" cy="4572000"/>
          </a:xfrm>
        </p:spPr>
        <p:txBody>
          <a:bodyPr anchor="ctr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129280"/>
            <a:ext cx="2793158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86A4C-8E40-4F87-A4F0-01A0687C5742}" type="datetimeFigureOut">
              <a:rPr lang="en-US" dirty="0"/>
              <a:t>4/25/2018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693333"/>
            <a:ext cx="3865134" cy="1735667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marL="0" lvl="0" indent="0" algn="ctr">
              <a:buNone/>
            </a:pPr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72C73-2D91-4E12-BA25-F0AA0C03599B}" type="datetimeFigureOut">
              <a:rPr lang="en-US" dirty="0"/>
              <a:t>4/25/2018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3104" y="6391838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2BE451C3-0FF4-47C4-B829-773ADF60F88C}" type="datetimeFigureOut">
              <a:rPr lang="en-US" dirty="0"/>
              <a:t>4/25/2018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61110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
              </a:t>
            </a:r>
          </a:p>
        </p:txBody>
      </p:sp>
      <p:sp>
        <p:nvSpPr>
          <p:cNvPr id="21" name="Rectangle 2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73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8" r:id="rId9"/>
    <p:sldLayoutId id="2147483667" r:id="rId10"/>
    <p:sldLayoutId id="2147483661" r:id="rId11"/>
    <p:sldLayoutId id="2147483672" r:id="rId12"/>
    <p:sldLayoutId id="2147483662" r:id="rId13"/>
    <p:sldLayoutId id="2147483669" r:id="rId14"/>
    <p:sldLayoutId id="2147483670" r:id="rId15"/>
    <p:sldLayoutId id="2147483658" r:id="rId16"/>
    <p:sldLayoutId id="2147483659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Öğrenme </a:t>
            </a:r>
            <a:r>
              <a:rPr lang="tr-TR" dirty="0" err="1" smtClean="0"/>
              <a:t>Psikoljisi</a:t>
            </a:r>
            <a:r>
              <a:rPr lang="tr-TR" dirty="0" smtClean="0"/>
              <a:t> Kuramları: Bilgi </a:t>
            </a:r>
            <a:r>
              <a:rPr lang="tr-TR" dirty="0" err="1" smtClean="0"/>
              <a:t>İşlemleme</a:t>
            </a:r>
            <a:r>
              <a:rPr lang="tr-TR" dirty="0" smtClean="0"/>
              <a:t> Yaklaşımı II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9320161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Geriye ket vurmayı engellemek için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Karıştırılabilecek benzer kavramların yakın zamanlarda öğretilmemesi</a:t>
            </a:r>
          </a:p>
          <a:p>
            <a:r>
              <a:rPr lang="tr-TR" dirty="0" smtClean="0"/>
              <a:t>Gözden geçirme ve karşılaştırma</a:t>
            </a:r>
          </a:p>
          <a:p>
            <a:r>
              <a:rPr lang="tr-TR" dirty="0" smtClean="0"/>
              <a:t>Benzer kavramları farklı stratejiler ile öğretme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1284887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Yürütücü kontrol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Bilgi </a:t>
            </a:r>
            <a:r>
              <a:rPr lang="tr-TR" dirty="0" err="1" smtClean="0"/>
              <a:t>işlemleme</a:t>
            </a:r>
            <a:r>
              <a:rPr lang="tr-TR" dirty="0" smtClean="0"/>
              <a:t> sürecinde kişinin kendi bilişsel süreçlerini kontrol etmesini sağladığı varsayılan sistem yürütücü kontroldür.</a:t>
            </a:r>
          </a:p>
          <a:p>
            <a:r>
              <a:rPr lang="tr-TR" dirty="0" smtClean="0"/>
              <a:t>Yürütücü kontrol</a:t>
            </a:r>
          </a:p>
          <a:p>
            <a:pPr lvl="2"/>
            <a:r>
              <a:rPr lang="tr-TR" dirty="0" smtClean="0"/>
              <a:t>Güdülenme süreçlerini</a:t>
            </a:r>
          </a:p>
          <a:p>
            <a:pPr lvl="2"/>
            <a:r>
              <a:rPr lang="tr-TR" dirty="0" smtClean="0"/>
              <a:t>Bilgi </a:t>
            </a:r>
            <a:r>
              <a:rPr lang="tr-TR" dirty="0" err="1" smtClean="0"/>
              <a:t>işlemleme</a:t>
            </a:r>
            <a:r>
              <a:rPr lang="tr-TR" dirty="0" smtClean="0"/>
              <a:t> süreçlerini kontrol etmektedir.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2197668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sz="4000" dirty="0"/>
              <a:t>Bilgi </a:t>
            </a:r>
            <a:r>
              <a:rPr lang="tr-TR" sz="4000" dirty="0" err="1"/>
              <a:t>İşlemleme</a:t>
            </a:r>
            <a:r>
              <a:rPr lang="tr-TR" sz="4000" dirty="0"/>
              <a:t> süreçlerinin kontrolü ya da </a:t>
            </a:r>
            <a:r>
              <a:rPr lang="tr-TR" dirty="0" smtClean="0"/>
              <a:t>ÜSTBİLİŞ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Üstbiliş</a:t>
            </a:r>
            <a:r>
              <a:rPr lang="tr-TR" dirty="0" smtClean="0"/>
              <a:t>, bilişsel sistemi yukarıdan gören ve onu yöneten aynı zamanda da bilişsel sistemin bir parçası olan üst düzey bir yapıdır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7753166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tr-TR" dirty="0" smtClean="0"/>
              <a:t>Bu konu hakkında ne biliyorum</a:t>
            </a:r>
          </a:p>
          <a:p>
            <a:pPr>
              <a:buNone/>
            </a:pPr>
            <a:r>
              <a:rPr lang="tr-TR" dirty="0" smtClean="0"/>
              <a:t>Öğrenmek için ne kadar zamana ihtiyacım var</a:t>
            </a:r>
          </a:p>
          <a:p>
            <a:pPr>
              <a:buNone/>
            </a:pPr>
            <a:r>
              <a:rPr lang="tr-TR" dirty="0" smtClean="0"/>
              <a:t>Bu konuyu en iyi nasıl öğrenebilirim?</a:t>
            </a:r>
          </a:p>
          <a:p>
            <a:pPr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9985569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Kişilerin öğrenme süreçleri ile ilgili </a:t>
            </a:r>
            <a:r>
              <a:rPr lang="tr-TR" dirty="0" err="1" smtClean="0"/>
              <a:t>üstbilişsel</a:t>
            </a:r>
            <a:r>
              <a:rPr lang="tr-TR" dirty="0" smtClean="0"/>
              <a:t> bilgisi doğru da olabilir yanlış da. Bu bilgi, değişim karşısında oldukça dirençlidir.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52734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Örneğin matematik sınavlarına hazırlanmak için yeterince zaman ayırdığını düşünen bir öğrenci başarısız olduğu halde bu yönde düşünmeyi sürdürebilir ve başarısızlığı öğretmenin çok zor sormuş olmasına bağlayabilir (</a:t>
            </a:r>
            <a:r>
              <a:rPr lang="tr-TR" dirty="0" err="1" smtClean="0"/>
              <a:t>Veenman</a:t>
            </a:r>
            <a:r>
              <a:rPr lang="tr-TR" dirty="0" smtClean="0"/>
              <a:t> ve </a:t>
            </a:r>
            <a:r>
              <a:rPr lang="tr-TR" dirty="0" err="1" smtClean="0"/>
              <a:t>diğ</a:t>
            </a:r>
            <a:r>
              <a:rPr lang="tr-TR" dirty="0" smtClean="0"/>
              <a:t>., 2006).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72751989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Bildirimsel Bilgi: Bireyin bir öğrenen olarak kendisi hakkında ve performansı etkileyen etmenler ile ilgili ne bildiğini içerir (</a:t>
            </a:r>
            <a:r>
              <a:rPr lang="tr-TR" dirty="0" err="1" smtClean="0"/>
              <a:t>Schraw</a:t>
            </a:r>
            <a:r>
              <a:rPr lang="tr-TR" dirty="0" smtClean="0"/>
              <a:t> ve </a:t>
            </a:r>
            <a:r>
              <a:rPr lang="tr-TR" dirty="0" err="1" smtClean="0"/>
              <a:t>Moshman</a:t>
            </a:r>
            <a:r>
              <a:rPr lang="tr-TR" dirty="0" smtClean="0"/>
              <a:t>, 1995, </a:t>
            </a:r>
            <a:r>
              <a:rPr lang="tr-TR" dirty="0" err="1" smtClean="0"/>
              <a:t>Schraw</a:t>
            </a:r>
            <a:r>
              <a:rPr lang="tr-TR" dirty="0" smtClean="0"/>
              <a:t>, 1998).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320335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Örneğin bir öğrenci bildik bir konu ile karşılaşmanın ve ön bilgiye sahip olmanın okuma hızı ve kavramayı olumlu etkilediğini bilebilir (</a:t>
            </a:r>
            <a:r>
              <a:rPr lang="tr-TR" dirty="0" err="1" smtClean="0"/>
              <a:t>Jacobs</a:t>
            </a:r>
            <a:r>
              <a:rPr lang="tr-TR" dirty="0" smtClean="0"/>
              <a:t> ve Paris, 1987).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2210735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Öğrenenlerin kendi bellekleri ilgili bildiklerini inceleyen çalışma yetişkinlerin çocuklara göre kendi bellekleri ile ilgili bilişsel süreçler hakkında daha fazla şey bildiklerini göstermektedir (</a:t>
            </a:r>
            <a:r>
              <a:rPr lang="tr-TR" dirty="0" err="1" smtClean="0"/>
              <a:t>Baker</a:t>
            </a:r>
            <a:r>
              <a:rPr lang="tr-TR" dirty="0" smtClean="0"/>
              <a:t>, 1989; </a:t>
            </a:r>
            <a:r>
              <a:rPr lang="tr-TR" dirty="0" err="1" smtClean="0"/>
              <a:t>akt</a:t>
            </a:r>
            <a:r>
              <a:rPr lang="tr-TR" dirty="0" smtClean="0"/>
              <a:t>; </a:t>
            </a:r>
            <a:r>
              <a:rPr lang="tr-TR" dirty="0" err="1" smtClean="0"/>
              <a:t>Schraw</a:t>
            </a:r>
            <a:r>
              <a:rPr lang="tr-TR" dirty="0" smtClean="0"/>
              <a:t>, 1998). </a:t>
            </a:r>
            <a:r>
              <a:rPr lang="tr-TR" dirty="0" err="1" smtClean="0"/>
              <a:t>Kuhn</a:t>
            </a:r>
            <a:r>
              <a:rPr lang="tr-TR" dirty="0" smtClean="0"/>
              <a:t> ve </a:t>
            </a:r>
            <a:r>
              <a:rPr lang="tr-TR" dirty="0" err="1" smtClean="0"/>
              <a:t>Dean</a:t>
            </a:r>
            <a:r>
              <a:rPr lang="tr-TR" dirty="0" smtClean="0"/>
              <a:t> (2004)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3620220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İşlemsel Bilgi: İşlemsel bilgiyi işlemsel becerilerin yürütülmesi ile ilgili bilgi (</a:t>
            </a:r>
            <a:r>
              <a:rPr lang="tr-TR" dirty="0" err="1" smtClean="0"/>
              <a:t>Schraw</a:t>
            </a:r>
            <a:r>
              <a:rPr lang="tr-TR" dirty="0" smtClean="0"/>
              <a:t> ve </a:t>
            </a:r>
            <a:r>
              <a:rPr lang="tr-TR" dirty="0" err="1" smtClean="0"/>
              <a:t>Moshman</a:t>
            </a:r>
            <a:r>
              <a:rPr lang="tr-TR" dirty="0" smtClean="0"/>
              <a:t>, 1995), bir şeyler yapma ile ilgili bilgi (</a:t>
            </a:r>
            <a:r>
              <a:rPr lang="tr-TR" dirty="0" err="1" smtClean="0"/>
              <a:t>Schraw</a:t>
            </a:r>
            <a:r>
              <a:rPr lang="tr-TR" dirty="0" smtClean="0"/>
              <a:t>, 1998), ya da düşünme sürecine ilişkin </a:t>
            </a:r>
            <a:r>
              <a:rPr lang="tr-TR" dirty="0" err="1" smtClean="0"/>
              <a:t>farkındalık</a:t>
            </a:r>
            <a:r>
              <a:rPr lang="tr-TR" dirty="0" smtClean="0"/>
              <a:t> olarak (</a:t>
            </a:r>
            <a:r>
              <a:rPr lang="tr-TR" dirty="0" err="1" smtClean="0"/>
              <a:t>Jacobs</a:t>
            </a:r>
            <a:r>
              <a:rPr lang="tr-TR" dirty="0" smtClean="0"/>
              <a:t> ve Paris, 1987) tanımlamak mümkündür..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906311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053408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Üst düzeyde işlemsel bilgisi olan bir birey ödevler üzerinde daha hızlı performans sergilemekte ve daha geniş bir strateji dağarcığına sahip görünmektedirler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46296994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Durumsal Bilgi: Açıklayıcı ve işlemsel bilginin nasıl ve ne zaman kullanılacağı ile ilgili bilgiyi içerir.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1068341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Örneğin etkili öğrenenler, tekrarı neden ve ne zaman kullanacaklarını bilirler. Durumsal bilginin önemli olmasının nedeni öğrencilerin kaynaklarını daha seçici bölüştürmelerine ve stratejilerini daha etkili kullanmalarına yardımcı olmasıdır.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31440648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Gelişimsel açıdan </a:t>
            </a:r>
            <a:r>
              <a:rPr lang="tr-TR" dirty="0" err="1" smtClean="0"/>
              <a:t>üstbiliş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Üst bilişsel gelişimde üç belirgin dönem mevcuttur; </a:t>
            </a:r>
          </a:p>
          <a:p>
            <a:pPr marL="0" indent="0">
              <a:buNone/>
            </a:pPr>
            <a:r>
              <a:rPr lang="tr-TR" dirty="0" smtClean="0"/>
              <a:t>0-5 </a:t>
            </a:r>
            <a:r>
              <a:rPr lang="tr-TR" dirty="0" smtClean="0"/>
              <a:t>yaş</a:t>
            </a:r>
          </a:p>
          <a:p>
            <a:pPr marL="0" indent="0">
              <a:buNone/>
            </a:pPr>
            <a:r>
              <a:rPr lang="tr-TR" dirty="0" smtClean="0"/>
              <a:t>5-9 yaş</a:t>
            </a:r>
          </a:p>
          <a:p>
            <a:pPr marL="0" indent="0">
              <a:buNone/>
            </a:pPr>
            <a:r>
              <a:rPr lang="tr-TR" dirty="0" smtClean="0"/>
              <a:t>10 yaş ve </a:t>
            </a:r>
            <a:r>
              <a:rPr lang="tr-TR" dirty="0" smtClean="0"/>
              <a:t>sonrası</a:t>
            </a:r>
          </a:p>
          <a:p>
            <a:pPr marL="0" indent="0">
              <a:buNone/>
            </a:pPr>
            <a:r>
              <a:rPr lang="tr-TR" dirty="0"/>
              <a:t>0-5 yaş herhangi bir </a:t>
            </a:r>
            <a:r>
              <a:rPr lang="tr-TR" dirty="0" err="1"/>
              <a:t>üstbilişsel</a:t>
            </a:r>
            <a:r>
              <a:rPr lang="tr-TR" dirty="0"/>
              <a:t> strateji kullanamadıkları ve kavrayamadıkları </a:t>
            </a:r>
            <a:r>
              <a:rPr lang="tr-TR" dirty="0" smtClean="0"/>
              <a:t>dönemdir. 6-9 </a:t>
            </a:r>
            <a:r>
              <a:rPr lang="tr-TR" dirty="0"/>
              <a:t>yaş, stratejilerin kullanılabildiği fakat üretilemediği </a:t>
            </a:r>
            <a:r>
              <a:rPr lang="tr-TR" dirty="0" smtClean="0"/>
              <a:t>dönemdir. 10 </a:t>
            </a:r>
            <a:r>
              <a:rPr lang="tr-TR" dirty="0"/>
              <a:t>yaş ve </a:t>
            </a:r>
            <a:r>
              <a:rPr lang="tr-TR" dirty="0" smtClean="0"/>
              <a:t>sonrası ise hem stratejilerin üretildiği hem de kullanıldığı dönemdir.</a:t>
            </a:r>
            <a:endParaRPr lang="tr-TR" dirty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1916509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Geri getirme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/>
              <a:t>Bilginin uzun süreli bellekte bulunarak açığa çıkarılma sürecidir.</a:t>
            </a:r>
          </a:p>
          <a:p>
            <a:pPr marL="0" indent="0">
              <a:buNone/>
            </a:pPr>
            <a:endParaRPr lang="tr-TR" dirty="0" smtClean="0"/>
          </a:p>
          <a:p>
            <a:r>
              <a:rPr lang="tr-TR" dirty="0" smtClean="0"/>
              <a:t>Geri Getirmenin 2 Türü</a:t>
            </a:r>
          </a:p>
          <a:p>
            <a:pPr lvl="3"/>
            <a:r>
              <a:rPr lang="tr-TR" dirty="0" smtClean="0"/>
              <a:t>Hatırlama</a:t>
            </a:r>
          </a:p>
          <a:p>
            <a:pPr lvl="3"/>
            <a:r>
              <a:rPr lang="tr-TR" dirty="0" smtClean="0"/>
              <a:t>Tanıma</a:t>
            </a:r>
          </a:p>
          <a:p>
            <a:r>
              <a:rPr lang="tr-TR" dirty="0" smtClean="0"/>
              <a:t>Hatırlama: </a:t>
            </a:r>
            <a:r>
              <a:rPr lang="tr-TR" dirty="0"/>
              <a:t>B</a:t>
            </a:r>
            <a:r>
              <a:rPr lang="tr-TR" dirty="0" smtClean="0"/>
              <a:t>ilgilerin ipucu ve ima olmadan depolandıkları yerden geri getirilmeleridir. </a:t>
            </a:r>
          </a:p>
          <a:p>
            <a:endParaRPr lang="tr-TR" dirty="0"/>
          </a:p>
          <a:p>
            <a:r>
              <a:rPr lang="tr-TR" dirty="0" smtClean="0"/>
              <a:t>Tanıma: Bir karar veya görüş için öğrenenlere sunulan, önceden oluşturulmuş bir dizi uyaranı içerir.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879103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Uzun </a:t>
            </a:r>
            <a:r>
              <a:rPr lang="tr-TR" dirty="0"/>
              <a:t>süreli bellekte bilgiye ulaşamama kişinin bilgiyi kaybettiğini değil geri getirmede başarısız olduğunu göstermektedir.</a:t>
            </a:r>
          </a:p>
          <a:p>
            <a:r>
              <a:rPr lang="tr-TR" dirty="0"/>
              <a:t>Geri getirmenin niteliğini kodlamanın niteliği belirler</a:t>
            </a:r>
          </a:p>
          <a:p>
            <a:r>
              <a:rPr lang="tr-TR" dirty="0"/>
              <a:t>Geri getirmede bağlam etkisi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942937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Bilgiyi Geri Getirme Yolları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İlk öğrenmenin gerçekleştiği çevreyi zihinsel olarak canlandırmak (Hoca derste ne örnek vermişti?)</a:t>
            </a:r>
          </a:p>
          <a:p>
            <a:r>
              <a:rPr lang="tr-TR" dirty="0" smtClean="0"/>
              <a:t>Aşamaları hatırlama çalışmak (otobüste telefon çaldı, X ile konuştum, sonra ne yaptım…)</a:t>
            </a:r>
          </a:p>
          <a:p>
            <a:r>
              <a:rPr lang="tr-TR" dirty="0" smtClean="0"/>
              <a:t>Anlam kodunu çözme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252168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Unutma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Duyusal kayıt ve kısa süreli bellekte ortaya çıkan bir süreçtir</a:t>
            </a:r>
          </a:p>
          <a:p>
            <a:r>
              <a:rPr lang="tr-TR" dirty="0" smtClean="0"/>
              <a:t>Duyusal kayıtta dikkat edilmeyen bilgi unutulur</a:t>
            </a:r>
          </a:p>
          <a:p>
            <a:r>
              <a:rPr lang="tr-TR" dirty="0" err="1" smtClean="0"/>
              <a:t>KSB’te</a:t>
            </a:r>
            <a:r>
              <a:rPr lang="tr-TR" dirty="0" smtClean="0"/>
              <a:t> tekrar edilmeyen ya da anlamlandırılmayan bilgi unutulur.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3794837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/>
            </a:r>
            <a:br>
              <a:rPr lang="tr-TR" dirty="0" smtClean="0"/>
            </a:br>
            <a:r>
              <a:rPr lang="tr-TR" dirty="0"/>
              <a:t/>
            </a:r>
            <a:br>
              <a:rPr lang="tr-TR" dirty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981200" y="3175000"/>
            <a:ext cx="7239000" cy="313436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tr-TR" dirty="0"/>
              <a:t>Kodlama Başarısızlığı: öğrenme ve çabanın aynı şey olduğu yanılsamasının bir sonucudur. </a:t>
            </a:r>
          </a:p>
          <a:p>
            <a:pPr>
              <a:buNone/>
            </a:pPr>
            <a:r>
              <a:rPr lang="tr-TR" dirty="0"/>
              <a:t>Geri Getirme Başarısızlığı: bellekteki bilgiye ulaşamama</a:t>
            </a:r>
          </a:p>
          <a:p>
            <a:pPr>
              <a:buNone/>
            </a:pPr>
            <a:r>
              <a:rPr lang="tr-TR" dirty="0"/>
              <a:t>Karışma; kısa süre içerisinde art arda verilen bilgiler karışır. </a:t>
            </a:r>
          </a:p>
          <a:p>
            <a:pPr>
              <a:buNone/>
            </a:pP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39428440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Ket vurma: Bazı olayların ve bilgilerin diğer olayların ve bilgilerin geri getirilmesine engel olmasıdır</a:t>
            </a:r>
            <a:endParaRPr lang="tr-TR" dirty="0"/>
          </a:p>
          <a:p>
            <a:pPr>
              <a:buNone/>
            </a:pPr>
            <a:endParaRPr lang="tr-TR" dirty="0" smtClean="0"/>
          </a:p>
          <a:p>
            <a:pPr>
              <a:buNone/>
            </a:pPr>
            <a:endParaRPr lang="tr-TR" dirty="0"/>
          </a:p>
          <a:p>
            <a:pPr>
              <a:buNone/>
            </a:pPr>
            <a:r>
              <a:rPr lang="tr-TR" u="sng" dirty="0" smtClean="0"/>
              <a:t>İleriye </a:t>
            </a:r>
            <a:r>
              <a:rPr lang="tr-TR" u="sng" dirty="0"/>
              <a:t>ket vurma</a:t>
            </a:r>
            <a:r>
              <a:rPr lang="tr-TR" dirty="0"/>
              <a:t>: önceki bilgilerin yeni bilgi üzerinde bozucu etki yaratmasıdır</a:t>
            </a:r>
          </a:p>
          <a:p>
            <a:pPr marL="0" indent="0">
              <a:buNone/>
            </a:pPr>
            <a:r>
              <a:rPr lang="tr-TR" dirty="0" smtClean="0"/>
              <a:t>	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6851096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/>
              <a:t>ÖRN: Yaşlı okuyucuların yeni metinleri hatırlayamaması bellek bozukluğu mu yoksa ileriye ket vurma mı?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u="sng" dirty="0"/>
              <a:t>Geriye Ket Vurma</a:t>
            </a:r>
            <a:r>
              <a:rPr lang="tr-TR" dirty="0"/>
              <a:t>: yeni edinilen bilginin önceki öğrenmeler üzerinde bozucu etki yaratmasıdır</a:t>
            </a:r>
          </a:p>
          <a:p>
            <a:pPr marL="0" indent="0">
              <a:buNone/>
            </a:pP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0974113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İyon Toplantı Odası">
  <a:themeElements>
    <a:clrScheme name="Ion Boardroom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Ion Boardroom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 Boardroom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8502691-933B-45FE-8764-BA278511EF2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6</TotalTime>
  <Words>639</Words>
  <Application>Microsoft Office PowerPoint</Application>
  <PresentationFormat>Geniş ekran</PresentationFormat>
  <Paragraphs>62</Paragraphs>
  <Slides>23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23</vt:i4>
      </vt:variant>
    </vt:vector>
  </HeadingPairs>
  <TitlesOfParts>
    <vt:vector size="27" baseType="lpstr">
      <vt:lpstr>Arial</vt:lpstr>
      <vt:lpstr>Century Gothic</vt:lpstr>
      <vt:lpstr>Wingdings 3</vt:lpstr>
      <vt:lpstr>İyon Toplantı Odası</vt:lpstr>
      <vt:lpstr>Öğrenme Psikoljisi Kuramları: Bilgi İşlemleme Yaklaşımı II</vt:lpstr>
      <vt:lpstr>PowerPoint Sunusu</vt:lpstr>
      <vt:lpstr>Geri getirme</vt:lpstr>
      <vt:lpstr>PowerPoint Sunusu</vt:lpstr>
      <vt:lpstr>Bilgiyi Geri Getirme Yolları</vt:lpstr>
      <vt:lpstr>Unutma</vt:lpstr>
      <vt:lpstr>    </vt:lpstr>
      <vt:lpstr>PowerPoint Sunusu</vt:lpstr>
      <vt:lpstr>PowerPoint Sunusu</vt:lpstr>
      <vt:lpstr>Geriye ket vurmayı engellemek için</vt:lpstr>
      <vt:lpstr>Yürütücü kontrol</vt:lpstr>
      <vt:lpstr>Bilgi İşlemleme süreçlerinin kontrolü ya da ÜSTBİLİŞ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Gelişimsel açıdan üstbiliş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Öğrenme Psikoljisi Kuramları: Bilgi İşlemleme Yaklaşımı II</dc:title>
  <dc:creator>EYLEMTURK</dc:creator>
  <cp:lastModifiedBy>EYLEMTURK</cp:lastModifiedBy>
  <cp:revision>2</cp:revision>
  <dcterms:created xsi:type="dcterms:W3CDTF">2018-04-25T16:02:57Z</dcterms:created>
  <dcterms:modified xsi:type="dcterms:W3CDTF">2018-04-25T16:09:06Z</dcterms:modified>
</cp:coreProperties>
</file>