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0"/>
  </p:notesMasterIdLst>
  <p:sldIdLst>
    <p:sldId id="719" r:id="rId2"/>
    <p:sldId id="720" r:id="rId3"/>
    <p:sldId id="721" r:id="rId4"/>
    <p:sldId id="723" r:id="rId5"/>
    <p:sldId id="724" r:id="rId6"/>
    <p:sldId id="722" r:id="rId7"/>
    <p:sldId id="725" r:id="rId8"/>
    <p:sldId id="72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B09"/>
    <a:srgbClr val="D6A418"/>
    <a:srgbClr val="C4982A"/>
    <a:srgbClr val="B584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09" d="100"/>
          <a:sy n="109" d="100"/>
        </p:scale>
        <p:origin x="1296" y="102"/>
      </p:cViewPr>
      <p:guideLst>
        <p:guide orient="horz" pos="2160"/>
        <p:guide pos="2880"/>
      </p:guideLst>
    </p:cSldViewPr>
  </p:slideViewPr>
  <p:notesTextViewPr>
    <p:cViewPr>
      <p:scale>
        <a:sx n="100" d="100"/>
        <a:sy n="100" d="100"/>
      </p:scale>
      <p:origin x="0" y="0"/>
    </p:cViewPr>
  </p:notesTextViewPr>
  <p:sorterViewPr>
    <p:cViewPr>
      <p:scale>
        <a:sx n="33" d="100"/>
        <a:sy n="33" d="100"/>
      </p:scale>
      <p:origin x="0" y="71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477555-F900-492F-989D-CDEC03A6849E}" type="datetimeFigureOut">
              <a:rPr lang="tr-TR" smtClean="0"/>
              <a:pPr/>
              <a:t>30.01.2020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A5A0B5-9944-4599-A698-F82296979477}" type="slidenum">
              <a:rPr lang="tr-TR" smtClean="0"/>
              <a:pPr/>
              <a:t>‹#›</a:t>
            </a:fld>
            <a:endParaRPr lang="tr-TR"/>
          </a:p>
        </p:txBody>
      </p:sp>
    </p:spTree>
    <p:extLst>
      <p:ext uri="{BB962C8B-B14F-4D97-AF65-F5344CB8AC3E}">
        <p14:creationId xmlns:p14="http://schemas.microsoft.com/office/powerpoint/2010/main" val="218670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30.01.2020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30.01.2020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spd="slow">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chemeClr val="bg1"/>
                </a:solidFill>
              </a:rPr>
              <a:t>13. HAFTA</a:t>
            </a:r>
            <a:br>
              <a:rPr lang="tr-TR" b="1" dirty="0" smtClean="0">
                <a:solidFill>
                  <a:schemeClr val="bg1"/>
                </a:solidFill>
              </a:rPr>
            </a:br>
            <a:r>
              <a:rPr lang="tr-TR" b="1" dirty="0" smtClean="0">
                <a:solidFill>
                  <a:schemeClr val="bg1"/>
                </a:solidFill>
              </a:rPr>
              <a:t>Uluslararası Deniz Hukuku ve Kutup Bölgeleri</a:t>
            </a:r>
            <a:endParaRPr lang="tr-TR" b="1" dirty="0">
              <a:solidFill>
                <a:schemeClr val="bg1"/>
              </a:solidFill>
            </a:endParaRPr>
          </a:p>
        </p:txBody>
      </p:sp>
      <p:sp>
        <p:nvSpPr>
          <p:cNvPr id="3" name="İçerik Yer Tutucusu 2"/>
          <p:cNvSpPr>
            <a:spLocks noGrp="1"/>
          </p:cNvSpPr>
          <p:nvPr>
            <p:ph idx="1"/>
          </p:nvPr>
        </p:nvSpPr>
        <p:spPr>
          <a:xfrm>
            <a:off x="467544" y="1772816"/>
            <a:ext cx="8229600" cy="4525963"/>
          </a:xfrm>
        </p:spPr>
        <p:txBody>
          <a:bodyPr>
            <a:normAutofit lnSpcReduction="10000"/>
          </a:bodyPr>
          <a:lstStyle/>
          <a:p>
            <a:r>
              <a:rPr lang="tr-TR" dirty="0">
                <a:solidFill>
                  <a:schemeClr val="bg1"/>
                </a:solidFill>
              </a:rPr>
              <a:t>Antarktik ve Arktik, her ne kadar kutuplar terimi altında kullanılsa da, özellikle deniz hukuku açısından önemli farklılıklar barındırmaktadır. Her şeyden önce Antarktik, denizlerle çevrili bir kıtayken, Arktik kıtalarla çevrili, yılın çoğu zamanında buz kütleleri ile kaplı bir okyanustur. Arktik kıyı devletleri tarafından çevriliyken, Güney Okyanus’u açısından geçerli  kıyı devleti bulunmamaktadır.</a:t>
            </a:r>
          </a:p>
        </p:txBody>
      </p:sp>
    </p:spTree>
    <p:extLst>
      <p:ext uri="{BB962C8B-B14F-4D97-AF65-F5344CB8AC3E}">
        <p14:creationId xmlns:p14="http://schemas.microsoft.com/office/powerpoint/2010/main" val="4078345590"/>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ANTARKTİK</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Dünyada içilebilir suların %90’nını barındıran buzulları içeren, dünyanın kendine ait rejimi, Antarktika Antlaşmalar Sistemi (AAS) ile yönetilen tek ve aynı zamanda beşinci büyük kıtası olan Antarktik, oldukça verimli canlı rezervine sahip Antarktika sularının yanı sıra, önemli metal-hidrokarbon, petrol ve doğalgaz kaynaklarına sahiptir.</a:t>
            </a:r>
          </a:p>
        </p:txBody>
      </p:sp>
    </p:spTree>
    <p:extLst>
      <p:ext uri="{BB962C8B-B14F-4D97-AF65-F5344CB8AC3E}">
        <p14:creationId xmlns:p14="http://schemas.microsoft.com/office/powerpoint/2010/main" val="2288708332"/>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ANTARKTİK</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Günümüzde Antarktika Antlaşması’na taraf 53 devlet mevcuttur. Bunlardan 24’ü Türkiye gibi oy hakkına sa­hip olmayan devletlerdir. Taraf devletlerin 29’u danışman devlet statüsünde yer almaktadır. Söz konusu 24 devlet içerisinde kıta ile yakın geçmişe kadar ilgisi olmayan Moğolistan, Monako, Slovakya, Papua Yeni Gine ve Türkiye’den meydana gelen beş devlet bulunmaktadır.</a:t>
            </a:r>
          </a:p>
        </p:txBody>
      </p:sp>
    </p:spTree>
    <p:extLst>
      <p:ext uri="{BB962C8B-B14F-4D97-AF65-F5344CB8AC3E}">
        <p14:creationId xmlns:p14="http://schemas.microsoft.com/office/powerpoint/2010/main" val="7811966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ANTARKTİK</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Antarktika’nın hukuki statüsünü düzenleyen Antarktika </a:t>
            </a:r>
            <a:r>
              <a:rPr lang="tr-TR" dirty="0" err="1">
                <a:solidFill>
                  <a:schemeClr val="bg1"/>
                </a:solidFill>
              </a:rPr>
              <a:t>Andlaşması’nın</a:t>
            </a:r>
            <a:r>
              <a:rPr lang="tr-TR" dirty="0">
                <a:solidFill>
                  <a:schemeClr val="bg1"/>
                </a:solidFill>
              </a:rPr>
              <a:t> gündeme gelmesinde temel etken, adı geçen kıta üzerinde Arjantin, Avustralya, Şili, Fransa, Yeni Zelanda, Norveç ve İngiltere’den meydana gelen yedi devletin egemenlik iddialarının bulunması ve özellikle Arjantin, Şili ve İngiltere’nin egemenlik ileri sürdüğü alanların birbirleri ile örtüşmesidir.</a:t>
            </a:r>
          </a:p>
          <a:p>
            <a:endParaRPr lang="tr-TR" dirty="0"/>
          </a:p>
        </p:txBody>
      </p:sp>
    </p:spTree>
    <p:extLst>
      <p:ext uri="{BB962C8B-B14F-4D97-AF65-F5344CB8AC3E}">
        <p14:creationId xmlns:p14="http://schemas.microsoft.com/office/powerpoint/2010/main" val="1609886991"/>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ANTARKTİK</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Antarktika Antlaşması’yla barışçıl amaçla kullanılma, nükleer silah yerleştirilmesi ve askeri denemelerin yasaklanması, mevcut egemenlik iddialarının dondurulması ve yeni iddiaların geçersizliği, bilimsel araştırmaların teşvik edilmesi ile milletlerarası bilimsel işbirliğinin desteklenmesi amaçlanmıştır.</a:t>
            </a:r>
          </a:p>
          <a:p>
            <a:endParaRPr lang="tr-TR" dirty="0"/>
          </a:p>
        </p:txBody>
      </p:sp>
    </p:spTree>
    <p:extLst>
      <p:ext uri="{BB962C8B-B14F-4D97-AF65-F5344CB8AC3E}">
        <p14:creationId xmlns:p14="http://schemas.microsoft.com/office/powerpoint/2010/main" val="2525242316"/>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ARKTİK</a:t>
            </a:r>
            <a:endParaRPr lang="tr-TR" b="1" dirty="0">
              <a:solidFill>
                <a:schemeClr val="bg1"/>
              </a:solidFill>
            </a:endParaRPr>
          </a:p>
        </p:txBody>
      </p:sp>
      <p:sp>
        <p:nvSpPr>
          <p:cNvPr id="3" name="İçerik Yer Tutucusu 2"/>
          <p:cNvSpPr>
            <a:spLocks noGrp="1"/>
          </p:cNvSpPr>
          <p:nvPr>
            <p:ph idx="1"/>
          </p:nvPr>
        </p:nvSpPr>
        <p:spPr/>
        <p:txBody>
          <a:bodyPr/>
          <a:lstStyle/>
          <a:p>
            <a:r>
              <a:rPr lang="tr-TR" dirty="0">
                <a:solidFill>
                  <a:schemeClr val="bg1"/>
                </a:solidFill>
              </a:rPr>
              <a:t>1996 yılında Kanada, </a:t>
            </a:r>
            <a:r>
              <a:rPr lang="tr-TR" dirty="0" err="1">
                <a:solidFill>
                  <a:schemeClr val="bg1"/>
                </a:solidFill>
              </a:rPr>
              <a:t>Ottava’da</a:t>
            </a:r>
            <a:r>
              <a:rPr lang="tr-TR" dirty="0">
                <a:solidFill>
                  <a:schemeClr val="bg1"/>
                </a:solidFill>
              </a:rPr>
              <a:t> imzalanan </a:t>
            </a:r>
            <a:r>
              <a:rPr lang="tr-TR" dirty="0" err="1" smtClean="0">
                <a:solidFill>
                  <a:schemeClr val="bg1"/>
                </a:solidFill>
              </a:rPr>
              <a:t>Ottava</a:t>
            </a:r>
            <a:r>
              <a:rPr lang="tr-TR" dirty="0" smtClean="0">
                <a:solidFill>
                  <a:schemeClr val="bg1"/>
                </a:solidFill>
              </a:rPr>
              <a:t> </a:t>
            </a:r>
            <a:r>
              <a:rPr lang="tr-TR" dirty="0">
                <a:solidFill>
                  <a:schemeClr val="bg1"/>
                </a:solidFill>
              </a:rPr>
              <a:t>Deklarasyonu ile Arktik Konseyi kurulmuştur</a:t>
            </a:r>
            <a:r>
              <a:rPr lang="tr-TR" dirty="0" smtClean="0">
                <a:solidFill>
                  <a:schemeClr val="bg1"/>
                </a:solidFill>
              </a:rPr>
              <a:t>.</a:t>
            </a:r>
          </a:p>
          <a:p>
            <a:r>
              <a:rPr lang="tr-TR" dirty="0">
                <a:solidFill>
                  <a:schemeClr val="bg1"/>
                </a:solidFill>
              </a:rPr>
              <a:t>Arktik Konseyi, </a:t>
            </a:r>
            <a:r>
              <a:rPr lang="tr-TR" dirty="0" err="1">
                <a:solidFill>
                  <a:schemeClr val="bg1"/>
                </a:solidFill>
              </a:rPr>
              <a:t>Arktik’te</a:t>
            </a:r>
            <a:r>
              <a:rPr lang="tr-TR" dirty="0">
                <a:solidFill>
                  <a:schemeClr val="bg1"/>
                </a:solidFill>
              </a:rPr>
              <a:t> çevresel korumayı ve sürdürülebilir kalkınmayı geliştirmeyi amaçlayan uluslararası bir forum niteliği taşımaktadır.</a:t>
            </a:r>
          </a:p>
        </p:txBody>
      </p:sp>
    </p:spTree>
    <p:extLst>
      <p:ext uri="{BB962C8B-B14F-4D97-AF65-F5344CB8AC3E}">
        <p14:creationId xmlns:p14="http://schemas.microsoft.com/office/powerpoint/2010/main" val="1344223131"/>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1"/>
                </a:solidFill>
              </a:rPr>
              <a:t>ARKTİK</a:t>
            </a:r>
            <a:endParaRPr lang="tr-TR" b="1" dirty="0">
              <a:solidFill>
                <a:schemeClr val="bg1"/>
              </a:solidFill>
            </a:endParaRPr>
          </a:p>
        </p:txBody>
      </p:sp>
      <p:sp>
        <p:nvSpPr>
          <p:cNvPr id="3" name="İçerik Yer Tutucusu 2"/>
          <p:cNvSpPr>
            <a:spLocks noGrp="1"/>
          </p:cNvSpPr>
          <p:nvPr>
            <p:ph idx="1"/>
          </p:nvPr>
        </p:nvSpPr>
        <p:spPr/>
        <p:txBody>
          <a:bodyPr>
            <a:normAutofit fontScale="85000" lnSpcReduction="20000"/>
          </a:bodyPr>
          <a:lstStyle/>
          <a:p>
            <a:r>
              <a:rPr lang="tr-TR" dirty="0" err="1">
                <a:solidFill>
                  <a:schemeClr val="bg1"/>
                </a:solidFill>
              </a:rPr>
              <a:t>Ottava</a:t>
            </a:r>
            <a:r>
              <a:rPr lang="tr-TR" dirty="0">
                <a:solidFill>
                  <a:schemeClr val="bg1"/>
                </a:solidFill>
              </a:rPr>
              <a:t> Deklarasyonu ile Arktik Konseyi’ne üyelik açısından; üyelik, sürekli katılımcı ve gözlemci olarak üç farklı üyelik şekli düzenlemiştir. Arktik Devletleri üye statüsüne sahipken, Deklarasyonu’nun imzalandığı sırada 3 olan, devam eden süreçte sayıları 6’ya çıkan yerli halk örgütleri sürekli katılımcı statüsüne dahildirler. </a:t>
            </a:r>
            <a:r>
              <a:rPr lang="tr-TR" dirty="0" err="1">
                <a:solidFill>
                  <a:schemeClr val="bg1"/>
                </a:solidFill>
              </a:rPr>
              <a:t>Ottava</a:t>
            </a:r>
            <a:r>
              <a:rPr lang="tr-TR" dirty="0">
                <a:solidFill>
                  <a:schemeClr val="bg1"/>
                </a:solidFill>
              </a:rPr>
              <a:t> Deklarasyonu madde 2 hükmüne göre, sürekli katılımcı sayısı her daim üye sayısından az olmak durumundadır. Gözlemci statüsü ise; Arktik dışı devletlere, uluslararası örgütlere, hükümet-dışı (NGO) örgütlere açıktır. Gözlemci statüsüne sahip devletler; Fransa, Almanya, İtalya, Japonya, Hollanda, Çin, Polonya, Hindistan ve Kore’dir.</a:t>
            </a:r>
          </a:p>
        </p:txBody>
      </p:sp>
    </p:spTree>
    <p:extLst>
      <p:ext uri="{BB962C8B-B14F-4D97-AF65-F5344CB8AC3E}">
        <p14:creationId xmlns:p14="http://schemas.microsoft.com/office/powerpoint/2010/main" val="511013452"/>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chemeClr val="bg1"/>
                </a:solidFill>
              </a:rPr>
              <a:t>KUTUP BÖLGELERİ ve ULUSLARARASI DENİZ HUKUKU</a:t>
            </a:r>
            <a:endParaRPr lang="tr-TR" b="1" dirty="0">
              <a:solidFill>
                <a:schemeClr val="bg1"/>
              </a:solidFill>
            </a:endParaRPr>
          </a:p>
        </p:txBody>
      </p:sp>
      <p:sp>
        <p:nvSpPr>
          <p:cNvPr id="3" name="İçerik Yer Tutucusu 2"/>
          <p:cNvSpPr>
            <a:spLocks noGrp="1"/>
          </p:cNvSpPr>
          <p:nvPr>
            <p:ph idx="1"/>
          </p:nvPr>
        </p:nvSpPr>
        <p:spPr/>
        <p:txBody>
          <a:bodyPr>
            <a:normAutofit fontScale="85000" lnSpcReduction="20000"/>
          </a:bodyPr>
          <a:lstStyle/>
          <a:p>
            <a:r>
              <a:rPr lang="tr-TR" dirty="0">
                <a:solidFill>
                  <a:schemeClr val="bg1"/>
                </a:solidFill>
              </a:rPr>
              <a:t>Güney Okyanusu ve Arktik Okyanusu </a:t>
            </a:r>
            <a:r>
              <a:rPr lang="tr-TR" dirty="0" err="1">
                <a:solidFill>
                  <a:schemeClr val="bg1"/>
                </a:solidFill>
              </a:rPr>
              <a:t>BMDHS’nin</a:t>
            </a:r>
            <a:r>
              <a:rPr lang="tr-TR" dirty="0">
                <a:solidFill>
                  <a:schemeClr val="bg1"/>
                </a:solidFill>
              </a:rPr>
              <a:t> konusu teşkil etmektedir. Her iki okyanusun özellikleri doğrultusunda BMDHS hükümleri uygulama alanı bulmaktadır. Bunun dışında, 1 Ocak 2017’de yürürlüğe giren ve Arktik Okyanusu ile Güney Okyanusu’nda seyreden gemiler için taşınması zorunlu nitelikleri belirleyen IMO Kutup </a:t>
            </a:r>
            <a:r>
              <a:rPr lang="tr-TR" dirty="0" err="1">
                <a:solidFill>
                  <a:schemeClr val="bg1"/>
                </a:solidFill>
              </a:rPr>
              <a:t>Kodu’nda</a:t>
            </a:r>
            <a:r>
              <a:rPr lang="tr-TR" dirty="0">
                <a:solidFill>
                  <a:schemeClr val="bg1"/>
                </a:solidFill>
              </a:rPr>
              <a:t>  (Polar </a:t>
            </a:r>
            <a:r>
              <a:rPr lang="tr-TR" dirty="0" err="1">
                <a:solidFill>
                  <a:schemeClr val="bg1"/>
                </a:solidFill>
              </a:rPr>
              <a:t>Code</a:t>
            </a:r>
            <a:r>
              <a:rPr lang="tr-TR" dirty="0">
                <a:solidFill>
                  <a:schemeClr val="bg1"/>
                </a:solidFill>
              </a:rPr>
              <a:t>) olduğu gibi ayrı Sözleşmeler ile deniz hukukuna ilişkin ilgili bölgelere yönelik düzenlemeler yapılmaktadır.</a:t>
            </a:r>
          </a:p>
          <a:p>
            <a:r>
              <a:rPr lang="tr-TR" dirty="0" smtClean="0">
                <a:solidFill>
                  <a:schemeClr val="bg1"/>
                </a:solidFill>
              </a:rPr>
              <a:t> </a:t>
            </a:r>
            <a:r>
              <a:rPr lang="tr-TR" dirty="0">
                <a:solidFill>
                  <a:schemeClr val="bg1"/>
                </a:solidFill>
              </a:rPr>
              <a:t>Arktik Okyanusu’na kıyısı olan devletler arasındaki deniz alanı uyuşmazlıkları, birkaç tanesi haricinde, gerek uluslararası mahkeme kararları ile gerek iki taraflı imzalanan anlaşmalar vasıtasıyla çözülmüştür.</a:t>
            </a:r>
          </a:p>
          <a:p>
            <a:endParaRPr lang="tr-TR" dirty="0"/>
          </a:p>
        </p:txBody>
      </p:sp>
    </p:spTree>
    <p:extLst>
      <p:ext uri="{BB962C8B-B14F-4D97-AF65-F5344CB8AC3E}">
        <p14:creationId xmlns:p14="http://schemas.microsoft.com/office/powerpoint/2010/main" val="4145552172"/>
      </p:ext>
    </p:extLst>
  </p:cSld>
  <p:clrMapOvr>
    <a:masterClrMapping/>
  </p:clrMapOvr>
  <p:transition spd="slow">
    <p:randomBar dir="vert"/>
  </p:transition>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3779</TotalTime>
  <Words>500</Words>
  <Application>Microsoft Office PowerPoint</Application>
  <PresentationFormat>Ekran Gösterisi (4:3)</PresentationFormat>
  <Paragraphs>18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13. HAFTA Uluslararası Deniz Hukuku ve Kutup Bölgeleri</vt:lpstr>
      <vt:lpstr>ANTARKTİK</vt:lpstr>
      <vt:lpstr>ANTARKTİK</vt:lpstr>
      <vt:lpstr>ANTARKTİK</vt:lpstr>
      <vt:lpstr>ANTARKTİK</vt:lpstr>
      <vt:lpstr>ARKTİK</vt:lpstr>
      <vt:lpstr>ARKTİK</vt:lpstr>
      <vt:lpstr>KUTUP BÖLGELERİ ve ULUSLARARASI DENİZ HUKUKU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milletlerarası kamu hukuku</dc:title>
  <dc:creator>Erkan AKDOĞAN</dc:creator>
  <cp:lastModifiedBy>Hakem</cp:lastModifiedBy>
  <cp:revision>438</cp:revision>
  <dcterms:modified xsi:type="dcterms:W3CDTF">2020-01-30T10:57:50Z</dcterms:modified>
</cp:coreProperties>
</file>