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60" r:id="rId5"/>
    <p:sldId id="262" r:id="rId6"/>
    <p:sldId id="263" r:id="rId7"/>
    <p:sldId id="264" r:id="rId8"/>
    <p:sldId id="261" r:id="rId9"/>
    <p:sldId id="267" r:id="rId10"/>
    <p:sldId id="265" r:id="rId11"/>
    <p:sldId id="266" r:id="rId12"/>
    <p:sldId id="258" r:id="rId13"/>
    <p:sldId id="268" r:id="rId14"/>
    <p:sldId id="269" r:id="rId15"/>
    <p:sldId id="270" r:id="rId16"/>
    <p:sldId id="271" r:id="rId17"/>
    <p:sldId id="272" r:id="rId18"/>
    <p:sldId id="275" r:id="rId19"/>
    <p:sldId id="273" r:id="rId20"/>
    <p:sldId id="276" r:id="rId21"/>
    <p:sldId id="274"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6584DFE-0A4A-4309-874D-E3C55F3FE5DE}" type="datetimeFigureOut">
              <a:rPr lang="tr-TR" smtClean="0"/>
              <a:t>28.04.2020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121953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584DFE-0A4A-4309-874D-E3C55F3FE5DE}" type="datetimeFigureOut">
              <a:rPr lang="tr-TR" smtClean="0"/>
              <a:t>28.04.2020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4979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584DFE-0A4A-4309-874D-E3C55F3FE5DE}" type="datetimeFigureOut">
              <a:rPr lang="tr-TR" smtClean="0"/>
              <a:t>28.04.2020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23194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6584DFE-0A4A-4309-874D-E3C55F3FE5DE}" type="datetimeFigureOut">
              <a:rPr lang="tr-TR" smtClean="0"/>
              <a:t>28.04.2020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238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6584DFE-0A4A-4309-874D-E3C55F3FE5DE}" type="datetimeFigureOut">
              <a:rPr lang="tr-TR" smtClean="0"/>
              <a:t>28.04.2020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127744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6584DFE-0A4A-4309-874D-E3C55F3FE5DE}" type="datetimeFigureOut">
              <a:rPr lang="tr-TR" smtClean="0"/>
              <a:t>28.04.2020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356612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584DFE-0A4A-4309-874D-E3C55F3FE5DE}" type="datetimeFigureOut">
              <a:rPr lang="tr-TR" smtClean="0"/>
              <a:t>28.04.2020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374417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6584DFE-0A4A-4309-874D-E3C55F3FE5DE}" type="datetimeFigureOut">
              <a:rPr lang="tr-TR" smtClean="0"/>
              <a:t>28.04.2020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17818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6584DFE-0A4A-4309-874D-E3C55F3FE5DE}" type="datetimeFigureOut">
              <a:rPr lang="tr-TR" smtClean="0"/>
              <a:t>28.04.2020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298053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584DFE-0A4A-4309-874D-E3C55F3FE5DE}" type="datetimeFigureOut">
              <a:rPr lang="tr-TR" smtClean="0"/>
              <a:t>28.04.2020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178967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6584DFE-0A4A-4309-874D-E3C55F3FE5DE}" type="datetimeFigureOut">
              <a:rPr lang="tr-TR" smtClean="0"/>
              <a:t>28.04.2020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63B06DE-90E3-449D-9A5A-4BD577F24461}" type="slidenum">
              <a:rPr lang="tr-TR" smtClean="0"/>
              <a:t>‹#›</a:t>
            </a:fld>
            <a:endParaRPr lang="tr-TR"/>
          </a:p>
        </p:txBody>
      </p:sp>
    </p:spTree>
    <p:extLst>
      <p:ext uri="{BB962C8B-B14F-4D97-AF65-F5344CB8AC3E}">
        <p14:creationId xmlns:p14="http://schemas.microsoft.com/office/powerpoint/2010/main" val="29350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84DFE-0A4A-4309-874D-E3C55F3FE5DE}" type="datetimeFigureOut">
              <a:rPr lang="tr-TR" smtClean="0"/>
              <a:t>28.04.2020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B06DE-90E3-449D-9A5A-4BD577F24461}" type="slidenum">
              <a:rPr lang="tr-TR" smtClean="0"/>
              <a:t>‹#›</a:t>
            </a:fld>
            <a:endParaRPr lang="tr-TR"/>
          </a:p>
        </p:txBody>
      </p:sp>
    </p:spTree>
    <p:extLst>
      <p:ext uri="{BB962C8B-B14F-4D97-AF65-F5344CB8AC3E}">
        <p14:creationId xmlns:p14="http://schemas.microsoft.com/office/powerpoint/2010/main" val="34608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Essential amino acids</a:t>
            </a:r>
            <a:br>
              <a:rPr lang="en-US" dirty="0"/>
            </a:br>
            <a:r>
              <a:rPr lang="en-US" dirty="0"/>
              <a:t/>
            </a:r>
            <a:br>
              <a:rPr lang="en-US" dirty="0"/>
            </a:br>
            <a:r>
              <a:rPr lang="en-US" dirty="0"/>
              <a:t>Arginine*		Lysine</a:t>
            </a:r>
            <a:br>
              <a:rPr lang="en-US" dirty="0"/>
            </a:br>
            <a:r>
              <a:rPr lang="en-US" dirty="0"/>
              <a:t>Histidine * 		Methionine</a:t>
            </a:r>
            <a:br>
              <a:rPr lang="en-US" dirty="0"/>
            </a:br>
            <a:r>
              <a:rPr lang="en-US" dirty="0"/>
              <a:t>Isoleucine		Phenylalanine</a:t>
            </a:r>
            <a:br>
              <a:rPr lang="en-US" dirty="0"/>
            </a:br>
            <a:r>
              <a:rPr lang="en-US" dirty="0"/>
              <a:t>Leucine		Threonine </a:t>
            </a:r>
            <a:br>
              <a:rPr lang="en-US" dirty="0"/>
            </a:br>
            <a:r>
              <a:rPr lang="en-US" dirty="0"/>
              <a:t>Valine			Tryptophan</a:t>
            </a:r>
            <a:br>
              <a:rPr lang="en-US" dirty="0"/>
            </a:br>
            <a:r>
              <a:rPr lang="en-US" dirty="0"/>
              <a:t/>
            </a:r>
            <a:br>
              <a:rPr lang="en-US" dirty="0"/>
            </a:br>
            <a:r>
              <a:rPr lang="en-US" dirty="0"/>
              <a:t> * essential for children</a:t>
            </a:r>
            <a:endParaRPr lang="tr-TR" dirty="0"/>
          </a:p>
        </p:txBody>
      </p:sp>
    </p:spTree>
    <p:extLst>
      <p:ext uri="{BB962C8B-B14F-4D97-AF65-F5344CB8AC3E}">
        <p14:creationId xmlns:p14="http://schemas.microsoft.com/office/powerpoint/2010/main" val="365018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b="1" dirty="0"/>
              <a:t>METHIONINE</a:t>
            </a:r>
            <a:r>
              <a:rPr lang="tr-TR" dirty="0"/>
              <a:t/>
            </a:r>
            <a:br>
              <a:rPr lang="tr-TR" dirty="0"/>
            </a:br>
            <a:r>
              <a:rPr lang="tr-TR" dirty="0" err="1"/>
              <a:t>Metabolically</a:t>
            </a:r>
            <a:r>
              <a:rPr lang="tr-TR" dirty="0"/>
              <a:t> </a:t>
            </a:r>
            <a:r>
              <a:rPr lang="tr-TR" dirty="0" err="1"/>
              <a:t>active</a:t>
            </a:r>
            <a:r>
              <a:rPr lang="tr-TR" dirty="0"/>
              <a:t> form is S-</a:t>
            </a:r>
            <a:r>
              <a:rPr lang="tr-TR" dirty="0" err="1"/>
              <a:t>adenosyl</a:t>
            </a:r>
            <a:r>
              <a:rPr lang="tr-TR" dirty="0"/>
              <a:t> </a:t>
            </a:r>
            <a:r>
              <a:rPr lang="tr-TR" dirty="0" err="1"/>
              <a:t>methionine</a:t>
            </a:r>
            <a:r>
              <a:rPr lang="tr-TR" dirty="0"/>
              <a:t> (</a:t>
            </a:r>
            <a:r>
              <a:rPr lang="tr-TR" dirty="0" err="1"/>
              <a:t>Ado</a:t>
            </a:r>
            <a:r>
              <a:rPr lang="tr-TR" dirty="0"/>
              <a:t> Met)</a:t>
            </a:r>
            <a:br>
              <a:rPr lang="tr-TR" dirty="0"/>
            </a:br>
            <a:endParaRPr lang="tr-TR" dirty="0"/>
          </a:p>
        </p:txBody>
      </p:sp>
      <p:sp>
        <p:nvSpPr>
          <p:cNvPr id="5" name="Dikdörtgen 4"/>
          <p:cNvSpPr/>
          <p:nvPr/>
        </p:nvSpPr>
        <p:spPr>
          <a:xfrm>
            <a:off x="6350000" y="4686014"/>
            <a:ext cx="6096000" cy="646331"/>
          </a:xfrm>
          <a:prstGeom prst="rect">
            <a:avLst/>
          </a:prstGeom>
        </p:spPr>
        <p:txBody>
          <a:bodyPr>
            <a:spAutoFit/>
          </a:bodyPr>
          <a:lstStyle/>
          <a:p>
            <a:r>
              <a:rPr lang="en-US" b="1" dirty="0">
                <a:latin typeface="Arial" panose="020B0604020202020204" pitchFamily="34" charset="0"/>
                <a:ea typeface="Calibri" panose="020F0502020204030204" pitchFamily="34" charset="0"/>
              </a:rPr>
              <a:t>S-</a:t>
            </a:r>
            <a:r>
              <a:rPr lang="en-US" b="1" dirty="0" err="1">
                <a:latin typeface="Arial" panose="020B0604020202020204" pitchFamily="34" charset="0"/>
                <a:ea typeface="Calibri" panose="020F0502020204030204" pitchFamily="34" charset="0"/>
              </a:rPr>
              <a:t>adenosylmethionine</a:t>
            </a:r>
            <a:r>
              <a:rPr lang="en-US" b="1" dirty="0">
                <a:latin typeface="Arial" panose="020B0604020202020204" pitchFamily="34" charset="0"/>
                <a:ea typeface="Calibri" panose="020F0502020204030204" pitchFamily="34" charset="0"/>
              </a:rPr>
              <a:t> (SAM, ADOMET)</a:t>
            </a:r>
            <a:br>
              <a:rPr lang="en-US" b="1" dirty="0">
                <a:latin typeface="Arial" panose="020B0604020202020204" pitchFamily="34" charset="0"/>
                <a:ea typeface="Calibri" panose="020F0502020204030204" pitchFamily="34" charset="0"/>
              </a:rPr>
            </a:br>
            <a:endParaRPr lang="tr-TR" dirty="0"/>
          </a:p>
        </p:txBody>
      </p:sp>
      <p:pic>
        <p:nvPicPr>
          <p:cNvPr id="6" name="İçerik Yer Tutucusu 5"/>
          <p:cNvPicPr>
            <a:picLocks noGrp="1" noChangeAspect="1"/>
          </p:cNvPicPr>
          <p:nvPr>
            <p:ph idx="1"/>
          </p:nvPr>
        </p:nvPicPr>
        <p:blipFill>
          <a:blip r:embed="rId2"/>
          <a:stretch>
            <a:fillRect/>
          </a:stretch>
        </p:blipFill>
        <p:spPr>
          <a:xfrm>
            <a:off x="1248713" y="1690688"/>
            <a:ext cx="7354267" cy="2855186"/>
          </a:xfrm>
          <a:prstGeom prst="rect">
            <a:avLst/>
          </a:prstGeom>
        </p:spPr>
      </p:pic>
    </p:spTree>
    <p:extLst>
      <p:ext uri="{BB962C8B-B14F-4D97-AF65-F5344CB8AC3E}">
        <p14:creationId xmlns:p14="http://schemas.microsoft.com/office/powerpoint/2010/main" val="131477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err="1" smtClean="0"/>
              <a:t>Catabolism</a:t>
            </a:r>
            <a:r>
              <a:rPr lang="tr-TR" sz="3600" dirty="0" smtClean="0"/>
              <a:t> </a:t>
            </a:r>
            <a:r>
              <a:rPr lang="tr-TR" sz="3600" dirty="0"/>
              <a:t>of </a:t>
            </a:r>
            <a:r>
              <a:rPr lang="tr-TR" sz="3600" dirty="0" err="1"/>
              <a:t>cysteine</a:t>
            </a:r>
            <a:r>
              <a:rPr lang="tr-TR" sz="3600" dirty="0"/>
              <a:t> </a:t>
            </a:r>
            <a:r>
              <a:rPr lang="tr-TR" sz="3600" dirty="0" err="1"/>
              <a:t>and</a:t>
            </a:r>
            <a:r>
              <a:rPr lang="tr-TR" sz="3600" dirty="0"/>
              <a:t> </a:t>
            </a:r>
            <a:r>
              <a:rPr lang="tr-TR" sz="3600" dirty="0" err="1"/>
              <a:t>methionine</a:t>
            </a:r>
            <a:r>
              <a:rPr lang="tr-TR" sz="3600" dirty="0"/>
              <a:t> </a:t>
            </a:r>
            <a:r>
              <a:rPr lang="tr-TR" dirty="0"/>
              <a:t/>
            </a:r>
            <a:br>
              <a:rPr lang="tr-TR" dirty="0"/>
            </a:br>
            <a:r>
              <a:rPr lang="tr-TR" dirty="0"/>
              <a:t/>
            </a:r>
            <a:br>
              <a:rPr lang="tr-TR" dirty="0"/>
            </a:br>
            <a:endParaRPr lang="tr-TR" dirty="0"/>
          </a:p>
        </p:txBody>
      </p:sp>
      <p:pic>
        <p:nvPicPr>
          <p:cNvPr id="4" name="İçerik Yer Tutucusu 3"/>
          <p:cNvPicPr>
            <a:picLocks noGrp="1"/>
          </p:cNvPicPr>
          <p:nvPr>
            <p:ph idx="1"/>
          </p:nvPr>
        </p:nvPicPr>
        <p:blipFill>
          <a:blip r:embed="rId2"/>
          <a:srcRect/>
          <a:stretch>
            <a:fillRect/>
          </a:stretch>
        </p:blipFill>
        <p:spPr bwMode="auto">
          <a:xfrm>
            <a:off x="1293224" y="914401"/>
            <a:ext cx="7740044" cy="6074228"/>
          </a:xfrm>
          <a:prstGeom prst="rect">
            <a:avLst/>
          </a:prstGeom>
          <a:noFill/>
          <a:ln w="9525">
            <a:noFill/>
            <a:miter lim="800000"/>
            <a:headEnd/>
            <a:tailEnd/>
          </a:ln>
        </p:spPr>
      </p:pic>
    </p:spTree>
    <p:extLst>
      <p:ext uri="{BB962C8B-B14F-4D97-AF65-F5344CB8AC3E}">
        <p14:creationId xmlns:p14="http://schemas.microsoft.com/office/powerpoint/2010/main" val="315075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Tyrosine biosynthesis </a:t>
            </a:r>
            <a:r>
              <a:rPr lang="tr-TR" dirty="0"/>
              <a:t/>
            </a:r>
            <a:br>
              <a:rPr lang="tr-TR" dirty="0"/>
            </a:br>
            <a:endParaRPr lang="tr-TR" dirty="0"/>
          </a:p>
        </p:txBody>
      </p:sp>
      <p:sp>
        <p:nvSpPr>
          <p:cNvPr id="5" name="Dikdörtgen 4"/>
          <p:cNvSpPr/>
          <p:nvPr/>
        </p:nvSpPr>
        <p:spPr>
          <a:xfrm>
            <a:off x="1625600" y="6256635"/>
            <a:ext cx="8039100" cy="923330"/>
          </a:xfrm>
          <a:prstGeom prst="rect">
            <a:avLst/>
          </a:prstGeom>
        </p:spPr>
        <p:txBody>
          <a:bodyPr wrap="square">
            <a:spAutoFit/>
          </a:bodyPr>
          <a:lstStyle/>
          <a:p>
            <a:r>
              <a:rPr lang="tr-TR" dirty="0" err="1">
                <a:latin typeface="Arial" panose="020B0604020202020204" pitchFamily="34" charset="0"/>
                <a:ea typeface="Calibri" panose="020F0502020204030204" pitchFamily="34" charset="0"/>
              </a:rPr>
              <a:t>The</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disease</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less</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rarely</a:t>
            </a:r>
            <a:r>
              <a:rPr lang="tr-TR" dirty="0">
                <a:latin typeface="Arial" panose="020B0604020202020204" pitchFamily="34" charset="0"/>
                <a:ea typeface="Calibri" panose="020F0502020204030204" pitchFamily="34" charset="0"/>
              </a:rPr>
              <a:t> is </a:t>
            </a:r>
            <a:r>
              <a:rPr lang="tr-TR" dirty="0" err="1">
                <a:latin typeface="Arial" panose="020B0604020202020204" pitchFamily="34" charset="0"/>
                <a:ea typeface="Calibri" panose="020F0502020204030204" pitchFamily="34" charset="0"/>
              </a:rPr>
              <a:t>related</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to</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dihydrobiopterin</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reductase</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deficiency</a:t>
            </a:r>
            <a:r>
              <a:rPr lang="tr-TR" dirty="0">
                <a:latin typeface="Arial" panose="020B0604020202020204" pitchFamily="34" charset="0"/>
                <a:ea typeface="Calibri" panose="020F0502020204030204" pitchFamily="34" charset="0"/>
              </a:rPr>
              <a:t>. </a:t>
            </a:r>
            <a:r>
              <a:rPr lang="tr-TR" dirty="0" err="1">
                <a:latin typeface="Arial" panose="020B0604020202020204" pitchFamily="34" charset="0"/>
                <a:ea typeface="Calibri" panose="020F0502020204030204" pitchFamily="34" charset="0"/>
              </a:rPr>
              <a:t>Coenzyme</a:t>
            </a:r>
            <a:r>
              <a:rPr lang="tr-TR" dirty="0">
                <a:latin typeface="Arial" panose="020B0604020202020204" pitchFamily="34" charset="0"/>
                <a:ea typeface="Calibri" panose="020F0502020204030204" pitchFamily="34" charset="0"/>
              </a:rPr>
              <a:t> can not be </a:t>
            </a:r>
            <a:r>
              <a:rPr lang="tr-TR" dirty="0" err="1">
                <a:latin typeface="Arial" panose="020B0604020202020204" pitchFamily="34" charset="0"/>
                <a:ea typeface="Calibri" panose="020F0502020204030204" pitchFamily="34" charset="0"/>
              </a:rPr>
              <a:t>regenerated</a:t>
            </a:r>
            <a:r>
              <a:rPr lang="tr-TR" dirty="0">
                <a:latin typeface="Arial" panose="020B0604020202020204" pitchFamily="34" charset="0"/>
                <a:ea typeface="Calibri" panose="020F0502020204030204" pitchFamily="34" charset="0"/>
              </a:rPr>
              <a:t>.</a:t>
            </a:r>
            <a:br>
              <a:rPr lang="tr-TR" dirty="0">
                <a:latin typeface="Arial" panose="020B0604020202020204" pitchFamily="34" charset="0"/>
                <a:ea typeface="Calibri" panose="020F0502020204030204" pitchFamily="34" charset="0"/>
              </a:rPr>
            </a:br>
            <a:endParaRPr lang="tr-TR" dirty="0"/>
          </a:p>
        </p:txBody>
      </p:sp>
      <p:pic>
        <p:nvPicPr>
          <p:cNvPr id="6" name="İçerik Yer Tutucusu 5"/>
          <p:cNvPicPr>
            <a:picLocks noGrp="1" noChangeAspect="1"/>
          </p:cNvPicPr>
          <p:nvPr>
            <p:ph idx="1"/>
          </p:nvPr>
        </p:nvPicPr>
        <p:blipFill>
          <a:blip r:embed="rId2"/>
          <a:stretch>
            <a:fillRect/>
          </a:stretch>
        </p:blipFill>
        <p:spPr>
          <a:xfrm>
            <a:off x="2676436" y="1420677"/>
            <a:ext cx="6839128" cy="4351338"/>
          </a:xfrm>
          <a:prstGeom prst="rect">
            <a:avLst/>
          </a:prstGeom>
        </p:spPr>
      </p:pic>
    </p:spTree>
    <p:extLst>
      <p:ext uri="{BB962C8B-B14F-4D97-AF65-F5344CB8AC3E}">
        <p14:creationId xmlns:p14="http://schemas.microsoft.com/office/powerpoint/2010/main" val="3354527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1752600" y="647700"/>
            <a:ext cx="7614303" cy="5529263"/>
          </a:xfrm>
          <a:prstGeom prst="rect">
            <a:avLst/>
          </a:prstGeom>
          <a:noFill/>
          <a:ln w="9525">
            <a:noFill/>
            <a:miter lim="800000"/>
            <a:headEnd/>
            <a:tailEnd/>
          </a:ln>
          <a:effectLst/>
        </p:spPr>
      </p:pic>
    </p:spTree>
    <p:extLst>
      <p:ext uri="{BB962C8B-B14F-4D97-AF65-F5344CB8AC3E}">
        <p14:creationId xmlns:p14="http://schemas.microsoft.com/office/powerpoint/2010/main" val="79779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1959429" y="365125"/>
            <a:ext cx="7070634" cy="6044746"/>
          </a:xfrm>
          <a:prstGeom prst="rect">
            <a:avLst/>
          </a:prstGeom>
          <a:noFill/>
          <a:ln w="9525">
            <a:noFill/>
            <a:miter lim="800000"/>
            <a:headEnd/>
            <a:tailEnd/>
          </a:ln>
          <a:effectLst/>
        </p:spPr>
      </p:pic>
    </p:spTree>
    <p:extLst>
      <p:ext uri="{BB962C8B-B14F-4D97-AF65-F5344CB8AC3E}">
        <p14:creationId xmlns:p14="http://schemas.microsoft.com/office/powerpoint/2010/main" val="45382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5500" y="0"/>
            <a:ext cx="10515600" cy="1325563"/>
          </a:xfrm>
        </p:spPr>
        <p:txBody>
          <a:bodyPr>
            <a:normAutofit/>
          </a:bodyPr>
          <a:lstStyle/>
          <a:p>
            <a:r>
              <a:rPr lang="tr-TR" sz="3200" b="1" dirty="0" err="1"/>
              <a:t>Glycine</a:t>
            </a:r>
            <a:r>
              <a:rPr lang="tr-TR" sz="3200" b="1" dirty="0"/>
              <a:t> </a:t>
            </a:r>
            <a:r>
              <a:rPr lang="tr-TR" sz="3200" b="1" dirty="0" err="1"/>
              <a:t>biosynthesis</a:t>
            </a:r>
            <a:r>
              <a:rPr lang="tr-TR" sz="3200" dirty="0"/>
              <a:t/>
            </a:r>
            <a:br>
              <a:rPr lang="tr-TR" sz="3200" dirty="0"/>
            </a:br>
            <a:endParaRPr lang="tr-TR" sz="3200" dirty="0"/>
          </a:p>
        </p:txBody>
      </p:sp>
      <p:sp>
        <p:nvSpPr>
          <p:cNvPr id="5" name="Dikdörtgen 4"/>
          <p:cNvSpPr/>
          <p:nvPr/>
        </p:nvSpPr>
        <p:spPr>
          <a:xfrm>
            <a:off x="955671" y="6176963"/>
            <a:ext cx="9461500" cy="729430"/>
          </a:xfrm>
          <a:prstGeom prst="rect">
            <a:avLst/>
          </a:prstGeom>
        </p:spPr>
        <p:txBody>
          <a:bodyPr wrap="square">
            <a:spAutoFit/>
          </a:bodyPr>
          <a:lstStyle/>
          <a:p>
            <a:pPr marL="342900" lvl="0" indent="-342900">
              <a:lnSpc>
                <a:spcPct val="115000"/>
              </a:lnSpc>
              <a:spcAft>
                <a:spcPts val="1000"/>
              </a:spcAft>
              <a:buFont typeface="Times New Roman" panose="02020603050405020304" pitchFamily="18" charset="0"/>
              <a:buChar char="•"/>
              <a:tabLst>
                <a:tab pos="457200" algn="l"/>
              </a:tabLst>
            </a:pPr>
            <a:r>
              <a:rPr lang="tr-TR" dirty="0" err="1">
                <a:latin typeface="Arial" panose="020B0604020202020204" pitchFamily="34" charset="0"/>
                <a:ea typeface="Calibri" panose="020F0502020204030204" pitchFamily="34" charset="0"/>
                <a:cs typeface="Times New Roman" panose="02020603050405020304" pitchFamily="18" charset="0"/>
              </a:rPr>
              <a:t>Glycine</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and</a:t>
            </a:r>
            <a:r>
              <a:rPr lang="tr-TR" dirty="0">
                <a:latin typeface="Arial" panose="020B0604020202020204" pitchFamily="34" charset="0"/>
                <a:ea typeface="Calibri" panose="020F0502020204030204" pitchFamily="34" charset="0"/>
                <a:cs typeface="Times New Roman" panose="02020603050405020304" pitchFamily="18" charset="0"/>
              </a:rPr>
              <a:t> N</a:t>
            </a:r>
            <a:r>
              <a:rPr lang="tr-TR" baseline="-25000" dirty="0">
                <a:latin typeface="Arial" panose="020B0604020202020204" pitchFamily="34" charset="0"/>
                <a:ea typeface="Calibri" panose="020F0502020204030204" pitchFamily="34" charset="0"/>
                <a:cs typeface="Times New Roman" panose="02020603050405020304" pitchFamily="18" charset="0"/>
              </a:rPr>
              <a:t>5</a:t>
            </a:r>
            <a:r>
              <a:rPr lang="tr-TR" dirty="0">
                <a:latin typeface="Arial" panose="020B0604020202020204" pitchFamily="34" charset="0"/>
                <a:ea typeface="Calibri" panose="020F0502020204030204" pitchFamily="34" charset="0"/>
                <a:cs typeface="Times New Roman" panose="02020603050405020304" pitchFamily="18" charset="0"/>
              </a:rPr>
              <a:t>, N</a:t>
            </a:r>
            <a:r>
              <a:rPr lang="tr-TR" baseline="-25000" dirty="0">
                <a:latin typeface="Arial" panose="020B0604020202020204" pitchFamily="34" charset="0"/>
                <a:ea typeface="Calibri" panose="020F0502020204030204" pitchFamily="34" charset="0"/>
                <a:cs typeface="Times New Roman" panose="02020603050405020304" pitchFamily="18" charset="0"/>
              </a:rPr>
              <a:t>10</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methylene</a:t>
            </a:r>
            <a:r>
              <a:rPr lang="tr-TR" dirty="0">
                <a:latin typeface="Arial" panose="020B0604020202020204" pitchFamily="34" charset="0"/>
                <a:ea typeface="Calibri" panose="020F0502020204030204" pitchFamily="34" charset="0"/>
                <a:cs typeface="Times New Roman" panose="02020603050405020304" pitchFamily="18" charset="0"/>
              </a:rPr>
              <a:t> THF </a:t>
            </a:r>
            <a:r>
              <a:rPr lang="tr-TR" dirty="0" err="1">
                <a:latin typeface="Arial" panose="020B0604020202020204" pitchFamily="34" charset="0"/>
                <a:ea typeface="Calibri" panose="020F0502020204030204" pitchFamily="34" charset="0"/>
                <a:cs typeface="Times New Roman" panose="02020603050405020304" pitchFamily="18" charset="0"/>
              </a:rPr>
              <a:t>are</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produced</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by</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transfering</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hydroxymethyl</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group</a:t>
            </a:r>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from</a:t>
            </a:r>
            <a:r>
              <a:rPr lang="tr-TR" dirty="0">
                <a:latin typeface="Arial" panose="020B0604020202020204" pitchFamily="34" charset="0"/>
                <a:ea typeface="Calibri" panose="020F0502020204030204" pitchFamily="34" charset="0"/>
                <a:cs typeface="Times New Roman" panose="02020603050405020304" pitchFamily="18" charset="0"/>
              </a:rPr>
              <a:t> serine </a:t>
            </a:r>
            <a:r>
              <a:rPr lang="tr-TR" dirty="0" err="1">
                <a:latin typeface="Arial" panose="020B0604020202020204" pitchFamily="34" charset="0"/>
                <a:ea typeface="Calibri" panose="020F0502020204030204" pitchFamily="34" charset="0"/>
                <a:cs typeface="Times New Roman" panose="02020603050405020304" pitchFamily="18" charset="0"/>
              </a:rPr>
              <a:t>to</a:t>
            </a:r>
            <a:r>
              <a:rPr lang="tr-TR" dirty="0">
                <a:latin typeface="Arial" panose="020B0604020202020204" pitchFamily="34" charset="0"/>
                <a:ea typeface="Calibri" panose="020F0502020204030204" pitchFamily="34" charset="0"/>
                <a:cs typeface="Times New Roman" panose="02020603050405020304" pitchFamily="18" charset="0"/>
              </a:rPr>
              <a:t> THF </a:t>
            </a:r>
            <a:r>
              <a:rPr lang="tr-TR" dirty="0" err="1">
                <a:latin typeface="Arial" panose="020B0604020202020204" pitchFamily="34" charset="0"/>
                <a:ea typeface="Calibri" panose="020F0502020204030204" pitchFamily="34" charset="0"/>
                <a:cs typeface="Times New Roman" panose="02020603050405020304" pitchFamily="18" charset="0"/>
              </a:rPr>
              <a:t>coenzyme</a:t>
            </a: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çerik Yer Tutucusu 5"/>
          <p:cNvPicPr>
            <a:picLocks noGrp="1" noChangeAspect="1"/>
          </p:cNvPicPr>
          <p:nvPr>
            <p:ph idx="1"/>
          </p:nvPr>
        </p:nvPicPr>
        <p:blipFill>
          <a:blip r:embed="rId2"/>
          <a:stretch>
            <a:fillRect/>
          </a:stretch>
        </p:blipFill>
        <p:spPr>
          <a:xfrm>
            <a:off x="1456609" y="901337"/>
            <a:ext cx="7895494" cy="5275626"/>
          </a:xfrm>
          <a:prstGeom prst="rect">
            <a:avLst/>
          </a:prstGeom>
        </p:spPr>
      </p:pic>
    </p:spTree>
    <p:extLst>
      <p:ext uri="{BB962C8B-B14F-4D97-AF65-F5344CB8AC3E}">
        <p14:creationId xmlns:p14="http://schemas.microsoft.com/office/powerpoint/2010/main" val="3991251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Metabolic fate  of Glycine and Serine</a:t>
            </a:r>
            <a:r>
              <a:rPr lang="tr-TR" dirty="0"/>
              <a:t/>
            </a:r>
            <a:br>
              <a:rPr lang="tr-TR" dirty="0"/>
            </a:br>
            <a:endParaRPr lang="tr-TR" dirty="0"/>
          </a:p>
        </p:txBody>
      </p:sp>
      <p:pic>
        <p:nvPicPr>
          <p:cNvPr id="4" name="İçerik Yer Tutucusu 3"/>
          <p:cNvPicPr>
            <a:picLocks noGrp="1"/>
          </p:cNvPicPr>
          <p:nvPr>
            <p:ph idx="1"/>
          </p:nvPr>
        </p:nvPicPr>
        <p:blipFill>
          <a:blip r:embed="rId2"/>
          <a:srcRect/>
          <a:stretch>
            <a:fillRect/>
          </a:stretch>
        </p:blipFill>
        <p:spPr bwMode="auto">
          <a:xfrm>
            <a:off x="1866900" y="1690688"/>
            <a:ext cx="7187025" cy="3339177"/>
          </a:xfrm>
          <a:prstGeom prst="rect">
            <a:avLst/>
          </a:prstGeom>
          <a:noFill/>
          <a:ln w="9525">
            <a:noFill/>
            <a:miter lim="800000"/>
            <a:headEnd/>
            <a:tailEnd/>
          </a:ln>
        </p:spPr>
      </p:pic>
    </p:spTree>
    <p:extLst>
      <p:ext uri="{BB962C8B-B14F-4D97-AF65-F5344CB8AC3E}">
        <p14:creationId xmlns:p14="http://schemas.microsoft.com/office/powerpoint/2010/main" val="42282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2481943" y="457200"/>
            <a:ext cx="7144657" cy="6165669"/>
          </a:xfrm>
          <a:prstGeom prst="rect">
            <a:avLst/>
          </a:prstGeom>
          <a:noFill/>
          <a:ln w="9525">
            <a:noFill/>
            <a:miter lim="800000"/>
            <a:headEnd/>
            <a:tailEnd/>
          </a:ln>
        </p:spPr>
      </p:pic>
    </p:spTree>
    <p:extLst>
      <p:ext uri="{BB962C8B-B14F-4D97-AF65-F5344CB8AC3E}">
        <p14:creationId xmlns:p14="http://schemas.microsoft.com/office/powerpoint/2010/main" val="2017137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2800" b="1" dirty="0" err="1"/>
              <a:t>Creatine</a:t>
            </a:r>
            <a:r>
              <a:rPr lang="en-US" sz="2800" b="1" dirty="0"/>
              <a:t> </a:t>
            </a:r>
            <a:br>
              <a:rPr lang="en-US" sz="2800" b="1" dirty="0"/>
            </a:br>
            <a:endParaRPr lang="tr-TR" sz="2800" dirty="0"/>
          </a:p>
        </p:txBody>
      </p:sp>
      <p:pic>
        <p:nvPicPr>
          <p:cNvPr id="9" name="İçerik Yer Tutucusu 8"/>
          <p:cNvPicPr>
            <a:picLocks noGrp="1" noChangeAspect="1"/>
          </p:cNvPicPr>
          <p:nvPr>
            <p:ph idx="1"/>
          </p:nvPr>
        </p:nvPicPr>
        <p:blipFill>
          <a:blip r:embed="rId2"/>
          <a:stretch>
            <a:fillRect/>
          </a:stretch>
        </p:blipFill>
        <p:spPr>
          <a:xfrm>
            <a:off x="3133172" y="1027906"/>
            <a:ext cx="6286455" cy="5802882"/>
          </a:xfrm>
          <a:prstGeom prst="rect">
            <a:avLst/>
          </a:prstGeom>
        </p:spPr>
      </p:pic>
    </p:spTree>
    <p:extLst>
      <p:ext uri="{BB962C8B-B14F-4D97-AF65-F5344CB8AC3E}">
        <p14:creationId xmlns:p14="http://schemas.microsoft.com/office/powerpoint/2010/main" val="48450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2006600" y="2171700"/>
            <a:ext cx="6223000" cy="1761331"/>
          </a:xfrm>
          <a:prstGeom prst="rect">
            <a:avLst/>
          </a:prstGeom>
          <a:noFill/>
          <a:ln w="9525">
            <a:noFill/>
            <a:miter lim="800000"/>
            <a:headEnd/>
            <a:tailEnd/>
          </a:ln>
          <a:effectLst/>
        </p:spPr>
      </p:pic>
    </p:spTree>
    <p:extLst>
      <p:ext uri="{BB962C8B-B14F-4D97-AF65-F5344CB8AC3E}">
        <p14:creationId xmlns:p14="http://schemas.microsoft.com/office/powerpoint/2010/main" val="417398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60173" y="-385161"/>
            <a:ext cx="9144000" cy="2387600"/>
          </a:xfrm>
        </p:spPr>
        <p:txBody>
          <a:bodyPr/>
          <a:lstStyle/>
          <a:p>
            <a:r>
              <a:rPr lang="en-US" sz="4400" dirty="0"/>
              <a:t>Glutamate biosynthesis</a:t>
            </a:r>
            <a:r>
              <a:rPr lang="en-US" dirty="0"/>
              <a:t/>
            </a:r>
            <a:br>
              <a:rPr lang="en-US" dirty="0"/>
            </a:br>
            <a:endParaRPr lang="tr-TR" dirty="0"/>
          </a:p>
        </p:txBody>
      </p:sp>
      <p:sp>
        <p:nvSpPr>
          <p:cNvPr id="3" name="Alt Başlık 2"/>
          <p:cNvSpPr>
            <a:spLocks noGrp="1"/>
          </p:cNvSpPr>
          <p:nvPr>
            <p:ph type="subTitle" idx="1"/>
          </p:nvPr>
        </p:nvSpPr>
        <p:spPr>
          <a:xfrm>
            <a:off x="1165654" y="1624957"/>
            <a:ext cx="9144000" cy="1655762"/>
          </a:xfrm>
        </p:spPr>
        <p:txBody>
          <a:bodyPr/>
          <a:lstStyle/>
          <a:p>
            <a:r>
              <a:rPr lang="tr-TR" dirty="0"/>
              <a:t> </a:t>
            </a:r>
            <a:r>
              <a:rPr lang="tr-TR" dirty="0" err="1"/>
              <a:t>Glutamate</a:t>
            </a:r>
            <a:r>
              <a:rPr lang="tr-TR" dirty="0"/>
              <a:t> is </a:t>
            </a:r>
            <a:r>
              <a:rPr lang="tr-TR" dirty="0" err="1"/>
              <a:t>synthesized</a:t>
            </a:r>
            <a:r>
              <a:rPr lang="tr-TR" dirty="0"/>
              <a:t> </a:t>
            </a:r>
            <a:r>
              <a:rPr lang="tr-TR" dirty="0" err="1"/>
              <a:t>by</a:t>
            </a:r>
            <a:r>
              <a:rPr lang="tr-TR" dirty="0"/>
              <a:t> </a:t>
            </a:r>
            <a:r>
              <a:rPr lang="tr-TR" dirty="0" err="1"/>
              <a:t>transamination</a:t>
            </a:r>
            <a:r>
              <a:rPr lang="tr-TR" dirty="0"/>
              <a:t>. </a:t>
            </a:r>
            <a:r>
              <a:rPr lang="tr-TR" dirty="0" err="1"/>
              <a:t>It</a:t>
            </a:r>
            <a:r>
              <a:rPr lang="tr-TR" dirty="0"/>
              <a:t> is </a:t>
            </a:r>
            <a:r>
              <a:rPr lang="tr-TR" dirty="0" err="1"/>
              <a:t>also</a:t>
            </a:r>
            <a:r>
              <a:rPr lang="tr-TR" dirty="0"/>
              <a:t> </a:t>
            </a:r>
            <a:r>
              <a:rPr lang="tr-TR" dirty="0" err="1"/>
              <a:t>synthesized</a:t>
            </a:r>
            <a:r>
              <a:rPr lang="tr-TR" dirty="0"/>
              <a:t> </a:t>
            </a:r>
            <a:r>
              <a:rPr lang="tr-TR" dirty="0" err="1"/>
              <a:t>from</a:t>
            </a:r>
            <a:r>
              <a:rPr lang="tr-TR" dirty="0"/>
              <a:t> </a:t>
            </a:r>
            <a:r>
              <a:rPr lang="el-GR" dirty="0"/>
              <a:t>α</a:t>
            </a:r>
            <a:r>
              <a:rPr lang="tr-TR" dirty="0"/>
              <a:t> -</a:t>
            </a:r>
            <a:r>
              <a:rPr lang="tr-TR" dirty="0" err="1"/>
              <a:t>ketoglutarate</a:t>
            </a:r>
            <a:r>
              <a:rPr lang="tr-TR" dirty="0"/>
              <a:t> </a:t>
            </a:r>
            <a:r>
              <a:rPr lang="tr-TR" dirty="0" err="1"/>
              <a:t>and</a:t>
            </a:r>
            <a:r>
              <a:rPr lang="tr-TR" dirty="0"/>
              <a:t> </a:t>
            </a:r>
            <a:r>
              <a:rPr lang="tr-TR" dirty="0" err="1"/>
              <a:t>ammonium</a:t>
            </a:r>
            <a:r>
              <a:rPr lang="tr-TR" dirty="0"/>
              <a:t> </a:t>
            </a:r>
            <a:r>
              <a:rPr lang="tr-TR" dirty="0" err="1"/>
              <a:t>by</a:t>
            </a:r>
            <a:r>
              <a:rPr lang="tr-TR" dirty="0"/>
              <a:t> </a:t>
            </a:r>
            <a:r>
              <a:rPr lang="tr-TR" dirty="0" err="1"/>
              <a:t>the</a:t>
            </a:r>
            <a:r>
              <a:rPr lang="tr-TR" dirty="0"/>
              <a:t> </a:t>
            </a:r>
            <a:r>
              <a:rPr lang="tr-TR" dirty="0" err="1"/>
              <a:t>catalysis</a:t>
            </a:r>
            <a:r>
              <a:rPr lang="tr-TR" dirty="0"/>
              <a:t> </a:t>
            </a:r>
            <a:r>
              <a:rPr lang="tr-TR" dirty="0" err="1"/>
              <a:t>glutamate</a:t>
            </a:r>
            <a:r>
              <a:rPr lang="tr-TR" dirty="0"/>
              <a:t> </a:t>
            </a:r>
            <a:r>
              <a:rPr lang="tr-TR" dirty="0" err="1"/>
              <a:t>dehydrogenase</a:t>
            </a:r>
            <a:r>
              <a:rPr lang="tr-TR" dirty="0"/>
              <a:t>   (</a:t>
            </a:r>
            <a:r>
              <a:rPr lang="tr-TR" dirty="0" err="1"/>
              <a:t>by</a:t>
            </a:r>
            <a:r>
              <a:rPr lang="tr-TR" dirty="0"/>
              <a:t> </a:t>
            </a:r>
            <a:r>
              <a:rPr lang="tr-TR" dirty="0" err="1"/>
              <a:t>the</a:t>
            </a:r>
            <a:r>
              <a:rPr lang="tr-TR" dirty="0"/>
              <a:t> </a:t>
            </a:r>
            <a:r>
              <a:rPr lang="tr-TR" dirty="0" err="1"/>
              <a:t>reverse</a:t>
            </a:r>
            <a:r>
              <a:rPr lang="tr-TR" dirty="0"/>
              <a:t> </a:t>
            </a:r>
            <a:r>
              <a:rPr lang="tr-TR" dirty="0" err="1"/>
              <a:t>progressing</a:t>
            </a:r>
            <a:r>
              <a:rPr lang="tr-TR" dirty="0"/>
              <a:t> of </a:t>
            </a:r>
            <a:r>
              <a:rPr lang="tr-TR" dirty="0" err="1"/>
              <a:t>oxidative</a:t>
            </a:r>
            <a:r>
              <a:rPr lang="tr-TR" dirty="0"/>
              <a:t> </a:t>
            </a:r>
            <a:r>
              <a:rPr lang="tr-TR" dirty="0" err="1"/>
              <a:t>deamination</a:t>
            </a:r>
            <a:r>
              <a:rPr lang="tr-TR" dirty="0"/>
              <a:t> </a:t>
            </a:r>
            <a:r>
              <a:rPr lang="tr-TR" dirty="0" err="1"/>
              <a:t>reaction</a:t>
            </a:r>
            <a:r>
              <a:rPr lang="tr-TR" dirty="0"/>
              <a:t>; </a:t>
            </a:r>
            <a:r>
              <a:rPr lang="tr-TR" dirty="0" err="1"/>
              <a:t>reductive</a:t>
            </a:r>
            <a:r>
              <a:rPr lang="tr-TR" dirty="0"/>
              <a:t> </a:t>
            </a:r>
            <a:r>
              <a:rPr lang="tr-TR" dirty="0" err="1"/>
              <a:t>amination</a:t>
            </a:r>
            <a:r>
              <a:rPr lang="tr-TR" dirty="0"/>
              <a:t> of </a:t>
            </a:r>
            <a:r>
              <a:rPr lang="el-GR" dirty="0"/>
              <a:t>α</a:t>
            </a:r>
            <a:r>
              <a:rPr lang="tr-TR" dirty="0"/>
              <a:t> –</a:t>
            </a:r>
            <a:r>
              <a:rPr lang="tr-TR" dirty="0" err="1"/>
              <a:t>ketoglutarate</a:t>
            </a:r>
            <a:r>
              <a:rPr lang="tr-TR" dirty="0"/>
              <a:t>). </a:t>
            </a:r>
          </a:p>
        </p:txBody>
      </p:sp>
      <p:pic>
        <p:nvPicPr>
          <p:cNvPr id="4" name="Resim 3"/>
          <p:cNvPicPr/>
          <p:nvPr/>
        </p:nvPicPr>
        <p:blipFill>
          <a:blip r:embed="rId2"/>
          <a:srcRect/>
          <a:stretch>
            <a:fillRect/>
          </a:stretch>
        </p:blipFill>
        <p:spPr bwMode="auto">
          <a:xfrm>
            <a:off x="2455817" y="3361046"/>
            <a:ext cx="5843808" cy="2491113"/>
          </a:xfrm>
          <a:prstGeom prst="rect">
            <a:avLst/>
          </a:prstGeom>
          <a:noFill/>
          <a:ln w="9525">
            <a:noFill/>
            <a:miter lim="800000"/>
            <a:headEnd/>
            <a:tailEnd/>
          </a:ln>
          <a:effectLst/>
        </p:spPr>
      </p:pic>
    </p:spTree>
    <p:extLst>
      <p:ext uri="{BB962C8B-B14F-4D97-AF65-F5344CB8AC3E}">
        <p14:creationId xmlns:p14="http://schemas.microsoft.com/office/powerpoint/2010/main" val="296529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2159000" y="365126"/>
            <a:ext cx="7150100" cy="6226174"/>
          </a:xfrm>
          <a:prstGeom prst="rect">
            <a:avLst/>
          </a:prstGeom>
          <a:noFill/>
          <a:ln w="9525">
            <a:noFill/>
            <a:miter lim="800000"/>
            <a:headEnd/>
            <a:tailEnd/>
          </a:ln>
          <a:effectLst/>
        </p:spPr>
      </p:pic>
    </p:spTree>
    <p:extLst>
      <p:ext uri="{BB962C8B-B14F-4D97-AF65-F5344CB8AC3E}">
        <p14:creationId xmlns:p14="http://schemas.microsoft.com/office/powerpoint/2010/main" val="136806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1384301" y="504825"/>
            <a:ext cx="8714026" cy="5984875"/>
          </a:xfrm>
          <a:prstGeom prst="rect">
            <a:avLst/>
          </a:prstGeom>
          <a:noFill/>
          <a:ln w="9525">
            <a:noFill/>
            <a:miter lim="800000"/>
            <a:headEnd/>
            <a:tailEnd/>
          </a:ln>
          <a:effectLst/>
        </p:spPr>
      </p:pic>
    </p:spTree>
    <p:extLst>
      <p:ext uri="{BB962C8B-B14F-4D97-AF65-F5344CB8AC3E}">
        <p14:creationId xmlns:p14="http://schemas.microsoft.com/office/powerpoint/2010/main" val="243075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en-US" dirty="0"/>
              <a:t>Glutamate is synthesized also by </a:t>
            </a:r>
            <a:r>
              <a:rPr lang="en-US" dirty="0" err="1"/>
              <a:t>transamidation</a:t>
            </a:r>
            <a:r>
              <a:rPr lang="en-US" dirty="0"/>
              <a:t> reaction which is </a:t>
            </a:r>
            <a:r>
              <a:rPr lang="en-US" dirty="0" err="1"/>
              <a:t>catalaysed</a:t>
            </a:r>
            <a:r>
              <a:rPr lang="en-US" dirty="0"/>
              <a:t> by glutamate synthase. </a:t>
            </a:r>
            <a:r>
              <a:rPr lang="en-US" i="1" dirty="0"/>
              <a:t>Amide</a:t>
            </a:r>
            <a:r>
              <a:rPr lang="en-US" dirty="0"/>
              <a:t>-</a:t>
            </a:r>
            <a:r>
              <a:rPr lang="en-US" i="1" dirty="0"/>
              <a:t>N</a:t>
            </a:r>
            <a:r>
              <a:rPr lang="en-US" dirty="0"/>
              <a:t> is transported</a:t>
            </a:r>
            <a:endParaRPr lang="tr-TR" dirty="0"/>
          </a:p>
        </p:txBody>
      </p:sp>
      <p:pic>
        <p:nvPicPr>
          <p:cNvPr id="4" name="İçerik Yer Tutucusu 3"/>
          <p:cNvPicPr>
            <a:picLocks noGrp="1"/>
          </p:cNvPicPr>
          <p:nvPr>
            <p:ph idx="1"/>
          </p:nvPr>
        </p:nvPicPr>
        <p:blipFill>
          <a:blip r:embed="rId2"/>
          <a:srcRect/>
          <a:stretch>
            <a:fillRect/>
          </a:stretch>
        </p:blipFill>
        <p:spPr bwMode="auto">
          <a:xfrm>
            <a:off x="1724297" y="3067843"/>
            <a:ext cx="8238853" cy="2091985"/>
          </a:xfrm>
          <a:prstGeom prst="rect">
            <a:avLst/>
          </a:prstGeom>
          <a:noFill/>
          <a:ln w="9525">
            <a:noFill/>
            <a:miter lim="800000"/>
            <a:headEnd/>
            <a:tailEnd/>
          </a:ln>
          <a:effectLst/>
        </p:spPr>
      </p:pic>
    </p:spTree>
    <p:extLst>
      <p:ext uri="{BB962C8B-B14F-4D97-AF65-F5344CB8AC3E}">
        <p14:creationId xmlns:p14="http://schemas.microsoft.com/office/powerpoint/2010/main" val="210932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u="sng" dirty="0"/>
              <a:t>Glutamine</a:t>
            </a:r>
            <a:r>
              <a:rPr lang="en-US" dirty="0"/>
              <a:t> synthesis</a:t>
            </a:r>
            <a:br>
              <a:rPr lang="en-US" dirty="0"/>
            </a:br>
            <a:r>
              <a:rPr lang="en-US" dirty="0"/>
              <a:t>The synthesis of glutamine, the most abundant amino acid in the plasma, is important for the detoxification of ammonia. </a:t>
            </a:r>
            <a:br>
              <a:rPr lang="en-US" dirty="0"/>
            </a:br>
            <a:r>
              <a:rPr lang="en-US" dirty="0"/>
              <a:t/>
            </a:r>
            <a:br>
              <a:rPr lang="en-US" dirty="0"/>
            </a:br>
            <a:r>
              <a:rPr lang="en-US" dirty="0"/>
              <a:t>By this way the toxic </a:t>
            </a:r>
            <a:r>
              <a:rPr lang="en-US" dirty="0" err="1"/>
              <a:t>amonium</a:t>
            </a:r>
            <a:r>
              <a:rPr lang="en-US" dirty="0"/>
              <a:t> is transported as glutamine in blood plasma </a:t>
            </a:r>
            <a:r>
              <a:rPr lang="tr-TR" dirty="0"/>
              <a:t/>
            </a:r>
            <a:br>
              <a:rPr lang="tr-TR" dirty="0"/>
            </a:br>
            <a:endParaRPr lang="tr-TR" dirty="0"/>
          </a:p>
        </p:txBody>
      </p:sp>
      <p:pic>
        <p:nvPicPr>
          <p:cNvPr id="5" name="İçerik Yer Tutucusu 4"/>
          <p:cNvPicPr>
            <a:picLocks noGrp="1" noChangeAspect="1"/>
          </p:cNvPicPr>
          <p:nvPr>
            <p:ph idx="1"/>
          </p:nvPr>
        </p:nvPicPr>
        <p:blipFill>
          <a:blip r:embed="rId2"/>
          <a:stretch>
            <a:fillRect/>
          </a:stretch>
        </p:blipFill>
        <p:spPr>
          <a:xfrm>
            <a:off x="2900362" y="3172619"/>
            <a:ext cx="6391275" cy="2571750"/>
          </a:xfrm>
          <a:prstGeom prst="rect">
            <a:avLst/>
          </a:prstGeom>
        </p:spPr>
      </p:pic>
    </p:spTree>
    <p:extLst>
      <p:ext uri="{BB962C8B-B14F-4D97-AF65-F5344CB8AC3E}">
        <p14:creationId xmlns:p14="http://schemas.microsoft.com/office/powerpoint/2010/main" val="3855212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Asparagine</a:t>
            </a:r>
            <a:br>
              <a:rPr lang="en-US" dirty="0"/>
            </a:br>
            <a:endParaRPr lang="tr-TR" dirty="0"/>
          </a:p>
        </p:txBody>
      </p:sp>
      <p:pic>
        <p:nvPicPr>
          <p:cNvPr id="5" name="İçerik Yer Tutucusu 4"/>
          <p:cNvPicPr>
            <a:picLocks noGrp="1" noChangeAspect="1"/>
          </p:cNvPicPr>
          <p:nvPr>
            <p:ph idx="1"/>
          </p:nvPr>
        </p:nvPicPr>
        <p:blipFill>
          <a:blip r:embed="rId2"/>
          <a:stretch>
            <a:fillRect/>
          </a:stretch>
        </p:blipFill>
        <p:spPr>
          <a:xfrm>
            <a:off x="1292028" y="2299062"/>
            <a:ext cx="9420740" cy="2403135"/>
          </a:xfrm>
          <a:prstGeom prst="rect">
            <a:avLst/>
          </a:prstGeom>
        </p:spPr>
      </p:pic>
    </p:spTree>
    <p:extLst>
      <p:ext uri="{BB962C8B-B14F-4D97-AF65-F5344CB8AC3E}">
        <p14:creationId xmlns:p14="http://schemas.microsoft.com/office/powerpoint/2010/main" val="356959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Asparaginase</a:t>
            </a:r>
            <a:r>
              <a:rPr lang="tr-TR" dirty="0"/>
              <a:t> </a:t>
            </a:r>
            <a:r>
              <a:rPr lang="tr-TR" dirty="0" err="1"/>
              <a:t>converts</a:t>
            </a:r>
            <a:r>
              <a:rPr lang="tr-TR" dirty="0"/>
              <a:t> </a:t>
            </a:r>
            <a:r>
              <a:rPr lang="tr-TR" dirty="0" err="1"/>
              <a:t>asparagine</a:t>
            </a:r>
            <a:r>
              <a:rPr lang="tr-TR" dirty="0"/>
              <a:t> </a:t>
            </a:r>
            <a:r>
              <a:rPr lang="tr-TR" dirty="0" err="1"/>
              <a:t>into</a:t>
            </a:r>
            <a:r>
              <a:rPr lang="tr-TR" dirty="0"/>
              <a:t> </a:t>
            </a:r>
            <a:r>
              <a:rPr lang="tr-TR" dirty="0" err="1"/>
              <a:t>ammonia</a:t>
            </a:r>
            <a:r>
              <a:rPr lang="tr-TR" dirty="0"/>
              <a:t> </a:t>
            </a:r>
            <a:r>
              <a:rPr lang="tr-TR" dirty="0" err="1"/>
              <a:t>and</a:t>
            </a:r>
            <a:r>
              <a:rPr lang="tr-TR" dirty="0"/>
              <a:t> </a:t>
            </a:r>
            <a:r>
              <a:rPr lang="tr-TR" dirty="0" err="1"/>
              <a:t>aspartate</a:t>
            </a:r>
            <a:endParaRPr lang="tr-TR" dirty="0"/>
          </a:p>
        </p:txBody>
      </p:sp>
      <p:sp>
        <p:nvSpPr>
          <p:cNvPr id="3" name="İçerik Yer Tutucusu 2"/>
          <p:cNvSpPr>
            <a:spLocks noGrp="1"/>
          </p:cNvSpPr>
          <p:nvPr>
            <p:ph idx="1"/>
          </p:nvPr>
        </p:nvSpPr>
        <p:spPr/>
        <p:txBody>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err="1" smtClean="0"/>
              <a:t>Asparagine</a:t>
            </a:r>
            <a:r>
              <a:rPr lang="tr-TR" dirty="0" smtClean="0"/>
              <a:t>                          </a:t>
            </a:r>
            <a:r>
              <a:rPr lang="tr-TR" dirty="0" err="1" smtClean="0"/>
              <a:t>Aspartate</a:t>
            </a:r>
            <a:endParaRPr lang="tr-TR" dirty="0"/>
          </a:p>
        </p:txBody>
      </p:sp>
      <p:sp>
        <p:nvSpPr>
          <p:cNvPr id="6" name="Rectangle 5"/>
          <p:cNvSpPr>
            <a:spLocks noChangeArrowheads="1"/>
          </p:cNvSpPr>
          <p:nvPr/>
        </p:nvSpPr>
        <p:spPr bwMode="auto">
          <a:xfrm>
            <a:off x="-69941" y="-151562"/>
            <a:ext cx="4443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pic>
        <p:nvPicPr>
          <p:cNvPr id="1028" name="Resim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184" y="3055808"/>
            <a:ext cx="962025" cy="238125"/>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048801" y="2551539"/>
            <a:ext cx="1710789" cy="369332"/>
          </a:xfrm>
          <a:prstGeom prst="rect">
            <a:avLst/>
          </a:prstGeom>
        </p:spPr>
        <p:txBody>
          <a:bodyPr wrap="none">
            <a:spAutoFit/>
          </a:bodyPr>
          <a:lstStyle/>
          <a:p>
            <a:r>
              <a:rPr lang="tr-TR" dirty="0">
                <a:latin typeface="Arial" panose="020B0604020202020204" pitchFamily="34" charset="0"/>
                <a:ea typeface="Calibri" panose="020F0502020204030204" pitchFamily="34" charset="0"/>
                <a:cs typeface="Times New Roman" panose="02020603050405020304" pitchFamily="18" charset="0"/>
              </a:rPr>
              <a:t> </a:t>
            </a:r>
            <a:r>
              <a:rPr lang="tr-TR" dirty="0" err="1">
                <a:latin typeface="Arial" panose="020B0604020202020204" pitchFamily="34" charset="0"/>
                <a:ea typeface="Calibri" panose="020F0502020204030204" pitchFamily="34" charset="0"/>
                <a:cs typeface="Times New Roman" panose="02020603050405020304" pitchFamily="18" charset="0"/>
              </a:rPr>
              <a:t>Asparaginase</a:t>
            </a:r>
            <a:r>
              <a:rPr lang="tr-TR" dirty="0">
                <a:latin typeface="Arial" panose="020B0604020202020204" pitchFamily="34" charset="0"/>
                <a:ea typeface="Calibri" panose="020F0502020204030204" pitchFamily="34" charset="0"/>
                <a:cs typeface="Times New Roman" panose="02020603050405020304" pitchFamily="18" charset="0"/>
              </a:rPr>
              <a:t> </a:t>
            </a:r>
            <a:endParaRPr lang="tr-TR" dirty="0"/>
          </a:p>
        </p:txBody>
      </p:sp>
    </p:spTree>
    <p:extLst>
      <p:ext uri="{BB962C8B-B14F-4D97-AF65-F5344CB8AC3E}">
        <p14:creationId xmlns:p14="http://schemas.microsoft.com/office/powerpoint/2010/main" val="2469079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p:cNvPicPr>
          <p:nvPr>
            <p:ph idx="1"/>
          </p:nvPr>
        </p:nvPicPr>
        <p:blipFill>
          <a:blip r:embed="rId2"/>
          <a:srcRect/>
          <a:stretch>
            <a:fillRect/>
          </a:stretch>
        </p:blipFill>
        <p:spPr bwMode="auto">
          <a:xfrm>
            <a:off x="2044700" y="609600"/>
            <a:ext cx="7139749" cy="6032500"/>
          </a:xfrm>
          <a:prstGeom prst="rect">
            <a:avLst/>
          </a:prstGeom>
          <a:noFill/>
          <a:ln w="9525">
            <a:noFill/>
            <a:miter lim="800000"/>
            <a:headEnd/>
            <a:tailEnd/>
          </a:ln>
          <a:effectLst/>
        </p:spPr>
      </p:pic>
    </p:spTree>
    <p:extLst>
      <p:ext uri="{BB962C8B-B14F-4D97-AF65-F5344CB8AC3E}">
        <p14:creationId xmlns:p14="http://schemas.microsoft.com/office/powerpoint/2010/main" val="326188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dirty="0"/>
              <a:t>Cysteine biosynthesis</a:t>
            </a:r>
            <a:br>
              <a:rPr lang="en-US" dirty="0"/>
            </a:br>
            <a:r>
              <a:rPr lang="en-US" b="1" dirty="0" err="1"/>
              <a:t>Sistein</a:t>
            </a:r>
            <a:r>
              <a:rPr lang="en-US" b="1" dirty="0"/>
              <a:t> is synthesized from serine and methionine.</a:t>
            </a:r>
            <a:r>
              <a:rPr lang="en-US" dirty="0"/>
              <a:t> </a:t>
            </a:r>
            <a:r>
              <a:rPr lang="en-US" dirty="0" err="1"/>
              <a:t>Metionine</a:t>
            </a:r>
            <a:r>
              <a:rPr lang="en-US" dirty="0"/>
              <a:t> provides S by </a:t>
            </a:r>
            <a:r>
              <a:rPr lang="en-US" dirty="0" err="1"/>
              <a:t>transsulfuration</a:t>
            </a:r>
            <a:r>
              <a:rPr lang="en-US" dirty="0"/>
              <a:t>. OH  oxygen of </a:t>
            </a:r>
            <a:r>
              <a:rPr lang="en-US" dirty="0" err="1"/>
              <a:t>serin</a:t>
            </a:r>
            <a:r>
              <a:rPr lang="en-US" dirty="0"/>
              <a:t> , change sides with S in methionine (</a:t>
            </a:r>
            <a:r>
              <a:rPr lang="en-US" dirty="0" err="1"/>
              <a:t>transsulfuration</a:t>
            </a:r>
            <a:r>
              <a:rPr lang="en-US" dirty="0"/>
              <a:t>)</a:t>
            </a:r>
            <a:r>
              <a:rPr lang="tr-TR" dirty="0"/>
              <a:t/>
            </a:r>
            <a:br>
              <a:rPr lang="tr-TR" dirty="0"/>
            </a:br>
            <a:endParaRPr lang="tr-TR" dirty="0"/>
          </a:p>
        </p:txBody>
      </p:sp>
      <p:pic>
        <p:nvPicPr>
          <p:cNvPr id="4" name="İçerik Yer Tutucusu 3"/>
          <p:cNvPicPr>
            <a:picLocks noGrp="1"/>
          </p:cNvPicPr>
          <p:nvPr>
            <p:ph idx="1"/>
          </p:nvPr>
        </p:nvPicPr>
        <p:blipFill>
          <a:blip r:embed="rId2"/>
          <a:srcRect/>
          <a:stretch>
            <a:fillRect/>
          </a:stretch>
        </p:blipFill>
        <p:spPr bwMode="auto">
          <a:xfrm>
            <a:off x="1514475" y="2724944"/>
            <a:ext cx="9163050" cy="2552700"/>
          </a:xfrm>
          <a:prstGeom prst="rect">
            <a:avLst/>
          </a:prstGeom>
          <a:noFill/>
          <a:ln w="9525">
            <a:noFill/>
            <a:miter lim="800000"/>
            <a:headEnd/>
            <a:tailEnd/>
          </a:ln>
          <a:effectLst/>
        </p:spPr>
      </p:pic>
    </p:spTree>
    <p:extLst>
      <p:ext uri="{BB962C8B-B14F-4D97-AF65-F5344CB8AC3E}">
        <p14:creationId xmlns:p14="http://schemas.microsoft.com/office/powerpoint/2010/main" val="196263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2913018" y="692332"/>
            <a:ext cx="7164906" cy="5943600"/>
          </a:xfrm>
          <a:prstGeom prst="rect">
            <a:avLst/>
          </a:prstGeom>
        </p:spPr>
      </p:pic>
    </p:spTree>
    <p:extLst>
      <p:ext uri="{BB962C8B-B14F-4D97-AF65-F5344CB8AC3E}">
        <p14:creationId xmlns:p14="http://schemas.microsoft.com/office/powerpoint/2010/main" val="348177792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118</Words>
  <Application>Microsoft Office PowerPoint</Application>
  <PresentationFormat>Geniş ekran</PresentationFormat>
  <Paragraphs>20</Paragraphs>
  <Slides>21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Calibri</vt:lpstr>
      <vt:lpstr>Calibri Light</vt:lpstr>
      <vt:lpstr>Times New Roman</vt:lpstr>
      <vt:lpstr>Office Teması</vt:lpstr>
      <vt:lpstr>PowerPoint Sunusu</vt:lpstr>
      <vt:lpstr>Glutamate biosynthesis </vt:lpstr>
      <vt:lpstr> Glutamate is synthesized also by transamidation reaction which is catalaysed by glutamate synthase. Amide-N is transported</vt:lpstr>
      <vt:lpstr>Glutamine synthesis The synthesis of glutamine, the most abundant amino acid in the plasma, is important for the detoxification of ammonia.   By this way the toxic amonium is transported as glutamine in blood plasma  </vt:lpstr>
      <vt:lpstr>Asparagine </vt:lpstr>
      <vt:lpstr>Asparaginase converts asparagine into ammonia and aspartate</vt:lpstr>
      <vt:lpstr>PowerPoint Sunusu</vt:lpstr>
      <vt:lpstr>Cysteine biosynthesis Sistein is synthesized from serine and methionine. Metionine provides S by transsulfuration. OH  oxygen of serin , change sides with S in methionine (transsulfuration) </vt:lpstr>
      <vt:lpstr>PowerPoint Sunusu</vt:lpstr>
      <vt:lpstr>METHIONINE Metabolically active form is S-adenosyl methionine (Ado Met) </vt:lpstr>
      <vt:lpstr>Catabolism of cysteine and methionine   </vt:lpstr>
      <vt:lpstr>Tyrosine biosynthesis  </vt:lpstr>
      <vt:lpstr>PowerPoint Sunusu</vt:lpstr>
      <vt:lpstr>PowerPoint Sunusu</vt:lpstr>
      <vt:lpstr>Glycine biosynthesis </vt:lpstr>
      <vt:lpstr>Metabolic fate  of Glycine and Serine </vt:lpstr>
      <vt:lpstr>PowerPoint Sunusu</vt:lpstr>
      <vt:lpstr>Creatine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Bilgehan Doğru</dc:creator>
  <cp:lastModifiedBy>Bilgehan Doğru</cp:lastModifiedBy>
  <cp:revision>35</cp:revision>
  <dcterms:created xsi:type="dcterms:W3CDTF">2020-04-28T08:50:02Z</dcterms:created>
  <dcterms:modified xsi:type="dcterms:W3CDTF">2020-04-28T09:29:05Z</dcterms:modified>
</cp:coreProperties>
</file>