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9" r:id="rId2"/>
    <p:sldId id="260" r:id="rId3"/>
    <p:sldId id="261" r:id="rId4"/>
    <p:sldId id="262" r:id="rId5"/>
    <p:sldId id="263" r:id="rId6"/>
    <p:sldId id="264" r:id="rId7"/>
    <p:sldId id="265"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428792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10750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737787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54119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466941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509357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017968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6575921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534139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997807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07139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182623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C41098-F4A2-4181-A7C4-EC33153C9EC0}" type="datetimeFigureOut">
              <a:rPr lang="tr-TR" smtClean="0"/>
              <a:t>16.1.2018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52217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96892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029922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4289251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898403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C41098-F4A2-4181-A7C4-EC33153C9EC0}" type="datetimeFigureOut">
              <a:rPr lang="tr-TR" smtClean="0"/>
              <a:t>16.1.2018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E7C52A1-FF1D-437E-95A1-36593A3C3352}" type="slidenum">
              <a:rPr lang="tr-TR" smtClean="0"/>
              <a:t>‹#›</a:t>
            </a:fld>
            <a:endParaRPr lang="tr-TR"/>
          </a:p>
        </p:txBody>
      </p:sp>
    </p:spTree>
    <p:extLst>
      <p:ext uri="{BB962C8B-B14F-4D97-AF65-F5344CB8AC3E}">
        <p14:creationId xmlns:p14="http://schemas.microsoft.com/office/powerpoint/2010/main" val="2741702081"/>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BORÇ </a:t>
            </a:r>
            <a:r>
              <a:rPr lang="tr-TR" dirty="0" smtClean="0"/>
              <a:t>KAVRAMI</a:t>
            </a:r>
            <a:endParaRPr lang="tr-TR" dirty="0"/>
          </a:p>
        </p:txBody>
      </p:sp>
      <p:sp>
        <p:nvSpPr>
          <p:cNvPr id="3" name="İçerik Yer Tutucusu 2"/>
          <p:cNvSpPr>
            <a:spLocks noGrp="1"/>
          </p:cNvSpPr>
          <p:nvPr>
            <p:ph idx="1"/>
          </p:nvPr>
        </p:nvSpPr>
        <p:spPr/>
        <p:txBody>
          <a:bodyPr>
            <a:normAutofit fontScale="85000" lnSpcReduction="20000"/>
          </a:bodyPr>
          <a:lstStyle/>
          <a:p>
            <a:pPr marL="0" indent="0" algn="ctr">
              <a:buNone/>
            </a:pPr>
            <a:r>
              <a:rPr lang="tr-TR" b="1" dirty="0" smtClean="0"/>
              <a:t>BORÇ</a:t>
            </a:r>
            <a:endParaRPr lang="tr-TR" b="1" dirty="0" smtClean="0"/>
          </a:p>
          <a:p>
            <a:pPr marL="0" indent="0" algn="ctr">
              <a:buNone/>
            </a:pPr>
            <a:endParaRPr lang="tr-TR" b="1" dirty="0"/>
          </a:p>
          <a:p>
            <a:pPr marL="0" indent="0" algn="ctr">
              <a:buNone/>
            </a:pPr>
            <a:endParaRPr lang="tr-TR" b="1" dirty="0" smtClean="0"/>
          </a:p>
          <a:p>
            <a:pPr marL="0" indent="0" algn="ctr">
              <a:buNone/>
            </a:pPr>
            <a:endParaRPr lang="tr-TR" b="1" dirty="0" smtClean="0"/>
          </a:p>
          <a:p>
            <a:pPr marL="0" indent="0" algn="ctr">
              <a:buNone/>
            </a:pPr>
            <a:endParaRPr lang="tr-TR" b="1" dirty="0"/>
          </a:p>
          <a:p>
            <a:pPr marL="0" indent="0" algn="ctr">
              <a:buNone/>
            </a:pPr>
            <a:r>
              <a:rPr lang="tr-TR" b="1" dirty="0" smtClean="0"/>
              <a:t>En Dar Anlam        Dar Anlam          Geniş Anlam</a:t>
            </a:r>
            <a:endParaRPr lang="tr-TR" b="1" dirty="0"/>
          </a:p>
          <a:p>
            <a:pPr marL="0" indent="0" algn="ctr">
              <a:buNone/>
            </a:pPr>
            <a:r>
              <a:rPr lang="tr-TR" b="1" dirty="0" smtClean="0"/>
              <a:t>			 Para borcu           Hukuki İlişkide         Borç İlişkisi</a:t>
            </a:r>
            <a:r>
              <a:rPr lang="tr-TR" b="1" dirty="0"/>
              <a:t>	</a:t>
            </a:r>
            <a:r>
              <a:rPr lang="tr-TR" b="1" dirty="0" smtClean="0"/>
              <a:t>	</a:t>
            </a:r>
            <a:r>
              <a:rPr lang="tr-TR" b="1" dirty="0" smtClean="0"/>
              <a:t>			</a:t>
            </a:r>
            <a:r>
              <a:rPr lang="tr-TR" b="1" dirty="0" smtClean="0"/>
              <a:t>  Tarafların </a:t>
            </a:r>
            <a:r>
              <a:rPr lang="tr-TR" b="1" dirty="0"/>
              <a:t>Edimleri </a:t>
            </a:r>
            <a:endParaRPr lang="tr-TR" b="1" dirty="0" smtClean="0"/>
          </a:p>
          <a:p>
            <a:pPr marL="0" indent="0" algn="ctr">
              <a:buNone/>
            </a:pPr>
            <a:endParaRPr lang="tr-TR" b="1" dirty="0" smtClean="0"/>
          </a:p>
          <a:p>
            <a:pPr marL="0" indent="0" algn="ctr">
              <a:buNone/>
            </a:pPr>
            <a:r>
              <a:rPr lang="tr-TR" b="1" dirty="0" smtClean="0"/>
              <a:t>Borç İlişkisi: İki taraf arasında kurulan borçlu tarafın alacaklı tarafa edim adı verilen bir yükümlülüğünün bulunduğu hukuki bağ. </a:t>
            </a:r>
            <a:endParaRPr lang="tr-TR" b="1" dirty="0"/>
          </a:p>
          <a:p>
            <a:pPr marL="0" indent="0" algn="ctr">
              <a:buNone/>
            </a:pPr>
            <a:endParaRPr lang="tr-TR" b="1" dirty="0" smtClean="0"/>
          </a:p>
          <a:p>
            <a:pPr marL="0" indent="0" algn="ctr">
              <a:buNone/>
            </a:pPr>
            <a:r>
              <a:rPr lang="tr-TR" b="1" dirty="0" smtClean="0"/>
              <a:t>		</a:t>
            </a:r>
          </a:p>
        </p:txBody>
      </p:sp>
      <p:cxnSp>
        <p:nvCxnSpPr>
          <p:cNvPr id="10" name="Düz Ok Bağlayıcısı 9"/>
          <p:cNvCxnSpPr/>
          <p:nvPr/>
        </p:nvCxnSpPr>
        <p:spPr>
          <a:xfrm>
            <a:off x="6308034" y="2544417"/>
            <a:ext cx="91440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Düz Ok Bağlayıcısı 11"/>
          <p:cNvCxnSpPr/>
          <p:nvPr/>
        </p:nvCxnSpPr>
        <p:spPr>
          <a:xfrm flipH="1">
            <a:off x="4094921" y="2531165"/>
            <a:ext cx="715618" cy="9409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5576582" y="2531165"/>
            <a:ext cx="0" cy="9409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8444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Borcun unsurları alacaklı, borçlu ve edimdir. </a:t>
            </a:r>
          </a:p>
          <a:p>
            <a:pPr marL="0" indent="0">
              <a:buNone/>
            </a:pPr>
            <a:endParaRPr lang="tr-TR" dirty="0" smtClean="0"/>
          </a:p>
          <a:p>
            <a:r>
              <a:rPr lang="tr-TR" dirty="0" smtClean="0"/>
              <a:t>Borcun Kaynakları:</a:t>
            </a:r>
          </a:p>
          <a:p>
            <a:pPr>
              <a:buFontTx/>
              <a:buChar char="-"/>
            </a:pPr>
            <a:r>
              <a:rPr lang="tr-TR" dirty="0" smtClean="0"/>
              <a:t>Sözleşmeler</a:t>
            </a:r>
          </a:p>
          <a:p>
            <a:pPr>
              <a:buFontTx/>
              <a:buChar char="-"/>
            </a:pPr>
            <a:r>
              <a:rPr lang="tr-TR" dirty="0" smtClean="0"/>
              <a:t>Haksız Fiil</a:t>
            </a:r>
          </a:p>
          <a:p>
            <a:pPr>
              <a:buFontTx/>
              <a:buChar char="-"/>
            </a:pPr>
            <a:r>
              <a:rPr lang="tr-TR" dirty="0" smtClean="0"/>
              <a:t>Sebepsiz Zenginleşme</a:t>
            </a:r>
          </a:p>
          <a:p>
            <a:endParaRPr lang="tr-TR" dirty="0"/>
          </a:p>
          <a:p>
            <a:endParaRPr lang="tr-TR" dirty="0"/>
          </a:p>
        </p:txBody>
      </p:sp>
    </p:spTree>
    <p:extLst>
      <p:ext uri="{BB962C8B-B14F-4D97-AF65-F5344CB8AC3E}">
        <p14:creationId xmlns:p14="http://schemas.microsoft.com/office/powerpoint/2010/main" val="1570492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BORCUN KAYNAKLARI: SÖZLEŞME</a:t>
            </a:r>
            <a:endParaRPr lang="tr-TR"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smtClean="0"/>
              <a:t>Sözleşme: Karşılıklı ve birbirine uygun irade beyanıyla taraflar arasında kurulan hukuki ilişkidir. Tarafların karşılıklı beyanları öneri ve kabul adını alır.</a:t>
            </a:r>
          </a:p>
          <a:p>
            <a:pPr marL="0" indent="0">
              <a:buNone/>
            </a:pPr>
            <a:endParaRPr lang="tr-TR" dirty="0" smtClean="0"/>
          </a:p>
          <a:p>
            <a:pPr marL="0" indent="0">
              <a:buNone/>
            </a:pPr>
            <a:r>
              <a:rPr lang="tr-TR" dirty="0" smtClean="0"/>
              <a:t>Sözleşmelerde kural bir şekle bağlı olmadan iradelerin açıklanmasıdır. Faka bazı hallerde istisnai olarak kanun şekil zorunluluğu öngörebilir. Bunlar adi yazılı ya da resmi yazılı şekil (Örneğin Taşınmaz satışı) olabilir. </a:t>
            </a:r>
          </a:p>
          <a:p>
            <a:pPr marL="0" indent="0">
              <a:buNone/>
            </a:pPr>
            <a:endParaRPr lang="tr-TR" dirty="0"/>
          </a:p>
        </p:txBody>
      </p:sp>
    </p:spTree>
    <p:extLst>
      <p:ext uri="{BB962C8B-B14F-4D97-AF65-F5344CB8AC3E}">
        <p14:creationId xmlns:p14="http://schemas.microsoft.com/office/powerpoint/2010/main" val="3669177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 BORÇ İLİŞKİLERİ</a:t>
            </a:r>
            <a:endParaRPr lang="tr-TR" dirty="0"/>
          </a:p>
        </p:txBody>
      </p:sp>
      <p:sp>
        <p:nvSpPr>
          <p:cNvPr id="3" name="İçerik Yer Tutucusu 2"/>
          <p:cNvSpPr>
            <a:spLocks noGrp="1"/>
          </p:cNvSpPr>
          <p:nvPr>
            <p:ph idx="1"/>
          </p:nvPr>
        </p:nvSpPr>
        <p:spPr/>
        <p:txBody>
          <a:bodyPr/>
          <a:lstStyle/>
          <a:p>
            <a:pPr marL="0" indent="0">
              <a:buNone/>
            </a:pPr>
            <a:r>
              <a:rPr lang="tr-TR" dirty="0" smtClean="0"/>
              <a:t>Türk Borçlar Kanununda düzenlenen sözleşme tipleri şu şekildedir.</a:t>
            </a:r>
          </a:p>
          <a:p>
            <a:r>
              <a:rPr lang="tr-TR" dirty="0" smtClean="0"/>
              <a:t>Mülkiyetin Devri </a:t>
            </a:r>
            <a:r>
              <a:rPr lang="tr-TR" dirty="0"/>
              <a:t>A</a:t>
            </a:r>
            <a:r>
              <a:rPr lang="tr-TR" dirty="0" smtClean="0"/>
              <a:t>macını </a:t>
            </a:r>
            <a:r>
              <a:rPr lang="tr-TR" dirty="0"/>
              <a:t>G</a:t>
            </a:r>
            <a:r>
              <a:rPr lang="tr-TR" dirty="0" smtClean="0"/>
              <a:t>üdenler (Satım, trampa, bağışlama)</a:t>
            </a:r>
          </a:p>
          <a:p>
            <a:r>
              <a:rPr lang="tr-TR" dirty="0" smtClean="0"/>
              <a:t>Kullandırma Amacı Güdenler (Kira, kullanım ödüncü, tüketim ödüncü)</a:t>
            </a:r>
          </a:p>
          <a:p>
            <a:r>
              <a:rPr lang="tr-TR" dirty="0" smtClean="0"/>
              <a:t>İş Görme Amacı Güdenler (Hizmet, Eser, Yayım, Vekalet)</a:t>
            </a:r>
          </a:p>
          <a:p>
            <a:r>
              <a:rPr lang="tr-TR" dirty="0" smtClean="0"/>
              <a:t>Muhafaza Amacı Güdenler (Saklama)</a:t>
            </a:r>
          </a:p>
          <a:p>
            <a:r>
              <a:rPr lang="tr-TR" dirty="0" smtClean="0"/>
              <a:t>Teminat Amacı Güdenler (Kefalet)</a:t>
            </a:r>
          </a:p>
          <a:p>
            <a:r>
              <a:rPr lang="tr-TR" dirty="0" smtClean="0"/>
              <a:t>Talih ve Tesadüf Sözleşmeleri (Kumar ve Bahis, Ömür Boyunca Gelir, Ölünceye Kadar Bakma)</a:t>
            </a:r>
          </a:p>
          <a:p>
            <a:r>
              <a:rPr lang="tr-TR" dirty="0" smtClean="0"/>
              <a:t>Ortaklık Sözleşmeleri (Adi Ortaklık)</a:t>
            </a:r>
          </a:p>
          <a:p>
            <a:endParaRPr lang="tr-TR" dirty="0"/>
          </a:p>
        </p:txBody>
      </p:sp>
    </p:spTree>
    <p:extLst>
      <p:ext uri="{BB962C8B-B14F-4D97-AF65-F5344CB8AC3E}">
        <p14:creationId xmlns:p14="http://schemas.microsoft.com/office/powerpoint/2010/main" val="2130078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BORCUN KAYNAKLARI: HAKSIZ FİİL</a:t>
            </a:r>
            <a:endParaRPr lang="tr-TR" dirty="0"/>
          </a:p>
        </p:txBody>
      </p:sp>
      <p:sp>
        <p:nvSpPr>
          <p:cNvPr id="3" name="İçerik Yer Tutucusu 2"/>
          <p:cNvSpPr>
            <a:spLocks noGrp="1"/>
          </p:cNvSpPr>
          <p:nvPr>
            <p:ph idx="1"/>
          </p:nvPr>
        </p:nvSpPr>
        <p:spPr/>
        <p:txBody>
          <a:bodyPr/>
          <a:lstStyle/>
          <a:p>
            <a:r>
              <a:rPr lang="tr-TR" dirty="0" smtClean="0"/>
              <a:t>Başkasına zarar veren hukuka aykırı fiilleridir. </a:t>
            </a:r>
          </a:p>
          <a:p>
            <a:r>
              <a:rPr lang="tr-TR" dirty="0" smtClean="0"/>
              <a:t>Unsurları;</a:t>
            </a:r>
          </a:p>
          <a:p>
            <a:pPr>
              <a:buFontTx/>
              <a:buChar char="-"/>
            </a:pPr>
            <a:r>
              <a:rPr lang="tr-TR" dirty="0" smtClean="0"/>
              <a:t>Fiil</a:t>
            </a:r>
          </a:p>
          <a:p>
            <a:pPr>
              <a:buFontTx/>
              <a:buChar char="-"/>
            </a:pPr>
            <a:r>
              <a:rPr lang="tr-TR" dirty="0" smtClean="0"/>
              <a:t>Zarar (Maddi ve manevi zarar)</a:t>
            </a:r>
          </a:p>
          <a:p>
            <a:pPr>
              <a:buFontTx/>
              <a:buChar char="-"/>
            </a:pPr>
            <a:r>
              <a:rPr lang="tr-TR" dirty="0" smtClean="0"/>
              <a:t>İlliyet Bağı</a:t>
            </a:r>
          </a:p>
          <a:p>
            <a:pPr>
              <a:buFontTx/>
              <a:buChar char="-"/>
            </a:pPr>
            <a:r>
              <a:rPr lang="tr-TR" dirty="0" smtClean="0"/>
              <a:t>Kusur (Kast ve ihmal). Kanunda öngörülen sınırlı hallerde kusursuz sorumluluk söz konusu olur. </a:t>
            </a:r>
          </a:p>
          <a:p>
            <a:pPr>
              <a:buFontTx/>
              <a:buChar char="-"/>
            </a:pPr>
            <a:r>
              <a:rPr lang="tr-TR" dirty="0" smtClean="0"/>
              <a:t>Hukuka Aykırılık</a:t>
            </a:r>
          </a:p>
          <a:p>
            <a:pPr>
              <a:buFontTx/>
              <a:buChar char="-"/>
            </a:pPr>
            <a:endParaRPr lang="tr-TR" dirty="0"/>
          </a:p>
        </p:txBody>
      </p:sp>
    </p:spTree>
    <p:extLst>
      <p:ext uri="{BB962C8B-B14F-4D97-AF65-F5344CB8AC3E}">
        <p14:creationId xmlns:p14="http://schemas.microsoft.com/office/powerpoint/2010/main" val="2176375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BORCUN KAYNAKLARI: SEBEPSİZ ZENGİNLEŞME</a:t>
            </a:r>
            <a:endParaRPr lang="tr-TR" dirty="0"/>
          </a:p>
        </p:txBody>
      </p:sp>
      <p:sp>
        <p:nvSpPr>
          <p:cNvPr id="3" name="İçerik Yer Tutucusu 2"/>
          <p:cNvSpPr>
            <a:spLocks noGrp="1"/>
          </p:cNvSpPr>
          <p:nvPr>
            <p:ph idx="1"/>
          </p:nvPr>
        </p:nvSpPr>
        <p:spPr/>
        <p:txBody>
          <a:bodyPr/>
          <a:lstStyle/>
          <a:p>
            <a:r>
              <a:rPr lang="tr-TR" dirty="0" smtClean="0"/>
              <a:t>Haklı bir sebep olmaksızın bir kimsenin başka bir kimsenin malvarlığındaki azalmayla zenginleşmesidir. </a:t>
            </a:r>
          </a:p>
          <a:p>
            <a:pPr marL="0" indent="0">
              <a:buNone/>
            </a:pPr>
            <a:r>
              <a:rPr lang="tr-TR" dirty="0" smtClean="0"/>
              <a:t>Şartları,</a:t>
            </a:r>
          </a:p>
          <a:p>
            <a:pPr>
              <a:buFontTx/>
              <a:buChar char="-"/>
            </a:pPr>
            <a:r>
              <a:rPr lang="tr-TR" dirty="0" smtClean="0"/>
              <a:t>Bir kimsenin malvarlığında artma olmalı</a:t>
            </a:r>
          </a:p>
          <a:p>
            <a:pPr>
              <a:buFontTx/>
              <a:buChar char="-"/>
            </a:pPr>
            <a:r>
              <a:rPr lang="tr-TR" dirty="0" smtClean="0"/>
              <a:t>Diğer kimsenin malvarlığında azalma olmalı</a:t>
            </a:r>
          </a:p>
          <a:p>
            <a:pPr>
              <a:buFontTx/>
              <a:buChar char="-"/>
            </a:pPr>
            <a:r>
              <a:rPr lang="tr-TR" dirty="0" smtClean="0"/>
              <a:t>Malvarlığındaki artış ve azalmalar arasında nedensellik bağı olmalı</a:t>
            </a:r>
          </a:p>
          <a:p>
            <a:pPr>
              <a:buFontTx/>
              <a:buChar char="-"/>
            </a:pPr>
            <a:r>
              <a:rPr lang="tr-TR" dirty="0" smtClean="0"/>
              <a:t>Zenginleşme haklı bir sebebe dayanmamalıdır.</a:t>
            </a:r>
          </a:p>
          <a:p>
            <a:pPr>
              <a:buFontTx/>
              <a:buChar char="-"/>
            </a:pPr>
            <a:endParaRPr lang="tr-TR" dirty="0"/>
          </a:p>
          <a:p>
            <a:pPr marL="0" indent="0">
              <a:buNone/>
            </a:pPr>
            <a:endParaRPr lang="tr-TR" dirty="0"/>
          </a:p>
        </p:txBody>
      </p:sp>
    </p:spTree>
    <p:extLst>
      <p:ext uri="{BB962C8B-B14F-4D97-AF65-F5344CB8AC3E}">
        <p14:creationId xmlns:p14="http://schemas.microsoft.com/office/powerpoint/2010/main" val="73140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BORÇLARIN HÜKÜMLERİ: BORCUN İFASI</a:t>
            </a:r>
            <a:endParaRPr lang="tr-TR" dirty="0"/>
          </a:p>
        </p:txBody>
      </p:sp>
      <p:sp>
        <p:nvSpPr>
          <p:cNvPr id="3" name="İçerik Yer Tutucusu 2"/>
          <p:cNvSpPr>
            <a:spLocks noGrp="1"/>
          </p:cNvSpPr>
          <p:nvPr>
            <p:ph idx="1"/>
          </p:nvPr>
        </p:nvSpPr>
        <p:spPr/>
        <p:txBody>
          <a:bodyPr/>
          <a:lstStyle/>
          <a:p>
            <a:pPr marL="0" indent="0">
              <a:buNone/>
            </a:pPr>
            <a:r>
              <a:rPr lang="tr-TR" dirty="0" smtClean="0"/>
              <a:t>Borç konusu edimin borçlu tarafından yerine getirilmesidir. Kural olarak alacaklının menfaati yoksa borcun şahsen ifası gerekmez. Borç tam olarak ifa edilmelidir. Borç kural olarak tarafların anlaştığı yerde, böyle bir anlaşma yoksa,</a:t>
            </a:r>
          </a:p>
          <a:p>
            <a:pPr>
              <a:buFontTx/>
              <a:buChar char="-"/>
            </a:pPr>
            <a:r>
              <a:rPr lang="tr-TR" dirty="0" smtClean="0"/>
              <a:t>Para borçları, alacaklının ödeme zamanındaki yerleşim yerinde</a:t>
            </a:r>
          </a:p>
          <a:p>
            <a:pPr>
              <a:buFontTx/>
              <a:buChar char="-"/>
            </a:pPr>
            <a:r>
              <a:rPr lang="tr-TR" dirty="0" smtClean="0"/>
              <a:t>Parça borçları, sözleşme kurulduğu sırada borç konusunun bulunduğu yerde</a:t>
            </a:r>
          </a:p>
          <a:p>
            <a:pPr>
              <a:buFontTx/>
              <a:buChar char="-"/>
            </a:pPr>
            <a:r>
              <a:rPr lang="tr-TR" dirty="0" smtClean="0"/>
              <a:t>Diğer tüm borçlar doğduğu anda borçlunun yerleşim yeri olan yerde ifa edilir. </a:t>
            </a:r>
            <a:endParaRPr lang="tr-TR" dirty="0"/>
          </a:p>
        </p:txBody>
      </p:sp>
    </p:spTree>
    <p:extLst>
      <p:ext uri="{BB962C8B-B14F-4D97-AF65-F5344CB8AC3E}">
        <p14:creationId xmlns:p14="http://schemas.microsoft.com/office/powerpoint/2010/main" val="139735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BORÇLARIN HÜKÜMLERİ: BORCUN </a:t>
            </a:r>
            <a:r>
              <a:rPr lang="tr-TR" dirty="0" smtClean="0"/>
              <a:t>İFA EDİLMEMESİ</a:t>
            </a:r>
            <a:endParaRPr lang="tr-TR" dirty="0"/>
          </a:p>
        </p:txBody>
      </p:sp>
      <p:sp>
        <p:nvSpPr>
          <p:cNvPr id="3" name="İçerik Yer Tutucusu 2"/>
          <p:cNvSpPr>
            <a:spLocks noGrp="1"/>
          </p:cNvSpPr>
          <p:nvPr>
            <p:ph idx="1"/>
          </p:nvPr>
        </p:nvSpPr>
        <p:spPr/>
        <p:txBody>
          <a:bodyPr/>
          <a:lstStyle/>
          <a:p>
            <a:r>
              <a:rPr lang="tr-TR" dirty="0" smtClean="0"/>
              <a:t>Borcun ifa edilmemesi durumunda</a:t>
            </a:r>
          </a:p>
          <a:p>
            <a:pPr>
              <a:buFontTx/>
              <a:buChar char="-"/>
            </a:pPr>
            <a:r>
              <a:rPr lang="tr-TR" dirty="0" smtClean="0"/>
              <a:t>Aynen İfa Davası</a:t>
            </a:r>
          </a:p>
          <a:p>
            <a:pPr>
              <a:buFontTx/>
              <a:buChar char="-"/>
            </a:pPr>
            <a:r>
              <a:rPr lang="tr-TR" dirty="0" smtClean="0"/>
              <a:t>Tazminat Davası</a:t>
            </a:r>
          </a:p>
          <a:p>
            <a:pPr>
              <a:buFontTx/>
              <a:buChar char="-"/>
            </a:pPr>
            <a:r>
              <a:rPr lang="tr-TR" dirty="0" smtClean="0"/>
              <a:t>Sözleşmeden Dönme ve Fesih yollarına başvurulabilir. </a:t>
            </a:r>
          </a:p>
          <a:p>
            <a:pPr marL="0" indent="0">
              <a:buNone/>
            </a:pPr>
            <a:endParaRPr lang="tr-TR" dirty="0"/>
          </a:p>
          <a:p>
            <a:pPr marL="0" indent="0">
              <a:buNone/>
            </a:pPr>
            <a:r>
              <a:rPr lang="tr-TR" dirty="0" smtClean="0"/>
              <a:t>Muaccel bir borç, alacaklının ihtarına rağmen ifa zamanında ifa edilmediyse sorumluluk:</a:t>
            </a:r>
          </a:p>
          <a:p>
            <a:pPr>
              <a:buFontTx/>
              <a:buChar char="-"/>
            </a:pPr>
            <a:r>
              <a:rPr lang="tr-TR" dirty="0" smtClean="0"/>
              <a:t>Tazminat (Müspet ve Menfi Zarar)</a:t>
            </a:r>
          </a:p>
          <a:p>
            <a:pPr>
              <a:buFontTx/>
              <a:buChar char="-"/>
            </a:pPr>
            <a:r>
              <a:rPr lang="tr-TR" dirty="0" smtClean="0"/>
              <a:t>Temerrüt Faizi</a:t>
            </a:r>
          </a:p>
          <a:p>
            <a:pPr>
              <a:buFontTx/>
              <a:buChar char="-"/>
            </a:pPr>
            <a:r>
              <a:rPr lang="tr-TR" dirty="0" smtClean="0"/>
              <a:t>Aşkın Zarar Tazminatı</a:t>
            </a:r>
          </a:p>
          <a:p>
            <a:pPr marL="0" indent="0">
              <a:buNone/>
            </a:pPr>
            <a:endParaRPr lang="tr-TR" dirty="0" smtClean="0"/>
          </a:p>
        </p:txBody>
      </p:sp>
    </p:spTree>
    <p:extLst>
      <p:ext uri="{BB962C8B-B14F-4D97-AF65-F5344CB8AC3E}">
        <p14:creationId xmlns:p14="http://schemas.microsoft.com/office/powerpoint/2010/main" val="3173895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BORCUN SONA ERMESİ</a:t>
            </a:r>
            <a:endParaRPr lang="tr-TR" dirty="0"/>
          </a:p>
        </p:txBody>
      </p:sp>
      <p:sp>
        <p:nvSpPr>
          <p:cNvPr id="3" name="İçerik Yer Tutucusu 2"/>
          <p:cNvSpPr>
            <a:spLocks noGrp="1"/>
          </p:cNvSpPr>
          <p:nvPr>
            <p:ph idx="1"/>
          </p:nvPr>
        </p:nvSpPr>
        <p:spPr/>
        <p:txBody>
          <a:bodyPr/>
          <a:lstStyle/>
          <a:p>
            <a:r>
              <a:rPr lang="tr-TR" dirty="0" smtClean="0"/>
              <a:t>İFA</a:t>
            </a:r>
          </a:p>
          <a:p>
            <a:r>
              <a:rPr lang="tr-TR" dirty="0" smtClean="0"/>
              <a:t>İBRA</a:t>
            </a:r>
          </a:p>
          <a:p>
            <a:r>
              <a:rPr lang="tr-TR" dirty="0" smtClean="0"/>
              <a:t>YENİLEME</a:t>
            </a:r>
          </a:p>
          <a:p>
            <a:r>
              <a:rPr lang="tr-TR" dirty="0" smtClean="0"/>
              <a:t>ALACAKLI VE BORÇLU SIFATININ BİRLEŞMESİ</a:t>
            </a:r>
          </a:p>
          <a:p>
            <a:r>
              <a:rPr lang="tr-TR" dirty="0" smtClean="0"/>
              <a:t>KUSURSUZ İMKANSIZLIK</a:t>
            </a:r>
          </a:p>
          <a:p>
            <a:r>
              <a:rPr lang="tr-TR" dirty="0" smtClean="0"/>
              <a:t>TAKAS</a:t>
            </a:r>
          </a:p>
          <a:p>
            <a:r>
              <a:rPr lang="tr-TR" dirty="0" smtClean="0"/>
              <a:t>ZAMANAŞIMI </a:t>
            </a:r>
          </a:p>
          <a:p>
            <a:pPr marL="0" indent="0">
              <a:buNone/>
            </a:pPr>
            <a:r>
              <a:rPr lang="tr-TR" dirty="0"/>
              <a:t>g</a:t>
            </a:r>
            <a:r>
              <a:rPr lang="tr-TR" dirty="0" smtClean="0"/>
              <a:t>ibi hallerde koşulları gerçekleşirse </a:t>
            </a:r>
            <a:r>
              <a:rPr lang="tr-TR" smtClean="0"/>
              <a:t>borç sona erer.</a:t>
            </a:r>
            <a:endParaRPr lang="tr-TR" dirty="0"/>
          </a:p>
        </p:txBody>
      </p:sp>
    </p:spTree>
    <p:extLst>
      <p:ext uri="{BB962C8B-B14F-4D97-AF65-F5344CB8AC3E}">
        <p14:creationId xmlns:p14="http://schemas.microsoft.com/office/powerpoint/2010/main" val="4369812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281</TotalTime>
  <Words>398</Words>
  <Application>Microsoft Office PowerPoint</Application>
  <PresentationFormat>Geniş ekran</PresentationFormat>
  <Paragraphs>71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vt:lpstr>
      <vt:lpstr>BORÇ KAVRAMI</vt:lpstr>
      <vt:lpstr>PowerPoint Sunusu</vt:lpstr>
      <vt:lpstr>BORCUN KAYNAKLARI: SÖZLEŞME</vt:lpstr>
      <vt:lpstr>ÖZEL BORÇ İLİŞKİLERİ</vt:lpstr>
      <vt:lpstr>BORCUN KAYNAKLARI: HAKSIZ FİİL</vt:lpstr>
      <vt:lpstr>BORCUN KAYNAKLARI: SEBEPSİZ ZENGİNLEŞME</vt:lpstr>
      <vt:lpstr>BORÇLARIN HÜKÜMLERİ: BORCUN İFASI</vt:lpstr>
      <vt:lpstr>BORÇLARIN HÜKÜMLERİ: BORCUN İFA EDİLMEMESİ</vt:lpstr>
      <vt:lpstr>BORCUN SONA ERMESİ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BİLGİ KAYNAKLARI</dc:title>
  <dc:creator>duygu</dc:creator>
  <cp:lastModifiedBy>duygu</cp:lastModifiedBy>
  <cp:revision>33</cp:revision>
  <dcterms:created xsi:type="dcterms:W3CDTF">2018-01-14T22:14:10Z</dcterms:created>
  <dcterms:modified xsi:type="dcterms:W3CDTF">2018-01-16T00:59:46Z</dcterms:modified>
</cp:coreProperties>
</file>