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57" r:id="rId2"/>
    <p:sldId id="292"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2F141B7-3459-4830-A48C-DAA3F0E150FB}" type="datetimeFigureOut">
              <a:rPr lang="tr-TR" smtClean="0"/>
              <a:t>25.01.2018</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CC1F58C-CDE8-43CC-8A16-2858AF74D04B}" type="slidenum">
              <a:rPr lang="tr-TR" smtClean="0"/>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F9B264-FDE3-4EE2-9B3F-D59B111E343F}" type="datetimeFigureOut">
              <a:rPr lang="tr-TR" smtClean="0"/>
              <a:t>25.01.2018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BDCF32-A3B1-451B-AA34-89F86598B747}"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DBDCF32-A3B1-451B-AA34-89F86598B747}" type="slidenum">
              <a:rPr lang="tr-TR" smtClean="0"/>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AF4F67A-8A7D-41FC-9576-EAED8105F1E5}" type="datetimeFigureOut">
              <a:rPr lang="tr-TR" smtClean="0"/>
              <a:t>25.01.2018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F42841C-C2DB-4D21-BDE9-2D962193EB6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AF4F67A-8A7D-41FC-9576-EAED8105F1E5}" type="datetimeFigureOut">
              <a:rPr lang="tr-TR" smtClean="0"/>
              <a:t>25.01.2018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F42841C-C2DB-4D21-BDE9-2D962193EB6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AF4F67A-8A7D-41FC-9576-EAED8105F1E5}" type="datetimeFigureOut">
              <a:rPr lang="tr-TR" smtClean="0"/>
              <a:t>25.01.2018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F42841C-C2DB-4D21-BDE9-2D962193EB6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AF4F67A-8A7D-41FC-9576-EAED8105F1E5}" type="datetimeFigureOut">
              <a:rPr lang="tr-TR" smtClean="0"/>
              <a:t>25.01.2018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F42841C-C2DB-4D21-BDE9-2D962193EB6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AF4F67A-8A7D-41FC-9576-EAED8105F1E5}" type="datetimeFigureOut">
              <a:rPr lang="tr-TR" smtClean="0"/>
              <a:t>25.01.2018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F42841C-C2DB-4D21-BDE9-2D962193EB6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AF4F67A-8A7D-41FC-9576-EAED8105F1E5}" type="datetimeFigureOut">
              <a:rPr lang="tr-TR" smtClean="0"/>
              <a:t>25.01.2018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F42841C-C2DB-4D21-BDE9-2D962193EB6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AF4F67A-8A7D-41FC-9576-EAED8105F1E5}" type="datetimeFigureOut">
              <a:rPr lang="tr-TR" smtClean="0"/>
              <a:t>25.01.2018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3F42841C-C2DB-4D21-BDE9-2D962193EB6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AF4F67A-8A7D-41FC-9576-EAED8105F1E5}" type="datetimeFigureOut">
              <a:rPr lang="tr-TR" smtClean="0"/>
              <a:t>25.01.2018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3F42841C-C2DB-4D21-BDE9-2D962193EB6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AF4F67A-8A7D-41FC-9576-EAED8105F1E5}" type="datetimeFigureOut">
              <a:rPr lang="tr-TR" smtClean="0"/>
              <a:t>25.01.2018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3F42841C-C2DB-4D21-BDE9-2D962193EB6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AF4F67A-8A7D-41FC-9576-EAED8105F1E5}" type="datetimeFigureOut">
              <a:rPr lang="tr-TR" smtClean="0"/>
              <a:t>25.01.2018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F42841C-C2DB-4D21-BDE9-2D962193EB6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AF4F67A-8A7D-41FC-9576-EAED8105F1E5}" type="datetimeFigureOut">
              <a:rPr lang="tr-TR" smtClean="0"/>
              <a:t>25.01.2018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F42841C-C2DB-4D21-BDE9-2D962193EB6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F4F67A-8A7D-41FC-9576-EAED8105F1E5}" type="datetimeFigureOut">
              <a:rPr lang="tr-TR" smtClean="0"/>
              <a:t>25.01.2018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42841C-C2DB-4D21-BDE9-2D962193EB6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Başlık"/>
          <p:cNvSpPr>
            <a:spLocks noGrp="1"/>
          </p:cNvSpPr>
          <p:nvPr>
            <p:ph type="title"/>
          </p:nvPr>
        </p:nvSpPr>
        <p:spPr>
          <a:xfrm>
            <a:off x="468313" y="908050"/>
            <a:ext cx="8229600" cy="1296988"/>
          </a:xfrm>
        </p:spPr>
        <p:txBody>
          <a:bodyPr>
            <a:normAutofit/>
          </a:bodyPr>
          <a:lstStyle/>
          <a:p>
            <a:pPr algn="ctr"/>
            <a:r>
              <a:rPr lang="tr-TR" sz="3600" b="1" dirty="0" smtClean="0">
                <a:latin typeface="Times New Roman" pitchFamily="18" charset="0"/>
                <a:cs typeface="Times New Roman" pitchFamily="18" charset="0"/>
              </a:rPr>
              <a:t>ÇEVRE POLİTİKALARI</a:t>
            </a:r>
            <a:br>
              <a:rPr lang="tr-TR" sz="3600" b="1" dirty="0" smtClean="0">
                <a:latin typeface="Times New Roman" pitchFamily="18" charset="0"/>
                <a:cs typeface="Times New Roman" pitchFamily="18" charset="0"/>
              </a:rPr>
            </a:br>
            <a:r>
              <a:rPr lang="tr-TR" sz="3600" b="1" dirty="0" smtClean="0">
                <a:latin typeface="Times New Roman" pitchFamily="18" charset="0"/>
                <a:cs typeface="Times New Roman" pitchFamily="18" charset="0"/>
              </a:rPr>
              <a:t>HUKUKİ ARAÇLARI</a:t>
            </a:r>
            <a:endParaRPr lang="tr-TR" sz="3600" dirty="0" smtClean="0"/>
          </a:p>
        </p:txBody>
      </p:sp>
      <p:sp>
        <p:nvSpPr>
          <p:cNvPr id="23555" name="2 İçerik Yer Tutucusu"/>
          <p:cNvSpPr>
            <a:spLocks noGrp="1"/>
          </p:cNvSpPr>
          <p:nvPr>
            <p:ph idx="1"/>
          </p:nvPr>
        </p:nvSpPr>
        <p:spPr>
          <a:xfrm>
            <a:off x="457200" y="2349500"/>
            <a:ext cx="8229600" cy="3975100"/>
          </a:xfrm>
        </p:spPr>
        <p:txBody>
          <a:bodyPr>
            <a:normAutofit lnSpcReduction="10000"/>
          </a:bodyPr>
          <a:lstStyle/>
          <a:p>
            <a:r>
              <a:rPr lang="tr-TR" smtClean="0">
                <a:latin typeface="Times New Roman" pitchFamily="18" charset="0"/>
              </a:rPr>
              <a:t>Anayasa,</a:t>
            </a:r>
          </a:p>
          <a:p>
            <a:r>
              <a:rPr lang="tr-TR" smtClean="0">
                <a:latin typeface="Times New Roman" pitchFamily="18" charset="0"/>
              </a:rPr>
              <a:t>Uluslararası Anlaşmalar,</a:t>
            </a:r>
          </a:p>
          <a:p>
            <a:r>
              <a:rPr lang="tr-TR" smtClean="0">
                <a:latin typeface="Times New Roman" pitchFamily="18" charset="0"/>
              </a:rPr>
              <a:t>Kanunlar,</a:t>
            </a:r>
          </a:p>
          <a:p>
            <a:r>
              <a:rPr lang="tr-TR" smtClean="0">
                <a:latin typeface="Times New Roman" pitchFamily="18" charset="0"/>
              </a:rPr>
              <a:t>Tüzükler,</a:t>
            </a:r>
          </a:p>
          <a:p>
            <a:r>
              <a:rPr lang="tr-TR" smtClean="0">
                <a:latin typeface="Times New Roman" pitchFamily="18" charset="0"/>
              </a:rPr>
              <a:t>Yönetmelikler,</a:t>
            </a:r>
          </a:p>
          <a:p>
            <a:r>
              <a:rPr lang="tr-TR" smtClean="0">
                <a:latin typeface="Times New Roman" pitchFamily="18" charset="0"/>
              </a:rPr>
              <a:t>Genelgeler,</a:t>
            </a:r>
          </a:p>
          <a:p>
            <a:r>
              <a:rPr lang="tr-TR" smtClean="0">
                <a:latin typeface="Times New Roman" pitchFamily="18" charset="0"/>
              </a:rPr>
              <a:t>Standartlar.</a:t>
            </a:r>
          </a:p>
          <a:p>
            <a:endParaRPr lang="tr-TR" smtClean="0">
              <a:latin typeface="Times New Roman" pitchFamily="18" charset="0"/>
            </a:endParaRPr>
          </a:p>
        </p:txBody>
      </p:sp>
      <p:sp>
        <p:nvSpPr>
          <p:cNvPr id="4" name="3 Slayt Numarası Yer Tutucusu"/>
          <p:cNvSpPr>
            <a:spLocks noGrp="1"/>
          </p:cNvSpPr>
          <p:nvPr>
            <p:ph type="sldNum" sz="quarter" idx="12"/>
          </p:nvPr>
        </p:nvSpPr>
        <p:spPr/>
        <p:txBody>
          <a:bodyPr/>
          <a:lstStyle/>
          <a:p>
            <a:pPr>
              <a:defRPr/>
            </a:pPr>
            <a:fld id="{460FD3C7-1C2C-4DB2-9D71-9AFEB938B1ED}" type="slidenum">
              <a:rPr lang="tr-TR" smtClean="0"/>
              <a:pPr>
                <a:defRPr/>
              </a:pPr>
              <a:t>1</a:t>
            </a:fld>
            <a:endParaRPr lang="tr-TR"/>
          </a:p>
        </p:txBody>
      </p:sp>
      <p:pic>
        <p:nvPicPr>
          <p:cNvPr id="23557" name="Picture 7" descr="C:\Users\acer\Desktop\261171_160731374004830_6908958_n.jpg"/>
          <p:cNvPicPr>
            <a:picLocks noChangeAspect="1" noChangeArrowheads="1"/>
          </p:cNvPicPr>
          <p:nvPr/>
        </p:nvPicPr>
        <p:blipFill>
          <a:blip r:embed="rId3"/>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914400" y="549275"/>
            <a:ext cx="8229600" cy="1143000"/>
          </a:xfrm>
        </p:spPr>
        <p:txBody>
          <a:bodyPr/>
          <a:lstStyle/>
          <a:p>
            <a:pPr algn="ctr"/>
            <a:r>
              <a:rPr lang="tr-TR" sz="3800" smtClean="0">
                <a:latin typeface="Arial Black" pitchFamily="34" charset="0"/>
              </a:rPr>
              <a:t>KANUNLAR</a:t>
            </a:r>
          </a:p>
        </p:txBody>
      </p:sp>
      <p:sp>
        <p:nvSpPr>
          <p:cNvPr id="31747" name="Rectangle 3"/>
          <p:cNvSpPr>
            <a:spLocks noGrp="1" noChangeArrowheads="1"/>
          </p:cNvSpPr>
          <p:nvPr>
            <p:ph type="body" idx="1"/>
          </p:nvPr>
        </p:nvSpPr>
        <p:spPr>
          <a:xfrm>
            <a:off x="900113" y="1916113"/>
            <a:ext cx="7772400" cy="4114800"/>
          </a:xfrm>
        </p:spPr>
        <p:txBody>
          <a:bodyPr>
            <a:normAutofit fontScale="92500" lnSpcReduction="20000"/>
          </a:bodyPr>
          <a:lstStyle/>
          <a:p>
            <a:pPr>
              <a:lnSpc>
                <a:spcPct val="80000"/>
              </a:lnSpc>
            </a:pPr>
            <a:endParaRPr lang="tr-TR" b="1" smtClean="0"/>
          </a:p>
          <a:p>
            <a:pPr>
              <a:lnSpc>
                <a:spcPct val="80000"/>
              </a:lnSpc>
            </a:pPr>
            <a:r>
              <a:rPr lang="tr-TR" b="1" smtClean="0">
                <a:latin typeface="Times New Roman" pitchFamily="18" charset="0"/>
              </a:rPr>
              <a:t>İl Özel İdaresi Kanunu</a:t>
            </a:r>
          </a:p>
          <a:p>
            <a:pPr>
              <a:lnSpc>
                <a:spcPct val="80000"/>
              </a:lnSpc>
            </a:pPr>
            <a:r>
              <a:rPr lang="tr-TR" b="1" smtClean="0">
                <a:latin typeface="Times New Roman" pitchFamily="18" charset="0"/>
              </a:rPr>
              <a:t>Medeni Kanun</a:t>
            </a:r>
          </a:p>
          <a:p>
            <a:pPr>
              <a:lnSpc>
                <a:spcPct val="80000"/>
              </a:lnSpc>
            </a:pPr>
            <a:r>
              <a:rPr lang="tr-TR" b="1" smtClean="0">
                <a:latin typeface="Times New Roman" pitchFamily="18" charset="0"/>
              </a:rPr>
              <a:t>442 sayılı Köy Kanunu</a:t>
            </a:r>
          </a:p>
          <a:p>
            <a:pPr>
              <a:lnSpc>
                <a:spcPct val="80000"/>
              </a:lnSpc>
            </a:pPr>
            <a:r>
              <a:rPr lang="tr-TR" b="1" smtClean="0">
                <a:latin typeface="Times New Roman" pitchFamily="18" charset="0"/>
              </a:rPr>
              <a:t>1580 sayılı Belediyeler Kanunu</a:t>
            </a:r>
          </a:p>
          <a:p>
            <a:pPr>
              <a:lnSpc>
                <a:spcPct val="80000"/>
              </a:lnSpc>
            </a:pPr>
            <a:r>
              <a:rPr lang="tr-TR" b="1" smtClean="0">
                <a:latin typeface="Times New Roman" pitchFamily="18" charset="0"/>
              </a:rPr>
              <a:t>1593 sayılı Umumi Hıfzısıhha Kanunu</a:t>
            </a:r>
          </a:p>
          <a:p>
            <a:pPr>
              <a:lnSpc>
                <a:spcPct val="80000"/>
              </a:lnSpc>
            </a:pPr>
            <a:r>
              <a:rPr lang="tr-TR" b="1" smtClean="0">
                <a:latin typeface="Times New Roman" pitchFamily="18" charset="0"/>
              </a:rPr>
              <a:t>2872 Çevre Kanunu 1983 ve ve 26.04.2006 Tarih ve 5491 Sayılı Kanunla Yapılan Değişiklikler </a:t>
            </a:r>
          </a:p>
          <a:p>
            <a:pPr>
              <a:lnSpc>
                <a:spcPct val="80000"/>
              </a:lnSpc>
            </a:pPr>
            <a:r>
              <a:rPr lang="tr-TR" b="1" smtClean="0">
                <a:latin typeface="Times New Roman" pitchFamily="18" charset="0"/>
              </a:rPr>
              <a:t>618 sayılı Limanlar Kanunu</a:t>
            </a:r>
          </a:p>
          <a:p>
            <a:pPr>
              <a:lnSpc>
                <a:spcPct val="80000"/>
              </a:lnSpc>
            </a:pPr>
            <a:r>
              <a:rPr lang="tr-TR" b="1" smtClean="0">
                <a:latin typeface="Times New Roman" pitchFamily="18" charset="0"/>
              </a:rPr>
              <a:t>831 sayılı Sular Hakkında Kanun</a:t>
            </a:r>
          </a:p>
          <a:p>
            <a:pPr>
              <a:lnSpc>
                <a:spcPct val="80000"/>
              </a:lnSpc>
            </a:pPr>
            <a:endParaRPr lang="tr-TR" b="1" smtClean="0">
              <a:latin typeface="Times New Roman" pitchFamily="18" charset="0"/>
            </a:endParaRPr>
          </a:p>
          <a:p>
            <a:pPr>
              <a:lnSpc>
                <a:spcPct val="80000"/>
              </a:lnSpc>
              <a:buFont typeface="Wingdings" pitchFamily="2" charset="2"/>
              <a:buNone/>
            </a:pPr>
            <a:endParaRPr lang="tr-TR" smtClean="0"/>
          </a:p>
        </p:txBody>
      </p:sp>
      <p:pic>
        <p:nvPicPr>
          <p:cNvPr id="31748"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lgn="ctr"/>
            <a:r>
              <a:rPr lang="tr-TR" sz="4800" smtClean="0">
                <a:latin typeface="Arial Black" pitchFamily="34" charset="0"/>
              </a:rPr>
              <a:t>KANUNLAR</a:t>
            </a:r>
          </a:p>
        </p:txBody>
      </p:sp>
      <p:sp>
        <p:nvSpPr>
          <p:cNvPr id="32771" name="Rectangle 3"/>
          <p:cNvSpPr>
            <a:spLocks noGrp="1" noChangeArrowheads="1"/>
          </p:cNvSpPr>
          <p:nvPr>
            <p:ph type="body" idx="1"/>
          </p:nvPr>
        </p:nvSpPr>
        <p:spPr/>
        <p:txBody>
          <a:bodyPr/>
          <a:lstStyle/>
          <a:p>
            <a:pPr>
              <a:lnSpc>
                <a:spcPct val="90000"/>
              </a:lnSpc>
            </a:pPr>
            <a:endParaRPr lang="en-GB" sz="1900" smtClean="0"/>
          </a:p>
          <a:p>
            <a:pPr>
              <a:lnSpc>
                <a:spcPct val="90000"/>
              </a:lnSpc>
            </a:pPr>
            <a:endParaRPr lang="tr-TR" sz="2100" b="1" smtClean="0">
              <a:latin typeface="Times New Roman" pitchFamily="18" charset="0"/>
            </a:endParaRPr>
          </a:p>
          <a:p>
            <a:pPr>
              <a:lnSpc>
                <a:spcPct val="90000"/>
              </a:lnSpc>
            </a:pPr>
            <a:r>
              <a:rPr lang="tr-TR" sz="2100" b="1" smtClean="0">
                <a:latin typeface="Times New Roman" pitchFamily="18" charset="0"/>
              </a:rPr>
              <a:t>167 sayılı Yeraltı Suları Hakkında Kanun</a:t>
            </a:r>
          </a:p>
          <a:p>
            <a:pPr>
              <a:lnSpc>
                <a:spcPct val="90000"/>
              </a:lnSpc>
            </a:pPr>
            <a:r>
              <a:rPr lang="tr-TR" sz="2100" b="1" smtClean="0">
                <a:latin typeface="Times New Roman" pitchFamily="18" charset="0"/>
              </a:rPr>
              <a:t>1380 sayılı Su Ürünleri Kanunu</a:t>
            </a:r>
          </a:p>
          <a:p>
            <a:pPr>
              <a:lnSpc>
                <a:spcPct val="90000"/>
              </a:lnSpc>
            </a:pPr>
            <a:r>
              <a:rPr lang="tr-TR" sz="2100" b="1" smtClean="0">
                <a:latin typeface="Times New Roman" pitchFamily="18" charset="0"/>
              </a:rPr>
              <a:t>2560 sayılı İSKİ Kanunu</a:t>
            </a:r>
          </a:p>
          <a:p>
            <a:pPr>
              <a:lnSpc>
                <a:spcPct val="90000"/>
              </a:lnSpc>
            </a:pPr>
            <a:r>
              <a:rPr lang="tr-TR" sz="2100" b="1" smtClean="0">
                <a:latin typeface="Times New Roman" pitchFamily="18" charset="0"/>
              </a:rPr>
              <a:t>Hayvanları Koruma Kanunu</a:t>
            </a:r>
          </a:p>
          <a:p>
            <a:pPr>
              <a:lnSpc>
                <a:spcPct val="90000"/>
              </a:lnSpc>
            </a:pPr>
            <a:r>
              <a:rPr lang="tr-TR" sz="2100" b="1" smtClean="0">
                <a:latin typeface="Times New Roman" pitchFamily="18" charset="0"/>
              </a:rPr>
              <a:t>3285 Sayılı Hayvan Sağlığı ve Zabıtası Kanunu</a:t>
            </a:r>
          </a:p>
          <a:p>
            <a:pPr>
              <a:lnSpc>
                <a:spcPct val="90000"/>
              </a:lnSpc>
            </a:pPr>
            <a:r>
              <a:rPr lang="tr-TR" sz="2100" b="1" smtClean="0">
                <a:latin typeface="Times New Roman" pitchFamily="18" charset="0"/>
              </a:rPr>
              <a:t>3996 sayılı Yap-İşlet-Devret Kanunu</a:t>
            </a:r>
          </a:p>
          <a:p>
            <a:pPr>
              <a:lnSpc>
                <a:spcPct val="90000"/>
              </a:lnSpc>
            </a:pPr>
            <a:r>
              <a:rPr lang="tr-TR" sz="2100" b="1" smtClean="0">
                <a:latin typeface="Times New Roman" pitchFamily="18" charset="0"/>
              </a:rPr>
              <a:t>4982 Sayılı Bilgi Edinme Hakkı Kanunu</a:t>
            </a:r>
          </a:p>
          <a:p>
            <a:pPr>
              <a:lnSpc>
                <a:spcPct val="90000"/>
              </a:lnSpc>
              <a:buFont typeface="Wingdings" pitchFamily="2" charset="2"/>
              <a:buNone/>
            </a:pPr>
            <a:endParaRPr lang="en-GB" sz="2100" smtClean="0"/>
          </a:p>
        </p:txBody>
      </p:sp>
      <p:pic>
        <p:nvPicPr>
          <p:cNvPr id="32772"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algn="ctr"/>
            <a:r>
              <a:rPr lang="tr-TR" sz="4400" smtClean="0">
                <a:latin typeface="Arial Black" pitchFamily="34" charset="0"/>
              </a:rPr>
              <a:t>KANUNLAR</a:t>
            </a:r>
          </a:p>
        </p:txBody>
      </p:sp>
      <p:sp>
        <p:nvSpPr>
          <p:cNvPr id="33795" name="Rectangle 3"/>
          <p:cNvSpPr>
            <a:spLocks noGrp="1" noChangeArrowheads="1"/>
          </p:cNvSpPr>
          <p:nvPr>
            <p:ph type="body" idx="1"/>
          </p:nvPr>
        </p:nvSpPr>
        <p:spPr>
          <a:xfrm>
            <a:off x="323850" y="1844675"/>
            <a:ext cx="8229600" cy="4389438"/>
          </a:xfrm>
        </p:spPr>
        <p:txBody>
          <a:bodyPr/>
          <a:lstStyle/>
          <a:p>
            <a:pPr>
              <a:lnSpc>
                <a:spcPct val="80000"/>
              </a:lnSpc>
            </a:pPr>
            <a:endParaRPr lang="tr-TR" sz="2400" b="1" smtClean="0">
              <a:latin typeface="Times New Roman" pitchFamily="18" charset="0"/>
            </a:endParaRPr>
          </a:p>
          <a:p>
            <a:pPr>
              <a:lnSpc>
                <a:spcPct val="80000"/>
              </a:lnSpc>
            </a:pPr>
            <a:r>
              <a:rPr lang="tr-TR" sz="2400" b="1" smtClean="0">
                <a:latin typeface="Times New Roman" pitchFamily="18" charset="0"/>
              </a:rPr>
              <a:t>3167 sayılı Kara Avcılığı Kanunu </a:t>
            </a:r>
          </a:p>
          <a:p>
            <a:pPr>
              <a:lnSpc>
                <a:spcPct val="80000"/>
              </a:lnSpc>
            </a:pPr>
            <a:r>
              <a:rPr lang="tr-TR" sz="2400" b="1" smtClean="0">
                <a:latin typeface="Times New Roman" pitchFamily="18" charset="0"/>
              </a:rPr>
              <a:t>6831 sayılı Orman Kanunu 1956 ve 2004</a:t>
            </a:r>
          </a:p>
          <a:p>
            <a:pPr>
              <a:lnSpc>
                <a:spcPct val="80000"/>
              </a:lnSpc>
            </a:pPr>
            <a:r>
              <a:rPr lang="tr-TR" sz="2400" b="1" smtClean="0">
                <a:latin typeface="Times New Roman" pitchFamily="18" charset="0"/>
              </a:rPr>
              <a:t>2873 sayılı Milli Parklar Kanunu 1983,2003 ve 2004</a:t>
            </a:r>
          </a:p>
          <a:p>
            <a:pPr>
              <a:lnSpc>
                <a:spcPct val="80000"/>
              </a:lnSpc>
            </a:pPr>
            <a:r>
              <a:rPr lang="tr-TR" sz="2400" b="1" smtClean="0">
                <a:latin typeface="Times New Roman" pitchFamily="18" charset="0"/>
              </a:rPr>
              <a:t>2863 sayılı Kültür ve Tabiat Varlıklarını Koruma Kanunu</a:t>
            </a:r>
          </a:p>
          <a:p>
            <a:pPr>
              <a:lnSpc>
                <a:spcPct val="80000"/>
              </a:lnSpc>
            </a:pPr>
            <a:r>
              <a:rPr lang="tr-TR" sz="2400" b="1" smtClean="0">
                <a:latin typeface="Times New Roman" pitchFamily="18" charset="0"/>
              </a:rPr>
              <a:t>Milli Ağaçlandırma, Erozyon Kontrolü Seferberliği Kanunu</a:t>
            </a:r>
          </a:p>
          <a:p>
            <a:pPr>
              <a:lnSpc>
                <a:spcPct val="80000"/>
              </a:lnSpc>
            </a:pPr>
            <a:r>
              <a:rPr lang="tr-TR" sz="2400" b="1" smtClean="0">
                <a:latin typeface="Times New Roman" pitchFamily="18" charset="0"/>
              </a:rPr>
              <a:t>Mera  Kanunu</a:t>
            </a:r>
          </a:p>
          <a:p>
            <a:pPr>
              <a:lnSpc>
                <a:spcPct val="80000"/>
              </a:lnSpc>
            </a:pPr>
            <a:r>
              <a:rPr lang="tr-TR" sz="2400" b="1" smtClean="0">
                <a:latin typeface="Times New Roman" pitchFamily="18" charset="0"/>
              </a:rPr>
              <a:t>2960 sayılı Boğaziçi Kanunu</a:t>
            </a:r>
          </a:p>
          <a:p>
            <a:pPr>
              <a:lnSpc>
                <a:spcPct val="80000"/>
              </a:lnSpc>
            </a:pPr>
            <a:r>
              <a:rPr lang="tr-TR" sz="2400" b="1" smtClean="0">
                <a:latin typeface="Times New Roman" pitchFamily="18" charset="0"/>
              </a:rPr>
              <a:t>3621 sayılı  Kıyı Kanunu </a:t>
            </a:r>
          </a:p>
          <a:p>
            <a:pPr>
              <a:lnSpc>
                <a:spcPct val="80000"/>
              </a:lnSpc>
            </a:pPr>
            <a:r>
              <a:rPr lang="tr-TR" sz="2400" b="1" smtClean="0">
                <a:latin typeface="Times New Roman" pitchFamily="18" charset="0"/>
              </a:rPr>
              <a:t>Yeni Türk Ceza Kanunu</a:t>
            </a:r>
          </a:p>
        </p:txBody>
      </p:sp>
      <p:pic>
        <p:nvPicPr>
          <p:cNvPr id="33796"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algn="ctr"/>
            <a:r>
              <a:rPr lang="tr-TR" sz="4800" smtClean="0">
                <a:latin typeface="Arial Black" pitchFamily="34" charset="0"/>
              </a:rPr>
              <a:t>KANUNLAR</a:t>
            </a:r>
          </a:p>
        </p:txBody>
      </p:sp>
      <p:sp>
        <p:nvSpPr>
          <p:cNvPr id="34819" name="Rectangle 3"/>
          <p:cNvSpPr>
            <a:spLocks noGrp="1" noChangeArrowheads="1"/>
          </p:cNvSpPr>
          <p:nvPr>
            <p:ph type="body" idx="1"/>
          </p:nvPr>
        </p:nvSpPr>
        <p:spPr/>
        <p:txBody>
          <a:bodyPr>
            <a:normAutofit lnSpcReduction="10000"/>
          </a:bodyPr>
          <a:lstStyle/>
          <a:p>
            <a:pPr>
              <a:lnSpc>
                <a:spcPct val="80000"/>
              </a:lnSpc>
            </a:pPr>
            <a:endParaRPr lang="tr-TR" sz="1700" smtClean="0"/>
          </a:p>
          <a:p>
            <a:pPr>
              <a:lnSpc>
                <a:spcPct val="80000"/>
              </a:lnSpc>
            </a:pPr>
            <a:r>
              <a:rPr lang="tr-TR" sz="2400" b="1" smtClean="0">
                <a:latin typeface="Times New Roman" pitchFamily="18" charset="0"/>
              </a:rPr>
              <a:t>2634 sayılı Turizmi Teşvik Kanunu</a:t>
            </a:r>
          </a:p>
          <a:p>
            <a:pPr>
              <a:lnSpc>
                <a:spcPct val="80000"/>
              </a:lnSpc>
            </a:pPr>
            <a:r>
              <a:rPr lang="tr-TR" sz="2400" b="1" smtClean="0">
                <a:latin typeface="Times New Roman" pitchFamily="18" charset="0"/>
              </a:rPr>
              <a:t>Turizmi Teşvik Kanununda Değişiklik Yapılması Hakkında Kanun</a:t>
            </a:r>
          </a:p>
          <a:p>
            <a:pPr>
              <a:lnSpc>
                <a:spcPct val="80000"/>
              </a:lnSpc>
            </a:pPr>
            <a:r>
              <a:rPr lang="tr-TR" sz="2400" b="1" smtClean="0">
                <a:latin typeface="Times New Roman" pitchFamily="18" charset="0"/>
              </a:rPr>
              <a:t>Endüstri Bölgeleri Kanunu</a:t>
            </a:r>
          </a:p>
          <a:p>
            <a:pPr>
              <a:lnSpc>
                <a:spcPct val="80000"/>
              </a:lnSpc>
            </a:pPr>
            <a:r>
              <a:rPr lang="tr-TR" sz="2400" b="1" smtClean="0">
                <a:latin typeface="Times New Roman" pitchFamily="18" charset="0"/>
              </a:rPr>
              <a:t>Maden Kanunu</a:t>
            </a:r>
          </a:p>
          <a:p>
            <a:pPr>
              <a:lnSpc>
                <a:spcPct val="80000"/>
              </a:lnSpc>
            </a:pPr>
            <a:r>
              <a:rPr lang="tr-TR" sz="2400" b="1" smtClean="0">
                <a:latin typeface="Times New Roman" pitchFamily="18" charset="0"/>
              </a:rPr>
              <a:t>Orman Kanununda Değişiklik Yapılmasına Dair Kanun 2003</a:t>
            </a:r>
          </a:p>
          <a:p>
            <a:pPr>
              <a:lnSpc>
                <a:spcPct val="80000"/>
              </a:lnSpc>
            </a:pPr>
            <a:r>
              <a:rPr lang="tr-TR" sz="2400" b="1" smtClean="0">
                <a:latin typeface="Times New Roman" pitchFamily="18" charset="0"/>
              </a:rPr>
              <a:t>Kültür ve Tabiat Varlıklarını Koruma Kanununda Değişiklik Yapılması Hakkında Kanun </a:t>
            </a:r>
          </a:p>
          <a:p>
            <a:pPr>
              <a:lnSpc>
                <a:spcPct val="80000"/>
              </a:lnSpc>
            </a:pPr>
            <a:r>
              <a:rPr lang="tr-TR" sz="2400" b="1" smtClean="0">
                <a:latin typeface="Times New Roman" pitchFamily="18" charset="0"/>
              </a:rPr>
              <a:t>Çeşitli Kanunlarda Değişiklik Yapılması Hakkında Kanun (Hazine arazileri ile ilgili) </a:t>
            </a:r>
          </a:p>
          <a:p>
            <a:pPr>
              <a:lnSpc>
                <a:spcPct val="80000"/>
              </a:lnSpc>
            </a:pPr>
            <a:r>
              <a:rPr lang="tr-TR" sz="2400" b="1" smtClean="0">
                <a:latin typeface="Times New Roman" pitchFamily="18" charset="0"/>
              </a:rPr>
              <a:t>6326 Sayılı Petrol Kanunu </a:t>
            </a:r>
          </a:p>
          <a:p>
            <a:pPr>
              <a:lnSpc>
                <a:spcPct val="80000"/>
              </a:lnSpc>
              <a:buFont typeface="Wingdings" pitchFamily="2" charset="2"/>
              <a:buNone/>
            </a:pPr>
            <a:r>
              <a:rPr lang="en-US" sz="1800" b="1" smtClean="0"/>
              <a:t> </a:t>
            </a:r>
            <a:endParaRPr lang="tr-TR" sz="1800" b="1" smtClean="0"/>
          </a:p>
          <a:p>
            <a:pPr>
              <a:lnSpc>
                <a:spcPct val="80000"/>
              </a:lnSpc>
            </a:pPr>
            <a:endParaRPr lang="tr-TR" sz="1800" b="1" smtClean="0"/>
          </a:p>
          <a:p>
            <a:pPr>
              <a:lnSpc>
                <a:spcPct val="80000"/>
              </a:lnSpc>
            </a:pPr>
            <a:endParaRPr lang="tr-TR" sz="1700" smtClean="0"/>
          </a:p>
        </p:txBody>
      </p:sp>
      <p:pic>
        <p:nvPicPr>
          <p:cNvPr id="34820"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algn="ctr"/>
            <a:r>
              <a:rPr lang="tr-TR" sz="3800" smtClean="0">
                <a:latin typeface="Arial Black" pitchFamily="34" charset="0"/>
              </a:rPr>
              <a:t>TEŞKİLAT KANUNLARI</a:t>
            </a:r>
          </a:p>
        </p:txBody>
      </p:sp>
      <p:sp>
        <p:nvSpPr>
          <p:cNvPr id="35843" name="Rectangle 3"/>
          <p:cNvSpPr>
            <a:spLocks noGrp="1" noChangeArrowheads="1"/>
          </p:cNvSpPr>
          <p:nvPr>
            <p:ph type="body" idx="1"/>
          </p:nvPr>
        </p:nvSpPr>
        <p:spPr/>
        <p:txBody>
          <a:bodyPr>
            <a:normAutofit fontScale="92500" lnSpcReduction="20000"/>
          </a:bodyPr>
          <a:lstStyle/>
          <a:p>
            <a:pPr>
              <a:lnSpc>
                <a:spcPct val="90000"/>
              </a:lnSpc>
            </a:pPr>
            <a:endParaRPr lang="tr-TR" b="1" smtClean="0">
              <a:latin typeface="Times New Roman" pitchFamily="18" charset="0"/>
            </a:endParaRPr>
          </a:p>
          <a:p>
            <a:pPr>
              <a:lnSpc>
                <a:spcPct val="90000"/>
              </a:lnSpc>
            </a:pPr>
            <a:r>
              <a:rPr lang="tr-TR" b="1" smtClean="0">
                <a:latin typeface="Times New Roman" pitchFamily="18" charset="0"/>
              </a:rPr>
              <a:t>2692 sayılı Sahil Güvenlik Komutanlığı Kuruluş Kanunu</a:t>
            </a:r>
          </a:p>
          <a:p>
            <a:pPr>
              <a:lnSpc>
                <a:spcPct val="90000"/>
              </a:lnSpc>
            </a:pPr>
            <a:r>
              <a:rPr lang="tr-TR" b="1" smtClean="0">
                <a:latin typeface="Times New Roman" pitchFamily="18" charset="0"/>
              </a:rPr>
              <a:t>Büyükşehir Belediyelerinin Yönetimi Hakkındaki KHK'nin Değiştirilerek Kabulü Hakkındaki 3030 sayılı Kanun</a:t>
            </a:r>
          </a:p>
          <a:p>
            <a:pPr>
              <a:lnSpc>
                <a:spcPct val="90000"/>
              </a:lnSpc>
            </a:pPr>
            <a:r>
              <a:rPr lang="tr-TR" b="1" smtClean="0">
                <a:latin typeface="Times New Roman" pitchFamily="18" charset="0"/>
              </a:rPr>
              <a:t>2690 sayılı TAEK Kanunu</a:t>
            </a:r>
          </a:p>
          <a:p>
            <a:pPr>
              <a:lnSpc>
                <a:spcPct val="90000"/>
              </a:lnSpc>
            </a:pPr>
            <a:r>
              <a:rPr lang="tr-TR" b="1" smtClean="0">
                <a:latin typeface="Times New Roman" pitchFamily="18" charset="0"/>
              </a:rPr>
              <a:t>Çevre ve Orman Bakanlığı Kuruluş Kanunu </a:t>
            </a:r>
            <a:r>
              <a:rPr lang="tr-TR" sz="2400" b="1" smtClean="0">
                <a:latin typeface="Times New Roman" pitchFamily="18" charset="0"/>
              </a:rPr>
              <a:t>(8/5/2003 tarih 25102 sayılı RG)</a:t>
            </a:r>
            <a:r>
              <a:rPr lang="tr-TR" sz="2400" smtClean="0">
                <a:latin typeface="Times New Roman" pitchFamily="18" charset="0"/>
              </a:rPr>
              <a:t> </a:t>
            </a:r>
            <a:endParaRPr lang="tr-TR" sz="2400" b="1" smtClean="0">
              <a:latin typeface="Times New Roman" pitchFamily="18" charset="0"/>
            </a:endParaRPr>
          </a:p>
          <a:p>
            <a:pPr>
              <a:lnSpc>
                <a:spcPct val="90000"/>
              </a:lnSpc>
            </a:pPr>
            <a:r>
              <a:rPr lang="tr-TR" b="1" smtClean="0">
                <a:latin typeface="Times New Roman" pitchFamily="18" charset="0"/>
              </a:rPr>
              <a:t>5216 Sayılı Büyükşehir Belediyeleri Kanunu</a:t>
            </a:r>
          </a:p>
          <a:p>
            <a:pPr>
              <a:lnSpc>
                <a:spcPct val="90000"/>
              </a:lnSpc>
            </a:pPr>
            <a:r>
              <a:rPr lang="tr-TR" b="1" smtClean="0">
                <a:latin typeface="Times New Roman" pitchFamily="18" charset="0"/>
              </a:rPr>
              <a:t>5902 Sayılı Afet ve Acil Durum Yönetimi Başkanlığı</a:t>
            </a:r>
          </a:p>
          <a:p>
            <a:pPr>
              <a:lnSpc>
                <a:spcPct val="90000"/>
              </a:lnSpc>
            </a:pPr>
            <a:endParaRPr lang="tr-TR" b="1" smtClean="0">
              <a:latin typeface="Times New Roman" pitchFamily="18" charset="0"/>
            </a:endParaRPr>
          </a:p>
          <a:p>
            <a:pPr>
              <a:lnSpc>
                <a:spcPct val="90000"/>
              </a:lnSpc>
            </a:pPr>
            <a:endParaRPr lang="tr-TR" b="1" smtClean="0"/>
          </a:p>
          <a:p>
            <a:pPr>
              <a:lnSpc>
                <a:spcPct val="90000"/>
              </a:lnSpc>
            </a:pPr>
            <a:endParaRPr lang="tr-TR" smtClean="0"/>
          </a:p>
        </p:txBody>
      </p:sp>
      <p:pic>
        <p:nvPicPr>
          <p:cNvPr id="35844"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68313" y="0"/>
            <a:ext cx="8229600" cy="1143000"/>
          </a:xfrm>
        </p:spPr>
        <p:txBody>
          <a:bodyPr/>
          <a:lstStyle/>
          <a:p>
            <a:pPr algn="ctr"/>
            <a:r>
              <a:rPr lang="tr-TR" sz="3800" smtClean="0">
                <a:latin typeface="Arial Black" pitchFamily="34" charset="0"/>
              </a:rPr>
              <a:t>KHK</a:t>
            </a:r>
          </a:p>
        </p:txBody>
      </p:sp>
      <p:sp>
        <p:nvSpPr>
          <p:cNvPr id="36867" name="Rectangle 3"/>
          <p:cNvSpPr>
            <a:spLocks noGrp="1" noChangeArrowheads="1"/>
          </p:cNvSpPr>
          <p:nvPr>
            <p:ph type="body" idx="1"/>
          </p:nvPr>
        </p:nvSpPr>
        <p:spPr>
          <a:xfrm>
            <a:off x="755650" y="1268413"/>
            <a:ext cx="7581900" cy="4600575"/>
          </a:xfrm>
        </p:spPr>
        <p:txBody>
          <a:bodyPr/>
          <a:lstStyle/>
          <a:p>
            <a:pPr>
              <a:buFont typeface="Wingdings" pitchFamily="2" charset="2"/>
              <a:buNone/>
            </a:pPr>
            <a:endParaRPr lang="tr-TR" sz="2200" smtClean="0"/>
          </a:p>
          <a:p>
            <a:r>
              <a:rPr lang="tr-TR" sz="2200" smtClean="0">
                <a:latin typeface="Times New Roman" pitchFamily="18" charset="0"/>
              </a:rPr>
              <a:t>Çevre Bakanlığı'nın Kuruluş ve Görevleri Hakkında  443 sayılı KHK</a:t>
            </a:r>
          </a:p>
          <a:p>
            <a:r>
              <a:rPr lang="tr-TR" sz="2200" smtClean="0">
                <a:latin typeface="Times New Roman" pitchFamily="18" charset="0"/>
              </a:rPr>
              <a:t>Özel Çevre Koruma Kurumu Başkanlığı'nın Kurulması Hakkında 383 sayılı KHK</a:t>
            </a:r>
          </a:p>
          <a:p>
            <a:r>
              <a:rPr lang="tr-TR" sz="2200" smtClean="0">
                <a:latin typeface="Times New Roman" pitchFamily="18" charset="0"/>
              </a:rPr>
              <a:t>Çevre Orman ve Şehircilik Bakanlığı, </a:t>
            </a:r>
          </a:p>
          <a:p>
            <a:r>
              <a:rPr lang="tr-TR" sz="2200" smtClean="0">
                <a:latin typeface="Times New Roman" pitchFamily="18" charset="0"/>
              </a:rPr>
              <a:t>Çevre ve Şehircilik Bakanlığı, </a:t>
            </a:r>
            <a:r>
              <a:rPr lang="tr-TR" sz="2000" smtClean="0"/>
              <a:t>KHK/644, RG Tarih, 4 Temmuz 2011, Sayı : 27984(Mükerrer) </a:t>
            </a:r>
            <a:endParaRPr lang="tr-TR" sz="2000" smtClean="0">
              <a:latin typeface="Times New Roman" pitchFamily="18" charset="0"/>
            </a:endParaRPr>
          </a:p>
          <a:p>
            <a:r>
              <a:rPr lang="tr-TR" sz="2200" smtClean="0">
                <a:latin typeface="Times New Roman" pitchFamily="18" charset="0"/>
              </a:rPr>
              <a:t>Orman ve Su İşleri Bakanlığı, </a:t>
            </a:r>
            <a:r>
              <a:rPr lang="tr-TR" sz="2200" smtClean="0"/>
              <a:t>KHK/645, </a:t>
            </a:r>
            <a:r>
              <a:rPr lang="tr-TR" sz="2000" smtClean="0"/>
              <a:t>RG Tarih, 4 Temmuz 2011, Sayı : 27984(Mükerrer) </a:t>
            </a:r>
          </a:p>
          <a:p>
            <a:r>
              <a:rPr lang="tr-TR" sz="2000" smtClean="0"/>
              <a:t>Ulaştırma</a:t>
            </a:r>
          </a:p>
          <a:p>
            <a:endParaRPr lang="tr-TR" sz="2000" smtClean="0">
              <a:latin typeface="Times New Roman" pitchFamily="18" charset="0"/>
            </a:endParaRPr>
          </a:p>
          <a:p>
            <a:pPr>
              <a:buFont typeface="Wingdings 2" pitchFamily="18" charset="2"/>
              <a:buNone/>
            </a:pPr>
            <a:endParaRPr lang="tr-TR" sz="2200" smtClean="0">
              <a:latin typeface="Times New Roman" pitchFamily="18" charset="0"/>
            </a:endParaRPr>
          </a:p>
          <a:p>
            <a:endParaRPr lang="tr-TR" sz="2200" smtClean="0">
              <a:latin typeface="Times New Roman" pitchFamily="18" charset="0"/>
            </a:endParaRPr>
          </a:p>
          <a:p>
            <a:pPr>
              <a:buFont typeface="Wingdings" pitchFamily="2" charset="2"/>
              <a:buNone/>
            </a:pPr>
            <a:endParaRPr lang="tr-TR" sz="2200" b="1" smtClean="0"/>
          </a:p>
        </p:txBody>
      </p:sp>
      <p:pic>
        <p:nvPicPr>
          <p:cNvPr id="36868"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algn="ctr"/>
            <a:r>
              <a:rPr lang="tr-TR" sz="3800" smtClean="0">
                <a:latin typeface="Arial Black" pitchFamily="34" charset="0"/>
              </a:rPr>
              <a:t>TÜZÜKLER</a:t>
            </a:r>
          </a:p>
        </p:txBody>
      </p:sp>
      <p:sp>
        <p:nvSpPr>
          <p:cNvPr id="37891" name="Rectangle 3"/>
          <p:cNvSpPr>
            <a:spLocks noGrp="1" noChangeArrowheads="1"/>
          </p:cNvSpPr>
          <p:nvPr>
            <p:ph type="body" idx="1"/>
          </p:nvPr>
        </p:nvSpPr>
        <p:spPr/>
        <p:txBody>
          <a:bodyPr>
            <a:normAutofit fontScale="92500" lnSpcReduction="10000"/>
          </a:bodyPr>
          <a:lstStyle/>
          <a:p>
            <a:pPr>
              <a:lnSpc>
                <a:spcPct val="80000"/>
              </a:lnSpc>
            </a:pPr>
            <a:endParaRPr lang="tr-TR" b="1" smtClean="0">
              <a:latin typeface="Times New Roman" pitchFamily="18" charset="0"/>
            </a:endParaRPr>
          </a:p>
          <a:p>
            <a:pPr>
              <a:lnSpc>
                <a:spcPct val="80000"/>
              </a:lnSpc>
            </a:pPr>
            <a:r>
              <a:rPr lang="tr-TR" b="1" smtClean="0">
                <a:latin typeface="Times New Roman" pitchFamily="18" charset="0"/>
              </a:rPr>
              <a:t>Su Ürünleri Tüzüğü</a:t>
            </a:r>
          </a:p>
          <a:p>
            <a:pPr>
              <a:lnSpc>
                <a:spcPct val="80000"/>
              </a:lnSpc>
            </a:pPr>
            <a:r>
              <a:rPr lang="tr-TR" b="1" smtClean="0">
                <a:latin typeface="Times New Roman" pitchFamily="18" charset="0"/>
              </a:rPr>
              <a:t>6326 sayılı Petrol Kanunu Tüzüğü</a:t>
            </a:r>
          </a:p>
          <a:p>
            <a:pPr>
              <a:lnSpc>
                <a:spcPct val="80000"/>
              </a:lnSpc>
            </a:pPr>
            <a:r>
              <a:rPr lang="tr-TR" b="1" smtClean="0">
                <a:latin typeface="Times New Roman" pitchFamily="18" charset="0"/>
              </a:rPr>
              <a:t>Nükleer Tesislere Lisans Verilmesine İlşikin Tüzük</a:t>
            </a:r>
          </a:p>
          <a:p>
            <a:pPr>
              <a:lnSpc>
                <a:spcPct val="80000"/>
              </a:lnSpc>
            </a:pPr>
            <a:r>
              <a:rPr lang="tr-TR" b="1" smtClean="0">
                <a:latin typeface="Times New Roman" pitchFamily="18" charset="0"/>
              </a:rPr>
              <a:t>Radyasyon Güvenliği Tüzüğü</a:t>
            </a:r>
          </a:p>
          <a:p>
            <a:pPr>
              <a:lnSpc>
                <a:spcPct val="80000"/>
              </a:lnSpc>
            </a:pPr>
            <a:r>
              <a:rPr lang="tr-TR" b="1" smtClean="0">
                <a:latin typeface="Times New Roman" pitchFamily="18" charset="0"/>
              </a:rPr>
              <a:t>Gıda Maddelerinin ve Umumî Sağlığı İlgilendiren Eşya ve Levazımın Hususi Vasıflarını Gösteren Tüzük  </a:t>
            </a:r>
          </a:p>
          <a:p>
            <a:pPr>
              <a:lnSpc>
                <a:spcPct val="80000"/>
              </a:lnSpc>
            </a:pPr>
            <a:r>
              <a:rPr lang="tr-TR" b="1" smtClean="0">
                <a:latin typeface="Times New Roman" pitchFamily="18" charset="0"/>
              </a:rPr>
              <a:t>Yeraltı Suları Tüzüğü </a:t>
            </a:r>
          </a:p>
          <a:p>
            <a:pPr>
              <a:lnSpc>
                <a:spcPct val="80000"/>
              </a:lnSpc>
            </a:pPr>
            <a:r>
              <a:rPr lang="tr-TR" b="1" smtClean="0">
                <a:latin typeface="Times New Roman" pitchFamily="18" charset="0"/>
              </a:rPr>
              <a:t>Ziraî Karantina Tüzüğü</a:t>
            </a:r>
            <a:r>
              <a:rPr lang="tr-TR" smtClean="0">
                <a:latin typeface="Times New Roman" pitchFamily="18" charset="0"/>
              </a:rPr>
              <a:t> </a:t>
            </a:r>
          </a:p>
          <a:p>
            <a:pPr>
              <a:lnSpc>
                <a:spcPct val="80000"/>
              </a:lnSpc>
              <a:buFont typeface="Wingdings" pitchFamily="2" charset="2"/>
              <a:buNone/>
            </a:pPr>
            <a:endParaRPr lang="tr-TR" smtClean="0">
              <a:latin typeface="Times New Roman" pitchFamily="18" charset="0"/>
            </a:endParaRPr>
          </a:p>
          <a:p>
            <a:pPr>
              <a:lnSpc>
                <a:spcPct val="80000"/>
              </a:lnSpc>
            </a:pPr>
            <a:endParaRPr lang="tr-TR" smtClean="0"/>
          </a:p>
        </p:txBody>
      </p:sp>
      <p:pic>
        <p:nvPicPr>
          <p:cNvPr id="37892"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lgn="ctr"/>
            <a:r>
              <a:rPr lang="tr-TR" sz="4800" smtClean="0">
                <a:latin typeface="Arial Black" pitchFamily="34" charset="0"/>
              </a:rPr>
              <a:t>TÜZÜKLER</a:t>
            </a:r>
          </a:p>
        </p:txBody>
      </p:sp>
      <p:sp>
        <p:nvSpPr>
          <p:cNvPr id="38915" name="Rectangle 3"/>
          <p:cNvSpPr>
            <a:spLocks noGrp="1" noChangeArrowheads="1"/>
          </p:cNvSpPr>
          <p:nvPr>
            <p:ph type="body" idx="1"/>
          </p:nvPr>
        </p:nvSpPr>
        <p:spPr/>
        <p:txBody>
          <a:bodyPr>
            <a:normAutofit lnSpcReduction="10000"/>
          </a:bodyPr>
          <a:lstStyle/>
          <a:p>
            <a:pPr>
              <a:lnSpc>
                <a:spcPct val="90000"/>
              </a:lnSpc>
            </a:pPr>
            <a:endParaRPr lang="tr-TR" b="1" smtClean="0">
              <a:latin typeface="Times New Roman" pitchFamily="18" charset="0"/>
            </a:endParaRPr>
          </a:p>
          <a:p>
            <a:pPr>
              <a:lnSpc>
                <a:spcPct val="90000"/>
              </a:lnSpc>
            </a:pPr>
            <a:r>
              <a:rPr lang="tr-TR" b="1" smtClean="0">
                <a:latin typeface="Times New Roman" pitchFamily="18" charset="0"/>
              </a:rPr>
              <a:t>İskân Muafiyetleri Tüzüğü  </a:t>
            </a:r>
          </a:p>
          <a:p>
            <a:pPr>
              <a:lnSpc>
                <a:spcPct val="90000"/>
              </a:lnSpc>
            </a:pPr>
            <a:r>
              <a:rPr lang="tr-TR" b="1" smtClean="0">
                <a:latin typeface="Times New Roman" pitchFamily="18" charset="0"/>
              </a:rPr>
              <a:t>Kadastro ve Tapu Tahriri Tüzüğü </a:t>
            </a:r>
          </a:p>
          <a:p>
            <a:pPr>
              <a:lnSpc>
                <a:spcPct val="90000"/>
              </a:lnSpc>
            </a:pPr>
            <a:r>
              <a:rPr lang="tr-TR" b="1" smtClean="0">
                <a:latin typeface="Times New Roman" pitchFamily="18" charset="0"/>
              </a:rPr>
              <a:t>Polis Vazife ve Salâhiyet Tüzüğü  </a:t>
            </a:r>
          </a:p>
          <a:p>
            <a:pPr>
              <a:lnSpc>
                <a:spcPct val="90000"/>
              </a:lnSpc>
            </a:pPr>
            <a:r>
              <a:rPr lang="tr-TR" b="1" smtClean="0">
                <a:latin typeface="Times New Roman" pitchFamily="18" charset="0"/>
              </a:rPr>
              <a:t>Mezbaha Yapı Tüzüğü  </a:t>
            </a:r>
          </a:p>
          <a:p>
            <a:pPr>
              <a:lnSpc>
                <a:spcPct val="90000"/>
              </a:lnSpc>
            </a:pPr>
            <a:r>
              <a:rPr lang="tr-TR" b="1" smtClean="0">
                <a:latin typeface="Times New Roman" pitchFamily="18" charset="0"/>
              </a:rPr>
              <a:t>Sahil Güvenlik Komutanlığının İdarî ve Adlî Görevlerine İlişkin Tüzük</a:t>
            </a:r>
          </a:p>
          <a:p>
            <a:pPr>
              <a:lnSpc>
                <a:spcPct val="90000"/>
              </a:lnSpc>
            </a:pPr>
            <a:r>
              <a:rPr lang="tr-TR" b="1" smtClean="0">
                <a:latin typeface="Times New Roman" pitchFamily="18" charset="0"/>
              </a:rPr>
              <a:t>Türk Boğazları Deniz Trafik Düzeni Tüzüğü</a:t>
            </a:r>
          </a:p>
        </p:txBody>
      </p:sp>
      <p:pic>
        <p:nvPicPr>
          <p:cNvPr id="38916"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algn="ctr"/>
            <a:r>
              <a:rPr lang="tr-TR" sz="3800" smtClean="0">
                <a:latin typeface="Arial Black" pitchFamily="34" charset="0"/>
              </a:rPr>
              <a:t>YÖNETMELİKLER</a:t>
            </a:r>
          </a:p>
        </p:txBody>
      </p:sp>
      <p:sp>
        <p:nvSpPr>
          <p:cNvPr id="39939" name="Rectangle 3"/>
          <p:cNvSpPr>
            <a:spLocks noGrp="1" noChangeArrowheads="1"/>
          </p:cNvSpPr>
          <p:nvPr>
            <p:ph type="body" idx="1"/>
          </p:nvPr>
        </p:nvSpPr>
        <p:spPr/>
        <p:txBody>
          <a:bodyPr>
            <a:normAutofit lnSpcReduction="10000"/>
          </a:bodyPr>
          <a:lstStyle/>
          <a:p>
            <a:pPr>
              <a:lnSpc>
                <a:spcPct val="90000"/>
              </a:lnSpc>
            </a:pPr>
            <a:endParaRPr lang="tr-TR" b="1" smtClean="0">
              <a:latin typeface="Times New Roman" pitchFamily="18" charset="0"/>
            </a:endParaRPr>
          </a:p>
          <a:p>
            <a:pPr>
              <a:lnSpc>
                <a:spcPct val="90000"/>
              </a:lnSpc>
            </a:pPr>
            <a:r>
              <a:rPr lang="tr-TR" b="1" smtClean="0">
                <a:latin typeface="Times New Roman" pitchFamily="18" charset="0"/>
              </a:rPr>
              <a:t>Gemi ve Deniz Araçlarına Verilecek Cezalarda Suçun Tespiti ve Cezanın Kesilmesi Usulleri ile Kullanılacak  Makbuzlara Dair Yönetmelik</a:t>
            </a:r>
          </a:p>
          <a:p>
            <a:pPr>
              <a:lnSpc>
                <a:spcPct val="90000"/>
              </a:lnSpc>
            </a:pPr>
            <a:r>
              <a:rPr lang="tr-TR" b="1" smtClean="0">
                <a:latin typeface="Times New Roman" pitchFamily="18" charset="0"/>
              </a:rPr>
              <a:t>Su Kirliliği Kontrolü Yönetmeliği</a:t>
            </a:r>
          </a:p>
          <a:p>
            <a:pPr>
              <a:lnSpc>
                <a:spcPct val="90000"/>
              </a:lnSpc>
            </a:pPr>
            <a:r>
              <a:rPr lang="tr-TR" b="1" smtClean="0">
                <a:latin typeface="Times New Roman" pitchFamily="18" charset="0"/>
              </a:rPr>
              <a:t>Su Ürünleri Yönetmeliği </a:t>
            </a:r>
          </a:p>
          <a:p>
            <a:pPr>
              <a:lnSpc>
                <a:spcPct val="90000"/>
              </a:lnSpc>
            </a:pPr>
            <a:r>
              <a:rPr lang="tr-TR" b="1" smtClean="0">
                <a:latin typeface="Times New Roman" pitchFamily="18" charset="0"/>
              </a:rPr>
              <a:t>Tarım Alanlarının Tarım Dışı Gaye ile Kullanılmasına Dair Yönetmelik</a:t>
            </a:r>
          </a:p>
          <a:p>
            <a:pPr>
              <a:lnSpc>
                <a:spcPct val="90000"/>
              </a:lnSpc>
            </a:pPr>
            <a:r>
              <a:rPr lang="tr-TR" b="1" smtClean="0">
                <a:latin typeface="Times New Roman" pitchFamily="18" charset="0"/>
              </a:rPr>
              <a:t>Mera  Yönetmeliği</a:t>
            </a:r>
          </a:p>
        </p:txBody>
      </p:sp>
      <p:pic>
        <p:nvPicPr>
          <p:cNvPr id="39940"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algn="ctr"/>
            <a:r>
              <a:rPr lang="tr-TR" sz="4800" smtClean="0">
                <a:latin typeface="Arial Black" pitchFamily="34" charset="0"/>
              </a:rPr>
              <a:t>YÖNETMELİKLER</a:t>
            </a:r>
          </a:p>
        </p:txBody>
      </p:sp>
      <p:sp>
        <p:nvSpPr>
          <p:cNvPr id="40963" name="Rectangle 3"/>
          <p:cNvSpPr>
            <a:spLocks noGrp="1" noChangeArrowheads="1"/>
          </p:cNvSpPr>
          <p:nvPr>
            <p:ph type="body" idx="1"/>
          </p:nvPr>
        </p:nvSpPr>
        <p:spPr/>
        <p:txBody>
          <a:bodyPr>
            <a:normAutofit lnSpcReduction="10000"/>
          </a:bodyPr>
          <a:lstStyle/>
          <a:p>
            <a:pPr>
              <a:lnSpc>
                <a:spcPct val="80000"/>
              </a:lnSpc>
            </a:pPr>
            <a:endParaRPr lang="tr-TR" b="1" smtClean="0"/>
          </a:p>
          <a:p>
            <a:pPr>
              <a:lnSpc>
                <a:spcPct val="80000"/>
              </a:lnSpc>
            </a:pPr>
            <a:r>
              <a:rPr lang="tr-TR" b="1" smtClean="0">
                <a:latin typeface="Times New Roman" pitchFamily="18" charset="0"/>
              </a:rPr>
              <a:t>Sulak Alanların Korunması Yönetmeliği </a:t>
            </a:r>
          </a:p>
          <a:p>
            <a:pPr>
              <a:lnSpc>
                <a:spcPct val="80000"/>
              </a:lnSpc>
            </a:pPr>
            <a:r>
              <a:rPr lang="tr-TR" b="1" smtClean="0">
                <a:latin typeface="Times New Roman" pitchFamily="18" charset="0"/>
              </a:rPr>
              <a:t>Gayri Sıhhı Müesseseler Yönetmeliği</a:t>
            </a:r>
          </a:p>
          <a:p>
            <a:pPr>
              <a:lnSpc>
                <a:spcPct val="80000"/>
              </a:lnSpc>
            </a:pPr>
            <a:r>
              <a:rPr lang="tr-TR" b="1" smtClean="0">
                <a:latin typeface="Times New Roman" pitchFamily="18" charset="0"/>
              </a:rPr>
              <a:t>Hava Kalitesinin Korunması Yönetmeliği</a:t>
            </a:r>
          </a:p>
          <a:p>
            <a:pPr>
              <a:lnSpc>
                <a:spcPct val="80000"/>
              </a:lnSpc>
            </a:pPr>
            <a:r>
              <a:rPr lang="tr-TR" b="1" smtClean="0">
                <a:latin typeface="Times New Roman" pitchFamily="18" charset="0"/>
              </a:rPr>
              <a:t>Gürültü Kontrol Yönetmeliği</a:t>
            </a:r>
          </a:p>
          <a:p>
            <a:pPr>
              <a:lnSpc>
                <a:spcPct val="80000"/>
              </a:lnSpc>
            </a:pPr>
            <a:r>
              <a:rPr lang="tr-TR" b="1" smtClean="0">
                <a:latin typeface="Times New Roman" pitchFamily="18" charset="0"/>
              </a:rPr>
              <a:t>Katı Atıkların Kontrolü Yönetmeliği</a:t>
            </a:r>
          </a:p>
          <a:p>
            <a:pPr>
              <a:lnSpc>
                <a:spcPct val="80000"/>
              </a:lnSpc>
            </a:pPr>
            <a:r>
              <a:rPr lang="tr-TR" b="1" smtClean="0">
                <a:latin typeface="Times New Roman" pitchFamily="18" charset="0"/>
              </a:rPr>
              <a:t>Tıbbi Atıkların Kontrolü Yönetmeliği</a:t>
            </a:r>
          </a:p>
          <a:p>
            <a:pPr>
              <a:lnSpc>
                <a:spcPct val="80000"/>
              </a:lnSpc>
            </a:pPr>
            <a:r>
              <a:rPr lang="tr-TR" b="1" smtClean="0">
                <a:latin typeface="Times New Roman" pitchFamily="18" charset="0"/>
              </a:rPr>
              <a:t>Çevresel Etki Değerlendirmesi Yönetmeliği</a:t>
            </a:r>
          </a:p>
          <a:p>
            <a:pPr>
              <a:lnSpc>
                <a:spcPct val="80000"/>
              </a:lnSpc>
            </a:pPr>
            <a:r>
              <a:rPr lang="tr-TR" b="1" smtClean="0">
                <a:latin typeface="Times New Roman" pitchFamily="18" charset="0"/>
              </a:rPr>
              <a:t>Zararlı Kimyasal Madde ve Ürünlerin Kontrolü Yönetmeliği</a:t>
            </a:r>
            <a:r>
              <a:rPr lang="en-GB" b="1" smtClean="0">
                <a:latin typeface="Times New Roman" pitchFamily="18" charset="0"/>
              </a:rPr>
              <a:t> </a:t>
            </a:r>
            <a:r>
              <a:rPr lang="tr-TR" b="1" smtClean="0"/>
              <a:t> </a:t>
            </a:r>
          </a:p>
        </p:txBody>
      </p:sp>
      <p:pic>
        <p:nvPicPr>
          <p:cNvPr id="40964"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4213" y="333375"/>
            <a:ext cx="7772400" cy="2014538"/>
          </a:xfrm>
        </p:spPr>
        <p:txBody>
          <a:bodyPr/>
          <a:lstStyle/>
          <a:p>
            <a:r>
              <a:rPr lang="tr-TR" altLang="tr-TR" sz="3200" b="1" smtClean="0">
                <a:solidFill>
                  <a:srgbClr val="CC9900"/>
                </a:solidFill>
                <a:latin typeface="Times New Roman" panose="02020603050405020304" pitchFamily="18" charset="0"/>
              </a:rPr>
              <a:t>ÇEVRE POLİTİKALARI</a:t>
            </a:r>
            <a:endParaRPr lang="tr-TR" altLang="tr-TR" sz="3200" b="1" smtClean="0">
              <a:solidFill>
                <a:srgbClr val="FF0000"/>
              </a:solidFill>
              <a:latin typeface="Times New Roman" panose="02020603050405020304" pitchFamily="18" charset="0"/>
            </a:endParaRPr>
          </a:p>
        </p:txBody>
      </p:sp>
      <p:sp>
        <p:nvSpPr>
          <p:cNvPr id="2051" name="Rectangle 3"/>
          <p:cNvSpPr>
            <a:spLocks noGrp="1" noChangeArrowheads="1"/>
          </p:cNvSpPr>
          <p:nvPr>
            <p:ph type="subTitle" idx="1"/>
          </p:nvPr>
        </p:nvSpPr>
        <p:spPr>
          <a:xfrm>
            <a:off x="1476375" y="2997200"/>
            <a:ext cx="6335713" cy="1800225"/>
          </a:xfrm>
        </p:spPr>
        <p:txBody>
          <a:bodyPr>
            <a:normAutofit fontScale="92500" lnSpcReduction="20000"/>
          </a:bodyPr>
          <a:lstStyle/>
          <a:p>
            <a:pPr fontAlgn="auto">
              <a:spcAft>
                <a:spcPts val="0"/>
              </a:spcAft>
              <a:defRPr/>
            </a:pPr>
            <a:r>
              <a:rPr lang="tr-TR" sz="2400" b="1" dirty="0" smtClean="0">
                <a:solidFill>
                  <a:srgbClr val="3333CC"/>
                </a:solidFill>
                <a:latin typeface="Times New Roman" pitchFamily="18" charset="0"/>
                <a:cs typeface="Times New Roman" pitchFamily="18" charset="0"/>
              </a:rPr>
              <a:t>Prof. Dr. Nesrin ALGAN</a:t>
            </a:r>
            <a:br>
              <a:rPr lang="tr-TR" sz="2400" b="1" dirty="0" smtClean="0">
                <a:solidFill>
                  <a:srgbClr val="3333CC"/>
                </a:solidFill>
                <a:latin typeface="Times New Roman" pitchFamily="18" charset="0"/>
                <a:cs typeface="Times New Roman" pitchFamily="18" charset="0"/>
              </a:rPr>
            </a:br>
            <a:r>
              <a:rPr lang="tr-TR" sz="2400" b="1" dirty="0" smtClean="0">
                <a:solidFill>
                  <a:srgbClr val="3333CC"/>
                </a:solidFill>
                <a:latin typeface="Times New Roman" pitchFamily="18" charset="0"/>
                <a:cs typeface="Times New Roman" pitchFamily="18" charset="0"/>
              </a:rPr>
              <a:t>Ankara Üniversitesi</a:t>
            </a:r>
            <a:br>
              <a:rPr lang="tr-TR" sz="2400" b="1" dirty="0" smtClean="0">
                <a:solidFill>
                  <a:srgbClr val="3333CC"/>
                </a:solidFill>
                <a:latin typeface="Times New Roman" pitchFamily="18" charset="0"/>
                <a:cs typeface="Times New Roman" pitchFamily="18" charset="0"/>
              </a:rPr>
            </a:br>
            <a:r>
              <a:rPr lang="tr-TR" sz="2400" b="1" dirty="0" smtClean="0">
                <a:solidFill>
                  <a:srgbClr val="3333CC"/>
                </a:solidFill>
                <a:latin typeface="Times New Roman" pitchFamily="18" charset="0"/>
                <a:cs typeface="Times New Roman" pitchFamily="18" charset="0"/>
              </a:rPr>
              <a:t>Siyasal Bilgiler Fakültesi</a:t>
            </a:r>
            <a:br>
              <a:rPr lang="tr-TR" sz="2400" b="1" dirty="0" smtClean="0">
                <a:solidFill>
                  <a:srgbClr val="3333CC"/>
                </a:solidFill>
                <a:latin typeface="Times New Roman" pitchFamily="18" charset="0"/>
                <a:cs typeface="Times New Roman" pitchFamily="18" charset="0"/>
              </a:rPr>
            </a:br>
            <a:r>
              <a:rPr lang="tr-TR" sz="2400" b="1" dirty="0" smtClean="0">
                <a:solidFill>
                  <a:srgbClr val="3333CC"/>
                </a:solidFill>
                <a:latin typeface="Times New Roman" pitchFamily="18" charset="0"/>
                <a:cs typeface="Times New Roman" pitchFamily="18" charset="0"/>
              </a:rPr>
              <a:t>Siyaset Bilimi ve Kamu Yönetimi Bölümü</a:t>
            </a:r>
            <a:br>
              <a:rPr lang="tr-TR" sz="2400" b="1" dirty="0" smtClean="0">
                <a:solidFill>
                  <a:srgbClr val="3333CC"/>
                </a:solidFill>
                <a:latin typeface="Times New Roman" pitchFamily="18" charset="0"/>
                <a:cs typeface="Times New Roman" pitchFamily="18" charset="0"/>
              </a:rPr>
            </a:br>
            <a:r>
              <a:rPr lang="tr-TR" sz="2400" b="1" dirty="0" smtClean="0">
                <a:solidFill>
                  <a:srgbClr val="3333CC"/>
                </a:solidFill>
                <a:latin typeface="Times New Roman" pitchFamily="18" charset="0"/>
                <a:cs typeface="Times New Roman" pitchFamily="18" charset="0"/>
              </a:rPr>
              <a:t> Kent, Çevre ve Yerel Yönetim  Politikaları Anabilim Dalı</a:t>
            </a:r>
            <a:endParaRPr lang="en-US" sz="2400" b="1" dirty="0" smtClean="0">
              <a:solidFill>
                <a:srgbClr val="3333CC"/>
              </a:solidFill>
              <a:latin typeface="Times New Roman" pitchFamily="18" charset="0"/>
              <a:cs typeface="Times New Roman" pitchFamily="18" charset="0"/>
            </a:endParaRPr>
          </a:p>
        </p:txBody>
      </p:sp>
      <p:pic>
        <p:nvPicPr>
          <p:cNvPr id="4100" name="Picture 7" descr="C:\Users\acer\Desktop\261171_160731374004830_6908958_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4300" y="5157788"/>
            <a:ext cx="1323975"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7695019"/>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algn="ctr"/>
            <a:r>
              <a:rPr lang="tr-TR" sz="4800" smtClean="0">
                <a:latin typeface="Arial Black" pitchFamily="34" charset="0"/>
              </a:rPr>
              <a:t>YÖNETMELİKLER</a:t>
            </a:r>
          </a:p>
        </p:txBody>
      </p:sp>
      <p:sp>
        <p:nvSpPr>
          <p:cNvPr id="41987" name="Rectangle 3"/>
          <p:cNvSpPr>
            <a:spLocks noGrp="1" noChangeArrowheads="1"/>
          </p:cNvSpPr>
          <p:nvPr>
            <p:ph type="body" idx="1"/>
          </p:nvPr>
        </p:nvSpPr>
        <p:spPr/>
        <p:txBody>
          <a:bodyPr/>
          <a:lstStyle/>
          <a:p>
            <a:endParaRPr lang="tr-TR" sz="2000" b="1" smtClean="0"/>
          </a:p>
          <a:p>
            <a:endParaRPr lang="tr-TR" sz="2000" b="1" smtClean="0"/>
          </a:p>
          <a:p>
            <a:r>
              <a:rPr lang="tr-TR" sz="2000" b="1" smtClean="0">
                <a:latin typeface="Times New Roman" pitchFamily="18" charset="0"/>
              </a:rPr>
              <a:t>Tehlikeli Atıkların Kontrolü Yönetmeliği,</a:t>
            </a:r>
          </a:p>
          <a:p>
            <a:r>
              <a:rPr lang="tr-TR" sz="2000" b="1" smtClean="0">
                <a:latin typeface="Times New Roman" pitchFamily="18" charset="0"/>
              </a:rPr>
              <a:t>Ozon Tabakasını İncelten Maddelerin Azaltılmasına Dair Yönetmelik</a:t>
            </a:r>
          </a:p>
          <a:p>
            <a:r>
              <a:rPr lang="tr-TR" sz="2000" b="1" smtClean="0">
                <a:latin typeface="Times New Roman" pitchFamily="18" charset="0"/>
              </a:rPr>
              <a:t>Kıyı Kanunu Uygulanmasına Dair Yönetmelik </a:t>
            </a:r>
          </a:p>
          <a:p>
            <a:r>
              <a:rPr lang="tr-TR" sz="2000" b="1" smtClean="0">
                <a:latin typeface="Times New Roman" pitchFamily="18" charset="0"/>
              </a:rPr>
              <a:t>Çevre Kirliliğini Önleme Fonu Yönetmeliği</a:t>
            </a:r>
            <a:r>
              <a:rPr lang="en-GB" sz="2000" smtClean="0">
                <a:latin typeface="Times New Roman" pitchFamily="18" charset="0"/>
              </a:rPr>
              <a:t> </a:t>
            </a:r>
            <a:endParaRPr lang="tr-TR" sz="2000" smtClean="0">
              <a:latin typeface="Times New Roman" pitchFamily="18" charset="0"/>
            </a:endParaRPr>
          </a:p>
          <a:p>
            <a:r>
              <a:rPr lang="tr-TR" sz="2000" b="1" smtClean="0">
                <a:latin typeface="Times New Roman" pitchFamily="18" charset="0"/>
              </a:rPr>
              <a:t>Tarımsal kaynaklı nitrat kirliliğine karşı suların korunması yönetmeliği</a:t>
            </a:r>
            <a:r>
              <a:rPr lang="tr-TR" smtClean="0">
                <a:latin typeface="Times New Roman" pitchFamily="18" charset="0"/>
              </a:rPr>
              <a:t> </a:t>
            </a:r>
            <a:r>
              <a:rPr lang="en-GB" smtClean="0">
                <a:latin typeface="Times New Roman" pitchFamily="18" charset="0"/>
              </a:rPr>
              <a:t> </a:t>
            </a:r>
            <a:endParaRPr lang="tr-TR" smtClean="0">
              <a:latin typeface="Times New Roman" pitchFamily="18" charset="0"/>
            </a:endParaRPr>
          </a:p>
          <a:p>
            <a:endParaRPr lang="tr-TR" smtClean="0">
              <a:latin typeface="Times New Roman" pitchFamily="18" charset="0"/>
            </a:endParaRPr>
          </a:p>
        </p:txBody>
      </p:sp>
      <p:pic>
        <p:nvPicPr>
          <p:cNvPr id="41988"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algn="ctr"/>
            <a:r>
              <a:rPr lang="tr-TR" sz="4800" smtClean="0">
                <a:latin typeface="Arial Black" pitchFamily="34" charset="0"/>
              </a:rPr>
              <a:t>YÖNETMELİKLER</a:t>
            </a:r>
          </a:p>
        </p:txBody>
      </p:sp>
      <p:sp>
        <p:nvSpPr>
          <p:cNvPr id="43011" name="Rectangle 3"/>
          <p:cNvSpPr>
            <a:spLocks noGrp="1" noChangeArrowheads="1"/>
          </p:cNvSpPr>
          <p:nvPr>
            <p:ph type="body" idx="1"/>
          </p:nvPr>
        </p:nvSpPr>
        <p:spPr/>
        <p:txBody>
          <a:bodyPr>
            <a:normAutofit fontScale="92500" lnSpcReduction="20000"/>
          </a:bodyPr>
          <a:lstStyle/>
          <a:p>
            <a:endParaRPr lang="tr-TR" b="1" smtClean="0"/>
          </a:p>
          <a:p>
            <a:r>
              <a:rPr lang="tr-TR" b="1" smtClean="0">
                <a:latin typeface="Times New Roman" pitchFamily="18" charset="0"/>
              </a:rPr>
              <a:t>Köyceğiz Gölü ve Dalyan Kanallarında Çalışacak Taşıma Araçları Yönetmeliği  </a:t>
            </a:r>
          </a:p>
          <a:p>
            <a:r>
              <a:rPr lang="tr-TR" sz="2400" b="1" smtClean="0">
                <a:latin typeface="Times New Roman" pitchFamily="18" charset="0"/>
              </a:rPr>
              <a:t>Bitkisel Atık Yağların Kontrolü Yönetmeliği</a:t>
            </a:r>
            <a:r>
              <a:rPr lang="tr-TR" smtClean="0">
                <a:latin typeface="Times New Roman" pitchFamily="18" charset="0"/>
              </a:rPr>
              <a:t> </a:t>
            </a:r>
            <a:endParaRPr lang="tr-TR" b="1" smtClean="0">
              <a:latin typeface="Times New Roman" pitchFamily="18" charset="0"/>
            </a:endParaRPr>
          </a:p>
          <a:p>
            <a:r>
              <a:rPr lang="tr-TR" b="1" smtClean="0">
                <a:latin typeface="Times New Roman" pitchFamily="18" charset="0"/>
              </a:rPr>
              <a:t>Toprak Kirliliğinin Kontrolü Yönetmeliği  </a:t>
            </a:r>
          </a:p>
          <a:p>
            <a:r>
              <a:rPr lang="tr-TR" b="1" smtClean="0">
                <a:latin typeface="Times New Roman" pitchFamily="18" charset="0"/>
              </a:rPr>
              <a:t>Nesli Tehlike Altında Olan Yabani Hayvan ve Bitki Türlerinin Uluslararası Ticaretine İlişkin Sözleşmenin Uygulanmasına Dair Yönetmelik</a:t>
            </a:r>
            <a:r>
              <a:rPr lang="tr-TR" smtClean="0">
                <a:latin typeface="Times New Roman" pitchFamily="18" charset="0"/>
              </a:rPr>
              <a:t>  </a:t>
            </a:r>
            <a:r>
              <a:rPr lang="tr-TR" smtClean="0"/>
              <a:t> </a:t>
            </a:r>
            <a:r>
              <a:rPr lang="en-GB" smtClean="0"/>
              <a:t> </a:t>
            </a:r>
            <a:endParaRPr lang="tr-TR" smtClean="0"/>
          </a:p>
          <a:p>
            <a:r>
              <a:rPr lang="tr-TR" b="1" smtClean="0"/>
              <a:t>Ömrü Tükenmiş Lastiklerin Kontrolü Yönetmeliği</a:t>
            </a:r>
            <a:r>
              <a:rPr lang="en-GB" b="1" smtClean="0"/>
              <a:t> </a:t>
            </a:r>
            <a:endParaRPr lang="tr-TR" b="1" smtClean="0"/>
          </a:p>
        </p:txBody>
      </p:sp>
      <p:pic>
        <p:nvPicPr>
          <p:cNvPr id="43012"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algn="ctr"/>
            <a:r>
              <a:rPr lang="tr-TR" sz="4800" smtClean="0">
                <a:latin typeface="Arial Black" pitchFamily="34" charset="0"/>
              </a:rPr>
              <a:t>YÖNETMELİKLER</a:t>
            </a:r>
          </a:p>
        </p:txBody>
      </p:sp>
      <p:sp>
        <p:nvSpPr>
          <p:cNvPr id="44035" name="Rectangle 3"/>
          <p:cNvSpPr>
            <a:spLocks noGrp="1" noChangeArrowheads="1"/>
          </p:cNvSpPr>
          <p:nvPr>
            <p:ph type="body" idx="1"/>
          </p:nvPr>
        </p:nvSpPr>
        <p:spPr/>
        <p:txBody>
          <a:bodyPr/>
          <a:lstStyle/>
          <a:p>
            <a:pPr>
              <a:lnSpc>
                <a:spcPct val="80000"/>
              </a:lnSpc>
            </a:pPr>
            <a:endParaRPr lang="tr-TR" sz="2100" b="1" smtClean="0"/>
          </a:p>
          <a:p>
            <a:pPr>
              <a:lnSpc>
                <a:spcPct val="80000"/>
              </a:lnSpc>
            </a:pPr>
            <a:r>
              <a:rPr lang="tr-TR" sz="2100" b="1" smtClean="0">
                <a:latin typeface="Times New Roman" pitchFamily="18" charset="0"/>
              </a:rPr>
              <a:t> Ağaçlandırma Yönetmeliği </a:t>
            </a:r>
          </a:p>
          <a:p>
            <a:pPr>
              <a:lnSpc>
                <a:spcPct val="80000"/>
              </a:lnSpc>
            </a:pPr>
            <a:r>
              <a:rPr lang="tr-TR" sz="2100" b="1" smtClean="0">
                <a:latin typeface="Times New Roman" pitchFamily="18" charset="0"/>
              </a:rPr>
              <a:t>Atık Yağların Kontrolü Yönetmeliği</a:t>
            </a:r>
          </a:p>
          <a:p>
            <a:pPr>
              <a:lnSpc>
                <a:spcPct val="80000"/>
              </a:lnSpc>
            </a:pPr>
            <a:r>
              <a:rPr lang="tr-TR" sz="2100" b="1" smtClean="0">
                <a:latin typeface="Times New Roman" pitchFamily="18" charset="0"/>
              </a:rPr>
              <a:t>Tarımsal Kaynaklı Nitrat Kirliliğine Karşı Suların Korunması Yönetmeliği  </a:t>
            </a:r>
          </a:p>
          <a:p>
            <a:pPr>
              <a:lnSpc>
                <a:spcPct val="80000"/>
              </a:lnSpc>
            </a:pPr>
            <a:r>
              <a:rPr lang="tr-TR" sz="2100" b="1" smtClean="0">
                <a:latin typeface="Times New Roman" pitchFamily="18" charset="0"/>
              </a:rPr>
              <a:t>Gelibolu Yarımadası Özel Hesap Yönetmeliği  </a:t>
            </a:r>
          </a:p>
          <a:p>
            <a:pPr>
              <a:lnSpc>
                <a:spcPct val="80000"/>
              </a:lnSpc>
            </a:pPr>
            <a:r>
              <a:rPr lang="tr-TR" sz="2100" b="1" smtClean="0">
                <a:latin typeface="Times New Roman" pitchFamily="18" charset="0"/>
              </a:rPr>
              <a:t>Hafriyat Toprağı, İnşaat ve Yıkıntı Atıklarının Kontrolü Yönetmeliği   </a:t>
            </a:r>
          </a:p>
          <a:p>
            <a:pPr>
              <a:lnSpc>
                <a:spcPct val="80000"/>
              </a:lnSpc>
            </a:pPr>
            <a:r>
              <a:rPr lang="tr-TR" sz="2100" b="1" smtClean="0">
                <a:latin typeface="Times New Roman" pitchFamily="18" charset="0"/>
              </a:rPr>
              <a:t>Çevre ve Orman Bakanlığı Mahalli Çevre Kurulları Çalışma Usul ve Esasları Yönetmeliği  </a:t>
            </a:r>
          </a:p>
          <a:p>
            <a:pPr>
              <a:lnSpc>
                <a:spcPct val="80000"/>
              </a:lnSpc>
            </a:pPr>
            <a:r>
              <a:rPr lang="tr-TR" sz="2100" b="1" smtClean="0">
                <a:latin typeface="Times New Roman" pitchFamily="18" charset="0"/>
              </a:rPr>
              <a:t>Çevre ve Orman Bakanlığı Döner Sermayeli İşletmeler Yönetmeliği  </a:t>
            </a:r>
          </a:p>
        </p:txBody>
      </p:sp>
      <p:pic>
        <p:nvPicPr>
          <p:cNvPr id="44036"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lgn="ctr"/>
            <a:r>
              <a:rPr lang="tr-TR" sz="4800" b="1" smtClean="0">
                <a:latin typeface="Arial Black" pitchFamily="34" charset="0"/>
              </a:rPr>
              <a:t>YÖNETMELİKLER</a:t>
            </a:r>
          </a:p>
        </p:txBody>
      </p:sp>
      <p:sp>
        <p:nvSpPr>
          <p:cNvPr id="45059" name="Rectangle 3"/>
          <p:cNvSpPr>
            <a:spLocks noGrp="1" noChangeArrowheads="1"/>
          </p:cNvSpPr>
          <p:nvPr>
            <p:ph type="body" idx="1"/>
          </p:nvPr>
        </p:nvSpPr>
        <p:spPr/>
        <p:txBody>
          <a:bodyPr/>
          <a:lstStyle/>
          <a:p>
            <a:r>
              <a:rPr lang="tr-TR" sz="2100" b="1" smtClean="0">
                <a:latin typeface="Times New Roman" pitchFamily="18" charset="0"/>
              </a:rPr>
              <a:t>Orman Sayılmayan Yerlerdeki Ağaç ve Ağaççıklardan Sahiplerinin Faydalanma Şekil ve Esasları Hakkında Yönetmeliğin 13 üncü Maddesine Bir Fıkra Eklenmesine Dair Yönetmelik </a:t>
            </a:r>
          </a:p>
          <a:p>
            <a:r>
              <a:rPr lang="tr-TR" sz="2100" b="1" smtClean="0">
                <a:latin typeface="Times New Roman" pitchFamily="18" charset="0"/>
              </a:rPr>
              <a:t>Özel Ormanlarda ve Hükmi Şahsiyeti Haiz Amme Müesseselerine Ait Ormanlarda Yapılacak İş ve İşlemler Hakkında Yönetmelik   </a:t>
            </a:r>
          </a:p>
          <a:p>
            <a:r>
              <a:rPr lang="tr-TR" sz="2100" b="1" smtClean="0">
                <a:latin typeface="Times New Roman" pitchFamily="18" charset="0"/>
              </a:rPr>
              <a:t>Mahalli Çevre Kurulları Çalışma Usul ve Esasları Yönetmeliği   </a:t>
            </a:r>
          </a:p>
          <a:p>
            <a:r>
              <a:rPr lang="tr-TR" sz="2100" b="1" smtClean="0">
                <a:latin typeface="Times New Roman" pitchFamily="18" charset="0"/>
              </a:rPr>
              <a:t>Sanayi, Ticaret, Tarım ve Orman İşlerinden Sayılan İşlere İlişkin Yönetmelik</a:t>
            </a:r>
          </a:p>
          <a:p>
            <a:r>
              <a:rPr lang="tr-TR" sz="2100" b="1" smtClean="0">
                <a:latin typeface="Times New Roman" pitchFamily="18" charset="0"/>
              </a:rPr>
              <a:t>Bilgi Edinme Hakkı Kanununun Uygulanmasına İlişkin Esas ve Usuller Hakkında Yönetmelik   </a:t>
            </a:r>
          </a:p>
        </p:txBody>
      </p:sp>
      <p:pic>
        <p:nvPicPr>
          <p:cNvPr id="45060"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algn="ctr"/>
            <a:r>
              <a:rPr lang="tr-TR" sz="4800" b="1" smtClean="0">
                <a:latin typeface="Arial Black" pitchFamily="34" charset="0"/>
              </a:rPr>
              <a:t>YÖNETMELİKLER</a:t>
            </a:r>
          </a:p>
        </p:txBody>
      </p:sp>
      <p:sp>
        <p:nvSpPr>
          <p:cNvPr id="46083" name="Rectangle 3"/>
          <p:cNvSpPr>
            <a:spLocks noGrp="1" noChangeArrowheads="1"/>
          </p:cNvSpPr>
          <p:nvPr>
            <p:ph type="body" idx="1"/>
          </p:nvPr>
        </p:nvSpPr>
        <p:spPr/>
        <p:txBody>
          <a:bodyPr/>
          <a:lstStyle/>
          <a:p>
            <a:pPr>
              <a:lnSpc>
                <a:spcPct val="80000"/>
              </a:lnSpc>
              <a:buFont typeface="Symbol" pitchFamily="18" charset="2"/>
              <a:buChar char=""/>
            </a:pPr>
            <a:endParaRPr lang="tr-TR" sz="2100" b="1" smtClean="0">
              <a:latin typeface="Times New Roman" pitchFamily="18" charset="0"/>
            </a:endParaRPr>
          </a:p>
          <a:p>
            <a:pPr>
              <a:lnSpc>
                <a:spcPct val="80000"/>
              </a:lnSpc>
              <a:buFont typeface="Symbol" pitchFamily="18" charset="2"/>
              <a:buChar char=""/>
            </a:pPr>
            <a:r>
              <a:rPr lang="tr-TR" sz="2100" b="1" smtClean="0">
                <a:latin typeface="Times New Roman" pitchFamily="18" charset="0"/>
              </a:rPr>
              <a:t>Endüstriyel Kaynaklı Hava Kirliliğinin Kontrolü Yönetmeliği</a:t>
            </a:r>
          </a:p>
          <a:p>
            <a:pPr>
              <a:lnSpc>
                <a:spcPct val="80000"/>
              </a:lnSpc>
              <a:buFont typeface="Symbol" pitchFamily="18" charset="2"/>
              <a:buChar char=""/>
            </a:pPr>
            <a:r>
              <a:rPr lang="tr-TR" sz="2100" b="1" smtClean="0">
                <a:latin typeface="Times New Roman" pitchFamily="18" charset="0"/>
              </a:rPr>
              <a:t>Milli Parklar Yönetmeliği</a:t>
            </a:r>
          </a:p>
          <a:p>
            <a:pPr>
              <a:lnSpc>
                <a:spcPct val="80000"/>
              </a:lnSpc>
            </a:pPr>
            <a:r>
              <a:rPr lang="tr-TR" sz="2100" b="1" smtClean="0">
                <a:latin typeface="Times New Roman" pitchFamily="18" charset="0"/>
              </a:rPr>
              <a:t>Başbakanlık Özel Çevre Koruma Kurulunun Çalışma Esas ve Usullerine Dair Yönetmelik;</a:t>
            </a:r>
          </a:p>
          <a:p>
            <a:pPr>
              <a:lnSpc>
                <a:spcPct val="80000"/>
              </a:lnSpc>
            </a:pPr>
            <a:r>
              <a:rPr lang="tr-TR" sz="2100" b="1" smtClean="0">
                <a:latin typeface="Times New Roman" pitchFamily="18" charset="0"/>
              </a:rPr>
              <a:t>Özel Çevre Koruma Fonu Yönetmeliği</a:t>
            </a:r>
          </a:p>
          <a:p>
            <a:pPr>
              <a:lnSpc>
                <a:spcPct val="80000"/>
              </a:lnSpc>
            </a:pPr>
            <a:r>
              <a:rPr lang="tr-TR" sz="2100" b="1" smtClean="0">
                <a:latin typeface="Times New Roman" pitchFamily="18" charset="0"/>
              </a:rPr>
              <a:t>Başbakanlık Özel Çevre Koruma Kurumu Başkanlığı Taşra Teşkilatının Görevleri, Çalışma Esas ve Usulleri Hakkında Yönetmelik  </a:t>
            </a:r>
          </a:p>
          <a:p>
            <a:pPr>
              <a:lnSpc>
                <a:spcPct val="80000"/>
              </a:lnSpc>
            </a:pPr>
            <a:r>
              <a:rPr lang="tr-TR" sz="2100" b="1" smtClean="0">
                <a:latin typeface="Times New Roman" pitchFamily="18" charset="0"/>
              </a:rPr>
              <a:t>Radyasyon Güvenliği Yönetmeliği </a:t>
            </a:r>
          </a:p>
          <a:p>
            <a:pPr>
              <a:lnSpc>
                <a:spcPct val="80000"/>
              </a:lnSpc>
            </a:pPr>
            <a:r>
              <a:rPr lang="tr-TR" sz="2100" b="1" smtClean="0">
                <a:latin typeface="Times New Roman" pitchFamily="18" charset="0"/>
              </a:rPr>
              <a:t>Bitkisel ve Hayvansal Ürünlerin Ekolojik Metotlarla Üretilmesine İlişkin Yönetmelik </a:t>
            </a:r>
          </a:p>
        </p:txBody>
      </p:sp>
      <p:pic>
        <p:nvPicPr>
          <p:cNvPr id="46084"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algn="ctr"/>
            <a:r>
              <a:rPr lang="tr-TR" sz="4800" b="1" smtClean="0">
                <a:latin typeface="Arial Black" pitchFamily="34" charset="0"/>
              </a:rPr>
              <a:t>YÖNETMELİKLER</a:t>
            </a:r>
          </a:p>
        </p:txBody>
      </p:sp>
      <p:sp>
        <p:nvSpPr>
          <p:cNvPr id="47107" name="Rectangle 3"/>
          <p:cNvSpPr>
            <a:spLocks noGrp="1" noChangeArrowheads="1"/>
          </p:cNvSpPr>
          <p:nvPr>
            <p:ph type="body" idx="1"/>
          </p:nvPr>
        </p:nvSpPr>
        <p:spPr/>
        <p:txBody>
          <a:bodyPr>
            <a:normAutofit lnSpcReduction="10000"/>
          </a:bodyPr>
          <a:lstStyle/>
          <a:p>
            <a:pPr>
              <a:lnSpc>
                <a:spcPct val="80000"/>
              </a:lnSpc>
            </a:pPr>
            <a:endParaRPr lang="tr-TR" b="1" smtClean="0"/>
          </a:p>
          <a:p>
            <a:pPr>
              <a:lnSpc>
                <a:spcPct val="80000"/>
              </a:lnSpc>
            </a:pPr>
            <a:r>
              <a:rPr lang="tr-TR" b="1" smtClean="0">
                <a:latin typeface="Times New Roman" pitchFamily="18" charset="0"/>
              </a:rPr>
              <a:t>Zirai Mücadelede Kullanılan Pestisit ve Benzeri Maddelerin Ruhsatlandırılması Hakkında Yönetmelik </a:t>
            </a:r>
          </a:p>
          <a:p>
            <a:pPr>
              <a:lnSpc>
                <a:spcPct val="80000"/>
              </a:lnSpc>
            </a:pPr>
            <a:r>
              <a:rPr lang="tr-TR" b="1" smtClean="0">
                <a:latin typeface="Times New Roman" pitchFamily="18" charset="0"/>
              </a:rPr>
              <a:t>Nükleer ve Radyolojik Tehlike Durumu Ulusal Uygulama Yönetmeliği</a:t>
            </a:r>
          </a:p>
          <a:p>
            <a:pPr>
              <a:lnSpc>
                <a:spcPct val="80000"/>
              </a:lnSpc>
            </a:pPr>
            <a:r>
              <a:rPr lang="tr-TR" b="1" smtClean="0">
                <a:latin typeface="Times New Roman" pitchFamily="18" charset="0"/>
              </a:rPr>
              <a:t>Özel İşlem Gerektirmeyen Radyoaktif Atıklara İlişkin Yönetmelik</a:t>
            </a:r>
          </a:p>
          <a:p>
            <a:pPr>
              <a:lnSpc>
                <a:spcPct val="80000"/>
              </a:lnSpc>
            </a:pPr>
            <a:r>
              <a:rPr lang="tr-TR" b="1" smtClean="0">
                <a:latin typeface="Times New Roman" pitchFamily="18" charset="0"/>
              </a:rPr>
              <a:t>Çevre Düzeni Planlarının Yapılması Esaslarına Dair Yönetmelik</a:t>
            </a:r>
          </a:p>
          <a:p>
            <a:pPr>
              <a:lnSpc>
                <a:spcPct val="80000"/>
              </a:lnSpc>
            </a:pPr>
            <a:r>
              <a:rPr lang="tr-TR" b="1" smtClean="0">
                <a:latin typeface="Times New Roman" pitchFamily="18" charset="0"/>
              </a:rPr>
              <a:t>Ambalaj Atıkları Yönetmeliği </a:t>
            </a:r>
          </a:p>
        </p:txBody>
      </p:sp>
      <p:pic>
        <p:nvPicPr>
          <p:cNvPr id="47108"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algn="ctr"/>
            <a:r>
              <a:rPr lang="tr-TR" sz="4800" b="1" smtClean="0">
                <a:latin typeface="Arial Black" pitchFamily="34" charset="0"/>
              </a:rPr>
              <a:t>YÖNETMELİKLER</a:t>
            </a:r>
          </a:p>
        </p:txBody>
      </p:sp>
      <p:sp>
        <p:nvSpPr>
          <p:cNvPr id="48131" name="Rectangle 3"/>
          <p:cNvSpPr>
            <a:spLocks noGrp="1" noChangeArrowheads="1"/>
          </p:cNvSpPr>
          <p:nvPr>
            <p:ph type="body" idx="1"/>
          </p:nvPr>
        </p:nvSpPr>
        <p:spPr/>
        <p:txBody>
          <a:bodyPr/>
          <a:lstStyle/>
          <a:p>
            <a:endParaRPr lang="tr-TR" sz="1800" b="1" smtClean="0"/>
          </a:p>
          <a:p>
            <a:r>
              <a:rPr lang="tr-TR" sz="1800" b="1" smtClean="0">
                <a:latin typeface="Times New Roman" pitchFamily="18" charset="0"/>
              </a:rPr>
              <a:t>İçmesuyu Elde Edilen veya Elde Edilmesi Planlanan Yüzeysel Suların Kalitesine Dair Yönetmelik (79/869/AB ile değişik 75/440/AB)</a:t>
            </a:r>
          </a:p>
          <a:p>
            <a:r>
              <a:rPr lang="tr-TR" sz="1800" b="1" smtClean="0">
                <a:latin typeface="Times New Roman" pitchFamily="18" charset="0"/>
              </a:rPr>
              <a:t>Yüzme Suyu Kalitesi Yönetmeliği (76/160/AB</a:t>
            </a:r>
            <a:r>
              <a:rPr lang="tr-TR" sz="2000" b="1" smtClean="0">
                <a:latin typeface="Times New Roman" pitchFamily="18" charset="0"/>
              </a:rPr>
              <a:t>)</a:t>
            </a:r>
          </a:p>
          <a:p>
            <a:r>
              <a:rPr lang="tr-TR" sz="2000" b="1" smtClean="0">
                <a:latin typeface="Times New Roman" pitchFamily="18" charset="0"/>
              </a:rPr>
              <a:t>Kentsel Atıksu Arıtımı Yönetmeliği</a:t>
            </a:r>
            <a:r>
              <a:rPr lang="tr-TR" sz="2000" smtClean="0">
                <a:latin typeface="Times New Roman" pitchFamily="18" charset="0"/>
              </a:rPr>
              <a:t> </a:t>
            </a:r>
          </a:p>
          <a:p>
            <a:r>
              <a:rPr lang="tr-TR" sz="2000" b="1" smtClean="0">
                <a:latin typeface="Times New Roman" pitchFamily="18" charset="0"/>
              </a:rPr>
              <a:t>Tehlikeli Maddelerin Su ve Çevresinde Neden Olduğu Kirliliğin Kontrolü Yönetmeliğinde Değişiklik Yapılmasına Dair Yönetmelik (76/464/AB)</a:t>
            </a:r>
            <a:r>
              <a:rPr lang="tr-TR" sz="2000" smtClean="0">
                <a:latin typeface="Times New Roman" pitchFamily="18" charset="0"/>
              </a:rPr>
              <a:t> </a:t>
            </a:r>
          </a:p>
          <a:p>
            <a:r>
              <a:rPr lang="tr-TR" sz="2000" b="1" smtClean="0">
                <a:latin typeface="Times New Roman" pitchFamily="18" charset="0"/>
              </a:rPr>
              <a:t>Av ve Yaban Hayvanları ile Bunlardan Elde Edilen Ürünlerin Bulundurulması, Üretimi ve Ticareti Hakkında Yönetmelikte Değişiklik Yapılmasına Dair Yönetmelik</a:t>
            </a:r>
            <a:r>
              <a:rPr lang="tr-TR" sz="2000" smtClean="0"/>
              <a:t>   </a:t>
            </a:r>
          </a:p>
        </p:txBody>
      </p:sp>
      <p:pic>
        <p:nvPicPr>
          <p:cNvPr id="48132"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algn="ctr"/>
            <a:r>
              <a:rPr lang="tr-TR" sz="4800" b="1" smtClean="0">
                <a:latin typeface="Arial Black" pitchFamily="34" charset="0"/>
              </a:rPr>
              <a:t>YÖNETMELİKLER</a:t>
            </a:r>
          </a:p>
        </p:txBody>
      </p:sp>
      <p:sp>
        <p:nvSpPr>
          <p:cNvPr id="49155" name="Rectangle 3"/>
          <p:cNvSpPr>
            <a:spLocks noGrp="1" noChangeArrowheads="1"/>
          </p:cNvSpPr>
          <p:nvPr>
            <p:ph type="body" idx="1"/>
          </p:nvPr>
        </p:nvSpPr>
        <p:spPr/>
        <p:txBody>
          <a:bodyPr/>
          <a:lstStyle/>
          <a:p>
            <a:endParaRPr lang="tr-TR" sz="2000" b="1" smtClean="0"/>
          </a:p>
          <a:p>
            <a:r>
              <a:rPr lang="tr-TR" sz="2000" b="1" smtClean="0">
                <a:latin typeface="Times New Roman" pitchFamily="18" charset="0"/>
              </a:rPr>
              <a:t>Tehlikeli Maddelerin Su ve Çevresinde Neden Olduğu Kirliliğin Kontrolü Yönetmeliği (76/464/ AB)</a:t>
            </a:r>
            <a:r>
              <a:rPr lang="tr-TR" sz="2000" smtClean="0">
                <a:latin typeface="Times New Roman" pitchFamily="18" charset="0"/>
              </a:rPr>
              <a:t> </a:t>
            </a:r>
          </a:p>
          <a:p>
            <a:r>
              <a:rPr lang="tr-TR" sz="2000" b="1" smtClean="0">
                <a:latin typeface="Times New Roman" pitchFamily="18" charset="0"/>
              </a:rPr>
              <a:t>Av ve Yaban Hayvanlarının ve Yaşam Alanlarının Korunması, Zararlılarıyla Mücadele Usul ve Esasları Hakkında Yönetmelik</a:t>
            </a:r>
            <a:r>
              <a:rPr lang="tr-TR" sz="2000" smtClean="0">
                <a:latin typeface="Times New Roman" pitchFamily="18" charset="0"/>
              </a:rPr>
              <a:t> </a:t>
            </a:r>
          </a:p>
          <a:p>
            <a:r>
              <a:rPr lang="tr-TR" sz="2000" b="1" smtClean="0">
                <a:latin typeface="Times New Roman" pitchFamily="18" charset="0"/>
              </a:rPr>
              <a:t>Trafikte Seyreden Motorlu Kara Taşıtlarından Kaynaklanan Egzoz Gazı Emisyonlarının Kontrolüne Dair Yönetmelik</a:t>
            </a:r>
            <a:r>
              <a:rPr lang="tr-TR" sz="2000" smtClean="0">
                <a:latin typeface="Times New Roman" pitchFamily="18" charset="0"/>
              </a:rPr>
              <a:t> </a:t>
            </a:r>
          </a:p>
          <a:p>
            <a:r>
              <a:rPr lang="tr-TR" sz="2000" b="1" smtClean="0">
                <a:latin typeface="Times New Roman" pitchFamily="18" charset="0"/>
              </a:rPr>
              <a:t>Atık Pil ve Akümülatörlerin Kontrolü Yönetmeliğinde Değişiklik Yapılmasına Dair Yönetmelik</a:t>
            </a:r>
            <a:r>
              <a:rPr lang="tr-TR" smtClean="0">
                <a:latin typeface="Times New Roman" pitchFamily="18" charset="0"/>
              </a:rPr>
              <a:t> </a:t>
            </a:r>
          </a:p>
          <a:p>
            <a:endParaRPr lang="tr-TR" smtClean="0">
              <a:latin typeface="Times New Roman" pitchFamily="18" charset="0"/>
            </a:endParaRPr>
          </a:p>
        </p:txBody>
      </p:sp>
      <p:pic>
        <p:nvPicPr>
          <p:cNvPr id="49156"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algn="ctr"/>
            <a:r>
              <a:rPr lang="tr-TR" sz="4800" b="1" smtClean="0">
                <a:latin typeface="Arial Black" pitchFamily="34" charset="0"/>
              </a:rPr>
              <a:t>YÖNETMELİKLER</a:t>
            </a:r>
          </a:p>
        </p:txBody>
      </p:sp>
      <p:sp>
        <p:nvSpPr>
          <p:cNvPr id="50179" name="Rectangle 3"/>
          <p:cNvSpPr>
            <a:spLocks noGrp="1" noChangeArrowheads="1"/>
          </p:cNvSpPr>
          <p:nvPr>
            <p:ph type="body" idx="1"/>
          </p:nvPr>
        </p:nvSpPr>
        <p:spPr/>
        <p:txBody>
          <a:bodyPr/>
          <a:lstStyle/>
          <a:p>
            <a:pPr>
              <a:lnSpc>
                <a:spcPct val="90000"/>
              </a:lnSpc>
            </a:pPr>
            <a:endParaRPr lang="tr-TR" sz="2000" b="1" smtClean="0"/>
          </a:p>
          <a:p>
            <a:pPr>
              <a:lnSpc>
                <a:spcPct val="90000"/>
              </a:lnSpc>
            </a:pPr>
            <a:r>
              <a:rPr lang="tr-TR" sz="2000" b="1" smtClean="0">
                <a:latin typeface="Times New Roman" pitchFamily="18" charset="0"/>
              </a:rPr>
              <a:t>Maden Kanununun I (a) Grubu Madenleri ile ilgili Uygulama Yönetmeliği</a:t>
            </a:r>
            <a:r>
              <a:rPr lang="tr-TR" sz="2000" smtClean="0">
                <a:latin typeface="Times New Roman" pitchFamily="18" charset="0"/>
              </a:rPr>
              <a:t> </a:t>
            </a:r>
          </a:p>
          <a:p>
            <a:pPr>
              <a:lnSpc>
                <a:spcPct val="90000"/>
              </a:lnSpc>
            </a:pPr>
            <a:r>
              <a:rPr lang="tr-TR" sz="2000" b="1" smtClean="0">
                <a:latin typeface="Times New Roman" pitchFamily="18" charset="0"/>
              </a:rPr>
              <a:t>Maden Kanunu Uygulama Yönetmeliği</a:t>
            </a:r>
          </a:p>
          <a:p>
            <a:pPr>
              <a:lnSpc>
                <a:spcPct val="90000"/>
              </a:lnSpc>
            </a:pPr>
            <a:r>
              <a:rPr lang="tr-TR" sz="2000" b="1" smtClean="0">
                <a:latin typeface="Times New Roman" pitchFamily="18" charset="0"/>
              </a:rPr>
              <a:t>Isınmadan Kaynaklanan Hava Kirliliği Yönetmeliği</a:t>
            </a:r>
            <a:r>
              <a:rPr lang="tr-TR" sz="2000" smtClean="0">
                <a:latin typeface="Times New Roman" pitchFamily="18" charset="0"/>
              </a:rPr>
              <a:t> </a:t>
            </a:r>
          </a:p>
          <a:p>
            <a:pPr>
              <a:lnSpc>
                <a:spcPct val="90000"/>
              </a:lnSpc>
            </a:pPr>
            <a:r>
              <a:rPr lang="tr-TR" sz="2000" b="1" smtClean="0">
                <a:latin typeface="Times New Roman" pitchFamily="18" charset="0"/>
              </a:rPr>
              <a:t>Yerli ve Yabancı Avcıların Av Turizmi Kapsamında Avlanmalarına İlişkin Usul ve Esaslar Hakkında Yönetmelik</a:t>
            </a:r>
            <a:r>
              <a:rPr lang="tr-TR" sz="2000" smtClean="0">
                <a:latin typeface="Times New Roman" pitchFamily="18" charset="0"/>
              </a:rPr>
              <a:t> </a:t>
            </a:r>
          </a:p>
          <a:p>
            <a:pPr>
              <a:lnSpc>
                <a:spcPct val="90000"/>
              </a:lnSpc>
            </a:pPr>
            <a:r>
              <a:rPr lang="tr-TR" sz="2000" b="1" smtClean="0">
                <a:latin typeface="Times New Roman" pitchFamily="18" charset="0"/>
              </a:rPr>
              <a:t>Bitki Sağlığı Önlemlerine Yönelik Ahşap Ambalaj Malzemelerinin İşaretlenmesi Hakkında Yönetmelikte Değişiklik Yapılmasına Dair Yönetmelik</a:t>
            </a:r>
            <a:r>
              <a:rPr lang="tr-TR" sz="2000" smtClean="0">
                <a:latin typeface="Times New Roman" pitchFamily="18" charset="0"/>
              </a:rPr>
              <a:t> </a:t>
            </a:r>
            <a:endParaRPr lang="tr-TR" sz="2000" b="1" smtClean="0">
              <a:latin typeface="Times New Roman" pitchFamily="18" charset="0"/>
            </a:endParaRPr>
          </a:p>
          <a:p>
            <a:pPr>
              <a:lnSpc>
                <a:spcPct val="90000"/>
              </a:lnSpc>
            </a:pPr>
            <a:endParaRPr lang="tr-TR" sz="2000" b="1" smtClean="0">
              <a:latin typeface="Times New Roman" pitchFamily="18" charset="0"/>
            </a:endParaRPr>
          </a:p>
        </p:txBody>
      </p:sp>
      <p:pic>
        <p:nvPicPr>
          <p:cNvPr id="50180"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algn="ctr"/>
            <a:r>
              <a:rPr lang="tr-TR" sz="4800" b="1" smtClean="0">
                <a:latin typeface="Arial Black" pitchFamily="34" charset="0"/>
              </a:rPr>
              <a:t>YÖNETMELİKLER</a:t>
            </a:r>
          </a:p>
        </p:txBody>
      </p:sp>
      <p:sp>
        <p:nvSpPr>
          <p:cNvPr id="51203" name="Rectangle 3"/>
          <p:cNvSpPr>
            <a:spLocks noGrp="1" noChangeArrowheads="1"/>
          </p:cNvSpPr>
          <p:nvPr>
            <p:ph type="body" idx="1"/>
          </p:nvPr>
        </p:nvSpPr>
        <p:spPr/>
        <p:txBody>
          <a:bodyPr/>
          <a:lstStyle/>
          <a:p>
            <a:r>
              <a:rPr lang="tr-TR" sz="2000" b="1" smtClean="0"/>
              <a:t>Gemilerden Atık Alınması ve Atıkların Kontrolü Yönetmeliği</a:t>
            </a:r>
            <a:r>
              <a:rPr lang="tr-TR" sz="2000" smtClean="0"/>
              <a:t> </a:t>
            </a:r>
          </a:p>
          <a:p>
            <a:r>
              <a:rPr lang="tr-TR" sz="2000" b="1" smtClean="0"/>
              <a:t>Endüstri Bölgeleri Yönetmeliği</a:t>
            </a:r>
            <a:r>
              <a:rPr lang="tr-TR" sz="2000" smtClean="0"/>
              <a:t> </a:t>
            </a:r>
          </a:p>
          <a:p>
            <a:r>
              <a:rPr lang="tr-TR" sz="2000" b="1" smtClean="0"/>
              <a:t>Doğal Çiçek Soğanlarının Sökümü, Üretimi, ve Ticaretine İlişkin Yönetmelikte Değişiklik Yapılmasına Dair Yönetmelik</a:t>
            </a:r>
            <a:r>
              <a:rPr lang="tr-TR" sz="2000" smtClean="0"/>
              <a:t> </a:t>
            </a:r>
          </a:p>
          <a:p>
            <a:r>
              <a:rPr lang="tr-TR" sz="2000" b="1" smtClean="0"/>
              <a:t>Doğal Mineralli Sular Hakkında Yönetmelik</a:t>
            </a:r>
            <a:r>
              <a:rPr lang="tr-TR" sz="2000" smtClean="0"/>
              <a:t> </a:t>
            </a:r>
          </a:p>
          <a:p>
            <a:r>
              <a:rPr lang="tr-TR" sz="2000" b="1" smtClean="0"/>
              <a:t>Av ve Yaban Hayvanı Üretme Yeri ve İstasyonları İle Kurtarma Merkezlerinin Kuruluşu, Yönetimi ve Denetimi Hakkında Yönetmelik</a:t>
            </a:r>
            <a:r>
              <a:rPr lang="tr-TR" sz="2000" smtClean="0"/>
              <a:t> </a:t>
            </a:r>
          </a:p>
          <a:p>
            <a:r>
              <a:rPr lang="tr-TR" sz="2000" b="1" smtClean="0"/>
              <a:t>Bitki Çeşitlerinin Tescil Edilmesine İlişkin Yönetmelikte Değişiklik Yapılmasına Dair Yönetmelik</a:t>
            </a:r>
            <a:r>
              <a:rPr lang="tr-TR" sz="2000" smtClean="0"/>
              <a:t> </a:t>
            </a:r>
          </a:p>
        </p:txBody>
      </p:sp>
      <p:pic>
        <p:nvPicPr>
          <p:cNvPr id="51204"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827088" y="1125538"/>
            <a:ext cx="7186612" cy="1008062"/>
          </a:xfrm>
        </p:spPr>
        <p:txBody>
          <a:bodyPr>
            <a:normAutofit fontScale="90000"/>
          </a:bodyPr>
          <a:lstStyle/>
          <a:p>
            <a:pPr algn="ctr"/>
            <a:r>
              <a:rPr lang="tr-TR" sz="4400" b="1" smtClean="0">
                <a:latin typeface="Times New Roman" pitchFamily="18" charset="0"/>
                <a:cs typeface="Times New Roman" pitchFamily="18" charset="0"/>
              </a:rPr>
              <a:t>Yasal Düzenlemeler</a:t>
            </a:r>
            <a:r>
              <a:rPr lang="tr-TR" sz="4400" smtClean="0">
                <a:latin typeface="Times New Roman" pitchFamily="18" charset="0"/>
                <a:cs typeface="Times New Roman" pitchFamily="18" charset="0"/>
              </a:rPr>
              <a:t/>
            </a:r>
            <a:br>
              <a:rPr lang="tr-TR" sz="4400" smtClean="0">
                <a:latin typeface="Times New Roman" pitchFamily="18" charset="0"/>
                <a:cs typeface="Times New Roman" pitchFamily="18" charset="0"/>
              </a:rPr>
            </a:br>
            <a:endParaRPr lang="tr-TR" sz="4400" smtClean="0">
              <a:latin typeface="Times New Roman" pitchFamily="18" charset="0"/>
              <a:cs typeface="Times New Roman" pitchFamily="18" charset="0"/>
            </a:endParaRPr>
          </a:p>
        </p:txBody>
      </p:sp>
      <p:sp>
        <p:nvSpPr>
          <p:cNvPr id="24579" name="Rectangle 3"/>
          <p:cNvSpPr>
            <a:spLocks noGrp="1" noChangeArrowheads="1"/>
          </p:cNvSpPr>
          <p:nvPr>
            <p:ph type="body" idx="1"/>
          </p:nvPr>
        </p:nvSpPr>
        <p:spPr>
          <a:xfrm>
            <a:off x="468313" y="2133600"/>
            <a:ext cx="8229600" cy="4389438"/>
          </a:xfrm>
        </p:spPr>
        <p:txBody>
          <a:bodyPr/>
          <a:lstStyle/>
          <a:p>
            <a:pPr>
              <a:lnSpc>
                <a:spcPct val="80000"/>
              </a:lnSpc>
            </a:pPr>
            <a:r>
              <a:rPr lang="tr-TR" b="1" smtClean="0">
                <a:latin typeface="Times New Roman" pitchFamily="18" charset="0"/>
              </a:rPr>
              <a:t>Anayasa</a:t>
            </a:r>
          </a:p>
          <a:p>
            <a:pPr>
              <a:lnSpc>
                <a:spcPct val="80000"/>
              </a:lnSpc>
            </a:pPr>
            <a:r>
              <a:rPr lang="tr-TR" b="1" smtClean="0">
                <a:latin typeface="Times New Roman" pitchFamily="18" charset="0"/>
              </a:rPr>
              <a:t>Uluslararası Sözleşmeler</a:t>
            </a:r>
          </a:p>
          <a:p>
            <a:pPr>
              <a:lnSpc>
                <a:spcPct val="80000"/>
              </a:lnSpc>
            </a:pPr>
            <a:r>
              <a:rPr lang="tr-TR" b="1" smtClean="0">
                <a:latin typeface="Times New Roman" pitchFamily="18" charset="0"/>
              </a:rPr>
              <a:t>Kanunlar</a:t>
            </a:r>
          </a:p>
          <a:p>
            <a:pPr>
              <a:lnSpc>
                <a:spcPct val="80000"/>
              </a:lnSpc>
            </a:pPr>
            <a:r>
              <a:rPr lang="tr-TR" b="1" smtClean="0">
                <a:latin typeface="Times New Roman" pitchFamily="18" charset="0"/>
              </a:rPr>
              <a:t>Kuruluş teşkilat kanunları</a:t>
            </a:r>
          </a:p>
          <a:p>
            <a:pPr>
              <a:lnSpc>
                <a:spcPct val="80000"/>
              </a:lnSpc>
            </a:pPr>
            <a:r>
              <a:rPr lang="tr-TR" b="1" smtClean="0">
                <a:latin typeface="Times New Roman" pitchFamily="18" charset="0"/>
              </a:rPr>
              <a:t>KHK</a:t>
            </a:r>
          </a:p>
          <a:p>
            <a:pPr>
              <a:lnSpc>
                <a:spcPct val="80000"/>
              </a:lnSpc>
            </a:pPr>
            <a:r>
              <a:rPr lang="tr-TR" b="1" smtClean="0">
                <a:latin typeface="Times New Roman" pitchFamily="18" charset="0"/>
              </a:rPr>
              <a:t>Tüzükler</a:t>
            </a:r>
          </a:p>
          <a:p>
            <a:pPr>
              <a:lnSpc>
                <a:spcPct val="80000"/>
              </a:lnSpc>
            </a:pPr>
            <a:r>
              <a:rPr lang="tr-TR" b="1" smtClean="0">
                <a:latin typeface="Times New Roman" pitchFamily="18" charset="0"/>
              </a:rPr>
              <a:t>Yönetmelikler</a:t>
            </a:r>
          </a:p>
          <a:p>
            <a:pPr>
              <a:lnSpc>
                <a:spcPct val="80000"/>
              </a:lnSpc>
            </a:pPr>
            <a:r>
              <a:rPr lang="tr-TR" b="1" smtClean="0">
                <a:latin typeface="Times New Roman" pitchFamily="18" charset="0"/>
              </a:rPr>
              <a:t>Genelge,Tebliğ ve Kararlar</a:t>
            </a:r>
          </a:p>
          <a:p>
            <a:pPr>
              <a:lnSpc>
                <a:spcPct val="80000"/>
              </a:lnSpc>
              <a:buFont typeface="Wingdings" pitchFamily="2" charset="2"/>
              <a:buNone/>
            </a:pPr>
            <a:endParaRPr lang="tr-TR" sz="1700" smtClean="0">
              <a:latin typeface="Times New Roman" pitchFamily="18" charset="0"/>
            </a:endParaRPr>
          </a:p>
        </p:txBody>
      </p:sp>
      <p:pic>
        <p:nvPicPr>
          <p:cNvPr id="24580"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200" y="704850"/>
            <a:ext cx="6635750" cy="1143000"/>
          </a:xfrm>
        </p:spPr>
        <p:txBody>
          <a:bodyPr/>
          <a:lstStyle/>
          <a:p>
            <a:pPr algn="ctr"/>
            <a:r>
              <a:rPr lang="tr-TR" sz="4800" b="1" smtClean="0">
                <a:latin typeface="Arial Black" pitchFamily="34" charset="0"/>
              </a:rPr>
              <a:t>YÖNETMELİKLER</a:t>
            </a:r>
          </a:p>
        </p:txBody>
      </p:sp>
      <p:sp>
        <p:nvSpPr>
          <p:cNvPr id="52227" name="Rectangle 3"/>
          <p:cNvSpPr>
            <a:spLocks noGrp="1" noChangeArrowheads="1"/>
          </p:cNvSpPr>
          <p:nvPr>
            <p:ph type="body" idx="1"/>
          </p:nvPr>
        </p:nvSpPr>
        <p:spPr/>
        <p:txBody>
          <a:bodyPr/>
          <a:lstStyle/>
          <a:p>
            <a:r>
              <a:rPr lang="tr-TR" sz="2000" b="1" smtClean="0"/>
              <a:t>Yaban Hayatı Koruma ve Yaban Hayatı Geliştirme Sahaları İle İlgili Yönetmelik</a:t>
            </a:r>
            <a:r>
              <a:rPr lang="tr-TR" sz="2000" smtClean="0"/>
              <a:t> </a:t>
            </a:r>
          </a:p>
          <a:p>
            <a:r>
              <a:rPr lang="tr-TR" sz="2000" b="1" smtClean="0"/>
              <a:t>Çevre ve Şehircilik  Şurası Yönetmeliği</a:t>
            </a:r>
            <a:r>
              <a:rPr lang="tr-TR" sz="2000" smtClean="0"/>
              <a:t> </a:t>
            </a:r>
          </a:p>
          <a:p>
            <a:r>
              <a:rPr lang="tr-TR" sz="2000" b="1" smtClean="0"/>
              <a:t>Dağ Mihmandarlığı Yönetmeliği</a:t>
            </a:r>
            <a:r>
              <a:rPr lang="tr-TR" sz="2000" smtClean="0"/>
              <a:t> </a:t>
            </a:r>
          </a:p>
          <a:p>
            <a:r>
              <a:rPr lang="tr-TR" sz="2000" b="1" smtClean="0"/>
              <a:t>Zirai Karantina, Numune Alma ve Analiz Yönetmeliği</a:t>
            </a:r>
            <a:r>
              <a:rPr lang="tr-TR" sz="2000" smtClean="0"/>
              <a:t> </a:t>
            </a:r>
          </a:p>
          <a:p>
            <a:r>
              <a:rPr lang="tr-TR" sz="2000" b="1" smtClean="0"/>
              <a:t>Organize Sanayi Bölgeleri Uygulama Yönetmeliğinde Değişiklik Yapılmasına Dair Yönetmelik</a:t>
            </a:r>
            <a:r>
              <a:rPr lang="tr-TR" sz="2000" smtClean="0"/>
              <a:t> </a:t>
            </a:r>
          </a:p>
          <a:p>
            <a:r>
              <a:rPr lang="tr-TR" sz="2000" b="1" smtClean="0"/>
              <a:t>Bombus Arısı Yönetmeliği</a:t>
            </a:r>
            <a:r>
              <a:rPr lang="tr-TR" sz="2000" smtClean="0"/>
              <a:t> </a:t>
            </a:r>
          </a:p>
          <a:p>
            <a:r>
              <a:rPr lang="tr-TR" sz="2000" b="1" smtClean="0"/>
              <a:t>Benzin ve Motorin Kalitesi Yönetmeliği (2003/17/AT ile değişik 98/70/AT)</a:t>
            </a:r>
            <a:r>
              <a:rPr lang="tr-TR" sz="2000" smtClean="0"/>
              <a:t> </a:t>
            </a:r>
          </a:p>
          <a:p>
            <a:r>
              <a:rPr lang="tr-TR" sz="2000" b="1" smtClean="0"/>
              <a:t>Sera Gazı Emisyonlarının Takibi Hakkında Yönetmelik  (Nisan 2012) </a:t>
            </a:r>
          </a:p>
          <a:p>
            <a:r>
              <a:rPr lang="tr-TR" sz="2000" b="1" smtClean="0"/>
              <a:t>Tabiat Varlıklarını Koruma Komisyonları Kuruluş ve Çalışma Usul ve Esaslarına Dair Yönetmelik (Ağustos 2013) </a:t>
            </a:r>
          </a:p>
          <a:p>
            <a:endParaRPr lang="tr-TR" sz="2000" b="1" smtClean="0"/>
          </a:p>
        </p:txBody>
      </p:sp>
      <p:pic>
        <p:nvPicPr>
          <p:cNvPr id="52228"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68313" y="836613"/>
            <a:ext cx="8229600" cy="1143000"/>
          </a:xfrm>
        </p:spPr>
        <p:txBody>
          <a:bodyPr>
            <a:normAutofit fontScale="90000"/>
          </a:bodyPr>
          <a:lstStyle/>
          <a:p>
            <a:pPr algn="ctr"/>
            <a:r>
              <a:rPr lang="tr-TR" sz="4000" b="1" smtClean="0">
                <a:latin typeface="Arial Black" pitchFamily="34" charset="0"/>
              </a:rPr>
              <a:t>GENELGE, TEBLİĞ ve KARARLAR</a:t>
            </a:r>
            <a:r>
              <a:rPr lang="tr-TR" sz="3800" b="1" smtClean="0">
                <a:solidFill>
                  <a:srgbClr val="00FF00"/>
                </a:solidFill>
                <a:latin typeface="Arial Black" pitchFamily="34" charset="0"/>
              </a:rPr>
              <a:t> </a:t>
            </a:r>
          </a:p>
        </p:txBody>
      </p:sp>
      <p:sp>
        <p:nvSpPr>
          <p:cNvPr id="53251" name="Rectangle 3"/>
          <p:cNvSpPr>
            <a:spLocks noGrp="1" noChangeArrowheads="1"/>
          </p:cNvSpPr>
          <p:nvPr>
            <p:ph type="body" idx="1"/>
          </p:nvPr>
        </p:nvSpPr>
        <p:spPr/>
        <p:txBody>
          <a:bodyPr/>
          <a:lstStyle/>
          <a:p>
            <a:pPr>
              <a:lnSpc>
                <a:spcPct val="90000"/>
              </a:lnSpc>
            </a:pPr>
            <a:endParaRPr lang="tr-TR" sz="2100" b="1" smtClean="0"/>
          </a:p>
          <a:p>
            <a:pPr>
              <a:lnSpc>
                <a:spcPct val="90000"/>
              </a:lnSpc>
            </a:pPr>
            <a:r>
              <a:rPr lang="tr-TR" sz="2100" b="1" smtClean="0">
                <a:latin typeface="Times New Roman" pitchFamily="18" charset="0"/>
              </a:rPr>
              <a:t>Sulak Alanlar Tebliği </a:t>
            </a:r>
          </a:p>
          <a:p>
            <a:pPr>
              <a:lnSpc>
                <a:spcPct val="90000"/>
              </a:lnSpc>
            </a:pPr>
            <a:r>
              <a:rPr lang="tr-TR" sz="2100" b="1" smtClean="0">
                <a:latin typeface="Times New Roman" pitchFamily="18" charset="0"/>
              </a:rPr>
              <a:t>Su Kuşları Yaşama Ortamı Olarak Uluslararası Öneme Sahip Sulak Alanların Korunması Sözleşmesi Gereğince Tespit Edilen Burdur Gölü Hakkında Sulak Alanlar Tebliği </a:t>
            </a:r>
          </a:p>
          <a:p>
            <a:pPr>
              <a:lnSpc>
                <a:spcPct val="90000"/>
              </a:lnSpc>
            </a:pPr>
            <a:r>
              <a:rPr lang="tr-TR" sz="2100" b="1" smtClean="0">
                <a:latin typeface="Times New Roman" pitchFamily="18" charset="0"/>
              </a:rPr>
              <a:t>Anız Yangınları ile İlgili Çevre Bakanlığının Genelgesi</a:t>
            </a:r>
          </a:p>
          <a:p>
            <a:pPr>
              <a:lnSpc>
                <a:spcPct val="90000"/>
              </a:lnSpc>
            </a:pPr>
            <a:r>
              <a:rPr lang="tr-TR" sz="2100" b="1" smtClean="0">
                <a:latin typeface="Times New Roman" pitchFamily="18" charset="0"/>
              </a:rPr>
              <a:t>Atıklar (Çöp Kapları) Ts 12201 Standardının Uygulanmasına Dair Tebliğ Mecburi Standart </a:t>
            </a:r>
          </a:p>
          <a:p>
            <a:pPr>
              <a:lnSpc>
                <a:spcPct val="90000"/>
              </a:lnSpc>
            </a:pPr>
            <a:r>
              <a:rPr lang="tr-TR" sz="2100" b="1" smtClean="0">
                <a:latin typeface="Times New Roman" pitchFamily="18" charset="0"/>
              </a:rPr>
              <a:t>Çevresel Etki Değerlendirmesi Yönetmeliği Uyarınca Rapor Hazırlayacak Olanlara Yeterlik Belgesi Verilmesine İlişkin Karar    </a:t>
            </a:r>
          </a:p>
        </p:txBody>
      </p:sp>
      <p:pic>
        <p:nvPicPr>
          <p:cNvPr id="53252"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68313" y="908050"/>
            <a:ext cx="8229600" cy="1143000"/>
          </a:xfrm>
        </p:spPr>
        <p:txBody>
          <a:bodyPr>
            <a:normAutofit fontScale="90000"/>
          </a:bodyPr>
          <a:lstStyle/>
          <a:p>
            <a:pPr algn="ctr"/>
            <a:r>
              <a:rPr lang="tr-TR" sz="4000" b="1" smtClean="0">
                <a:latin typeface="Arial Black" pitchFamily="34" charset="0"/>
              </a:rPr>
              <a:t>GENELGE, TEBLİĞ ve KARARLAR</a:t>
            </a:r>
          </a:p>
        </p:txBody>
      </p:sp>
      <p:sp>
        <p:nvSpPr>
          <p:cNvPr id="54275" name="Rectangle 3"/>
          <p:cNvSpPr>
            <a:spLocks noGrp="1" noChangeArrowheads="1"/>
          </p:cNvSpPr>
          <p:nvPr>
            <p:ph type="body" idx="1"/>
          </p:nvPr>
        </p:nvSpPr>
        <p:spPr/>
        <p:txBody>
          <a:bodyPr/>
          <a:lstStyle/>
          <a:p>
            <a:pPr>
              <a:lnSpc>
                <a:spcPct val="80000"/>
              </a:lnSpc>
            </a:pPr>
            <a:endParaRPr lang="tr-TR" sz="2000" b="1" smtClean="0"/>
          </a:p>
          <a:p>
            <a:pPr>
              <a:lnSpc>
                <a:spcPct val="80000"/>
              </a:lnSpc>
            </a:pPr>
            <a:r>
              <a:rPr lang="tr-TR" sz="2000" b="1" smtClean="0">
                <a:latin typeface="Times New Roman" pitchFamily="18" charset="0"/>
              </a:rPr>
              <a:t>Temizlik Vergisi Alınması Amacıyla Belediye Gelirleri Kanununda yapılan düzenleme</a:t>
            </a:r>
          </a:p>
          <a:p>
            <a:pPr>
              <a:lnSpc>
                <a:spcPct val="80000"/>
              </a:lnSpc>
            </a:pPr>
            <a:r>
              <a:rPr lang="tr-TR" sz="2000" b="1" smtClean="0">
                <a:latin typeface="Times New Roman" pitchFamily="18" charset="0"/>
              </a:rPr>
              <a:t>Bakanlar Kurulu'nun Yatırımlarda Devlet Yardımları Hakkındaki 94/6411 sayılı Kararı</a:t>
            </a:r>
          </a:p>
          <a:p>
            <a:pPr>
              <a:lnSpc>
                <a:spcPct val="80000"/>
              </a:lnSpc>
            </a:pPr>
            <a:r>
              <a:rPr lang="tr-TR" sz="2000" b="1" smtClean="0">
                <a:latin typeface="Times New Roman" pitchFamily="18" charset="0"/>
              </a:rPr>
              <a:t>Bakanlar Kurulu'nun İhracata Yönelik Devlet Yardımlarına İlişkin 94/6401 sayılı Kararı</a:t>
            </a:r>
          </a:p>
          <a:p>
            <a:pPr>
              <a:lnSpc>
                <a:spcPct val="80000"/>
              </a:lnSpc>
            </a:pPr>
            <a:r>
              <a:rPr lang="tr-TR" sz="2000" b="1" smtClean="0">
                <a:latin typeface="Times New Roman" pitchFamily="18" charset="0"/>
              </a:rPr>
              <a:t>Hazine Müsteşarlığı'nın Yatırımlarda Devlet Yardımları ile ilgili 95/2 sayılı Tebliği </a:t>
            </a:r>
          </a:p>
          <a:p>
            <a:pPr>
              <a:lnSpc>
                <a:spcPct val="80000"/>
              </a:lnSpc>
            </a:pPr>
            <a:r>
              <a:rPr lang="tr-TR" sz="2000" b="1" smtClean="0">
                <a:latin typeface="Times New Roman" pitchFamily="18" charset="0"/>
              </a:rPr>
              <a:t>Ağaçlandırma özel ödeneğin kullanılmasına ait esas ve usuller </a:t>
            </a:r>
          </a:p>
          <a:p>
            <a:pPr>
              <a:lnSpc>
                <a:spcPct val="80000"/>
              </a:lnSpc>
            </a:pPr>
            <a:r>
              <a:rPr lang="tr-TR" sz="2000" b="1" smtClean="0">
                <a:latin typeface="Times New Roman" pitchFamily="18" charset="0"/>
              </a:rPr>
              <a:t>Hava Kalitesinin Korunması Yönetmeliği Çerçevesinde İzin Almaya Esas Teşkil Edecek Dokümanlarla İlgili Yönerge </a:t>
            </a:r>
            <a:r>
              <a:rPr lang="tr-TR" b="1" smtClean="0">
                <a:latin typeface="Times New Roman" pitchFamily="18" charset="0"/>
              </a:rPr>
              <a:t> </a:t>
            </a:r>
          </a:p>
          <a:p>
            <a:pPr>
              <a:lnSpc>
                <a:spcPct val="80000"/>
              </a:lnSpc>
            </a:pPr>
            <a:endParaRPr lang="tr-TR" sz="2000" b="1" smtClean="0">
              <a:latin typeface="Times New Roman" pitchFamily="18" charset="0"/>
            </a:endParaRPr>
          </a:p>
        </p:txBody>
      </p:sp>
      <p:pic>
        <p:nvPicPr>
          <p:cNvPr id="54276"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68313" y="917575"/>
            <a:ext cx="8229600" cy="1143000"/>
          </a:xfrm>
        </p:spPr>
        <p:txBody>
          <a:bodyPr>
            <a:normAutofit fontScale="90000"/>
          </a:bodyPr>
          <a:lstStyle/>
          <a:p>
            <a:pPr algn="ctr"/>
            <a:r>
              <a:rPr lang="tr-TR" sz="4000" b="1" smtClean="0">
                <a:latin typeface="Arial Black" pitchFamily="34" charset="0"/>
              </a:rPr>
              <a:t>GENELGE, TEBLİĞ ve KARARLAR</a:t>
            </a:r>
          </a:p>
        </p:txBody>
      </p:sp>
      <p:sp>
        <p:nvSpPr>
          <p:cNvPr id="55299" name="Rectangle 3"/>
          <p:cNvSpPr>
            <a:spLocks noGrp="1" noChangeArrowheads="1"/>
          </p:cNvSpPr>
          <p:nvPr>
            <p:ph type="body" idx="1"/>
          </p:nvPr>
        </p:nvSpPr>
        <p:spPr>
          <a:xfrm>
            <a:off x="395288" y="2060575"/>
            <a:ext cx="8229600" cy="4389438"/>
          </a:xfrm>
        </p:spPr>
        <p:txBody>
          <a:bodyPr/>
          <a:lstStyle/>
          <a:p>
            <a:pPr>
              <a:lnSpc>
                <a:spcPct val="80000"/>
              </a:lnSpc>
            </a:pPr>
            <a:r>
              <a:rPr lang="tr-TR" sz="2100" b="1" smtClean="0">
                <a:latin typeface="Times New Roman" pitchFamily="18" charset="0"/>
              </a:rPr>
              <a:t>Özel Çevre Koruma Bölgesinin Tespitine İlişkin Bakanlar Kurulu Kararı   </a:t>
            </a:r>
          </a:p>
          <a:p>
            <a:pPr>
              <a:lnSpc>
                <a:spcPct val="80000"/>
              </a:lnSpc>
            </a:pPr>
            <a:r>
              <a:rPr lang="tr-TR" sz="2100" b="1" smtClean="0">
                <a:latin typeface="Times New Roman" pitchFamily="18" charset="0"/>
              </a:rPr>
              <a:t>Özel Çevre Koruma Bölgesine İlişkin Esaslar </a:t>
            </a:r>
          </a:p>
          <a:p>
            <a:pPr>
              <a:lnSpc>
                <a:spcPct val="80000"/>
              </a:lnSpc>
            </a:pPr>
            <a:r>
              <a:rPr lang="tr-TR" sz="2100" b="1" smtClean="0">
                <a:latin typeface="Times New Roman" pitchFamily="18" charset="0"/>
              </a:rPr>
              <a:t>Su Kirliliği Kontrolü Yönetmeliği Suda Tehlikeli ve Zararlı Maddeler Tebliği</a:t>
            </a:r>
          </a:p>
          <a:p>
            <a:pPr>
              <a:lnSpc>
                <a:spcPct val="80000"/>
              </a:lnSpc>
            </a:pPr>
            <a:r>
              <a:rPr lang="tr-TR" sz="2100" b="1" smtClean="0">
                <a:latin typeface="Times New Roman" pitchFamily="18" charset="0"/>
              </a:rPr>
              <a:t>Su Kirliliği Kontrolü Yönetmeliği İdari Usuller Tebliği</a:t>
            </a:r>
          </a:p>
          <a:p>
            <a:pPr>
              <a:lnSpc>
                <a:spcPct val="80000"/>
              </a:lnSpc>
            </a:pPr>
            <a:r>
              <a:rPr lang="tr-TR" sz="2100" b="1" smtClean="0">
                <a:latin typeface="Times New Roman" pitchFamily="18" charset="0"/>
              </a:rPr>
              <a:t>Özel Çevre Koruma Bölgesi ile İlgili Karar </a:t>
            </a:r>
          </a:p>
          <a:p>
            <a:pPr>
              <a:lnSpc>
                <a:spcPct val="80000"/>
              </a:lnSpc>
            </a:pPr>
            <a:r>
              <a:rPr lang="tr-TR" sz="2100" b="1" smtClean="0">
                <a:latin typeface="Times New Roman" pitchFamily="18" charset="0"/>
              </a:rPr>
              <a:t>Bazı Alanların Özel Çevre Koruma Bölgesi Olarak Tespiti Hakkında Karar </a:t>
            </a:r>
          </a:p>
          <a:p>
            <a:pPr>
              <a:lnSpc>
                <a:spcPct val="80000"/>
              </a:lnSpc>
            </a:pPr>
            <a:r>
              <a:rPr lang="tr-TR" sz="2100" b="1" smtClean="0">
                <a:latin typeface="Times New Roman" pitchFamily="18" charset="0"/>
              </a:rPr>
              <a:t>Bazı Alanların Özel Çevre Koruma Bölgesi Olarak Tespit ve İlanı ile Bu Alanlarda Uygulanacak Esaslara İlişkin Karar</a:t>
            </a:r>
            <a:r>
              <a:rPr lang="tr-TR" sz="2100" b="1" smtClean="0"/>
              <a:t>  </a:t>
            </a:r>
          </a:p>
        </p:txBody>
      </p:sp>
      <p:pic>
        <p:nvPicPr>
          <p:cNvPr id="55300"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68313" y="836613"/>
            <a:ext cx="8229600" cy="1143000"/>
          </a:xfrm>
        </p:spPr>
        <p:txBody>
          <a:bodyPr>
            <a:normAutofit fontScale="90000"/>
          </a:bodyPr>
          <a:lstStyle/>
          <a:p>
            <a:pPr algn="ctr"/>
            <a:r>
              <a:rPr lang="tr-TR" sz="4000" b="1" smtClean="0">
                <a:latin typeface="Arial Black" pitchFamily="34" charset="0"/>
              </a:rPr>
              <a:t>GENELGE, TEBLİĞ ve KARARLAR</a:t>
            </a:r>
          </a:p>
        </p:txBody>
      </p:sp>
      <p:sp>
        <p:nvSpPr>
          <p:cNvPr id="56323" name="Rectangle 3"/>
          <p:cNvSpPr>
            <a:spLocks noGrp="1" noChangeArrowheads="1"/>
          </p:cNvSpPr>
          <p:nvPr>
            <p:ph type="body" idx="1"/>
          </p:nvPr>
        </p:nvSpPr>
        <p:spPr>
          <a:xfrm>
            <a:off x="468313" y="2060575"/>
            <a:ext cx="8229600" cy="4389438"/>
          </a:xfrm>
        </p:spPr>
        <p:txBody>
          <a:bodyPr>
            <a:normAutofit lnSpcReduction="10000"/>
          </a:bodyPr>
          <a:lstStyle/>
          <a:p>
            <a:pPr>
              <a:lnSpc>
                <a:spcPct val="80000"/>
              </a:lnSpc>
            </a:pPr>
            <a:r>
              <a:rPr lang="tr-TR" sz="2100" b="1" smtClean="0">
                <a:latin typeface="Times New Roman" pitchFamily="18" charset="0"/>
              </a:rPr>
              <a:t>Su Kirliliği Kontrolü Yönetmeliği Numune Alma ve Analiz Metotları Tebliği </a:t>
            </a:r>
          </a:p>
          <a:p>
            <a:pPr>
              <a:lnSpc>
                <a:spcPct val="80000"/>
              </a:lnSpc>
            </a:pPr>
            <a:r>
              <a:rPr lang="tr-TR" sz="2100" b="1" smtClean="0">
                <a:latin typeface="Times New Roman" pitchFamily="18" charset="0"/>
              </a:rPr>
              <a:t>Su Kirliliği Kontrolü Yönetmeliği Teknik Usuller Tebliği </a:t>
            </a:r>
          </a:p>
          <a:p>
            <a:pPr>
              <a:lnSpc>
                <a:spcPct val="80000"/>
              </a:lnSpc>
            </a:pPr>
            <a:r>
              <a:rPr lang="tr-TR" sz="2100" b="1" smtClean="0">
                <a:latin typeface="Times New Roman" pitchFamily="18" charset="0"/>
              </a:rPr>
              <a:t>Çevre Kirliliğine Yol Açan İşletmelerin Faaliyet Kolları İtibariyle Gruplandırılması Hakkında Karar  </a:t>
            </a:r>
          </a:p>
          <a:p>
            <a:pPr>
              <a:lnSpc>
                <a:spcPct val="80000"/>
              </a:lnSpc>
            </a:pPr>
            <a:r>
              <a:rPr lang="tr-TR" sz="2100" b="1" smtClean="0">
                <a:latin typeface="Times New Roman" pitchFamily="18" charset="0"/>
              </a:rPr>
              <a:t>Radyoaktif Maddeler ile Bunların Kullanıldığı Cihazların İthaline İlişkin Tebliğ</a:t>
            </a:r>
          </a:p>
          <a:p>
            <a:pPr>
              <a:lnSpc>
                <a:spcPct val="80000"/>
              </a:lnSpc>
            </a:pPr>
            <a:r>
              <a:rPr lang="tr-TR" sz="2100" b="1" smtClean="0">
                <a:latin typeface="Times New Roman" pitchFamily="18" charset="0"/>
              </a:rPr>
              <a:t>Çevresel Etki Değerlendirmesi Yönetmeliği Uyarınca Rapor Hazırlayacak Olanlara Yeterlik Belgesi Verilmesine İlişkin Tebliğ</a:t>
            </a:r>
          </a:p>
          <a:p>
            <a:pPr>
              <a:lnSpc>
                <a:spcPct val="80000"/>
              </a:lnSpc>
            </a:pPr>
            <a:r>
              <a:rPr lang="tr-TR" sz="2100" b="1" smtClean="0">
                <a:latin typeface="Times New Roman" pitchFamily="18" charset="0"/>
              </a:rPr>
              <a:t>Ozon Tabakasını İncelten Maddelerin İthaline İlişkin Tebliğ</a:t>
            </a:r>
          </a:p>
          <a:p>
            <a:pPr>
              <a:lnSpc>
                <a:spcPct val="80000"/>
              </a:lnSpc>
            </a:pPr>
            <a:r>
              <a:rPr lang="tr-TR" sz="2100" b="1" smtClean="0">
                <a:latin typeface="Times New Roman" pitchFamily="18" charset="0"/>
              </a:rPr>
              <a:t>Çevrenin Korunması Yönünden Kontrol Altında Tutulan Madde ve Atıklara İlişkin Tebliğ</a:t>
            </a:r>
          </a:p>
          <a:p>
            <a:pPr>
              <a:lnSpc>
                <a:spcPct val="80000"/>
              </a:lnSpc>
            </a:pPr>
            <a:r>
              <a:rPr lang="tr-TR" sz="2000" b="1" smtClean="0"/>
              <a:t>Sera Gazı Emisyonlarının İzlenmesi Ve Raporlanması Hakkında Tebliğ</a:t>
            </a:r>
          </a:p>
          <a:p>
            <a:pPr>
              <a:lnSpc>
                <a:spcPct val="80000"/>
              </a:lnSpc>
            </a:pPr>
            <a:r>
              <a:rPr lang="tr-TR" sz="2000" b="1" smtClean="0"/>
              <a:t>Gönüllü Karbon Piyasası Proje Kayıt Tebliğ </a:t>
            </a:r>
            <a:r>
              <a:rPr lang="tr-TR" sz="1400" b="1" smtClean="0"/>
              <a:t>(Ekim 2013 - </a:t>
            </a:r>
            <a:r>
              <a:rPr lang="tr-TR" sz="1400" smtClean="0"/>
              <a:t>7/8/2010 tarihli ve 27665 sayılı Resmî Gazete’de yayımlanarak yürürlüğe giren Sera GazıEmisyon Azaltımı Sağlayan Projelere İlişkin Sicil İşlemleri Tebliği yürürlükten kaldırılmıştır.</a:t>
            </a:r>
            <a:endParaRPr lang="tr-TR" sz="2000" smtClean="0"/>
          </a:p>
          <a:p>
            <a:pPr>
              <a:lnSpc>
                <a:spcPct val="80000"/>
              </a:lnSpc>
              <a:buFont typeface="Wingdings" pitchFamily="2" charset="2"/>
              <a:buNone/>
            </a:pPr>
            <a:endParaRPr lang="tr-TR" sz="1900" b="1" smtClean="0">
              <a:latin typeface="Times New Roman" pitchFamily="18" charset="0"/>
            </a:endParaRPr>
          </a:p>
        </p:txBody>
      </p:sp>
      <p:pic>
        <p:nvPicPr>
          <p:cNvPr id="56324"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p:cNvSpPr>
          <p:nvPr>
            <p:ph type="title"/>
          </p:nvPr>
        </p:nvSpPr>
        <p:spPr/>
        <p:txBody>
          <a:bodyPr/>
          <a:lstStyle/>
          <a:p>
            <a:pPr algn="ctr"/>
            <a:r>
              <a:rPr lang="tr-TR" sz="3600" smtClean="0">
                <a:latin typeface="Arial Black" pitchFamily="34" charset="0"/>
              </a:rPr>
              <a:t>STANDARTLAR</a:t>
            </a:r>
          </a:p>
        </p:txBody>
      </p:sp>
      <p:sp>
        <p:nvSpPr>
          <p:cNvPr id="61443" name="Rectangle 3"/>
          <p:cNvSpPr>
            <a:spLocks noGrp="1"/>
          </p:cNvSpPr>
          <p:nvPr>
            <p:ph type="body" idx="1"/>
          </p:nvPr>
        </p:nvSpPr>
        <p:spPr/>
        <p:txBody>
          <a:bodyPr>
            <a:normAutofit fontScale="92500" lnSpcReduction="20000"/>
          </a:bodyPr>
          <a:lstStyle/>
          <a:p>
            <a:r>
              <a:rPr lang="tr-TR" smtClean="0">
                <a:latin typeface="Times New Roman" pitchFamily="18" charset="0"/>
              </a:rPr>
              <a:t>TS-EN-ISO 14001Çevre Yönetim Sistemi-Özellikler Kullanım Kılavuzu,</a:t>
            </a:r>
          </a:p>
          <a:p>
            <a:r>
              <a:rPr lang="tr-TR" smtClean="0">
                <a:latin typeface="Times New Roman" pitchFamily="18" charset="0"/>
              </a:rPr>
              <a:t>TS-EN-ISO 14004Çevre Yönetimi-Çevre Yönetim Prensipleri Kılavuzu-Sistemler ve Destekleyici Teknikler,</a:t>
            </a:r>
          </a:p>
          <a:p>
            <a:r>
              <a:rPr lang="tr-TR" smtClean="0">
                <a:latin typeface="Times New Roman" pitchFamily="18" charset="0"/>
              </a:rPr>
              <a:t>TS-EN-ISO 14010Çevre Yönetimi-Çevre Denetim Kılavuzu-Çevre ile ilgili Denetimin Genel Prensipleri,</a:t>
            </a:r>
          </a:p>
          <a:p>
            <a:r>
              <a:rPr lang="tr-TR" smtClean="0">
                <a:latin typeface="Times New Roman" pitchFamily="18" charset="0"/>
              </a:rPr>
              <a:t>TS-EN-ISO 14011Çevre Yönetimi-Çevre Denetim Kılavuzu-Denetim Usulü-Kısım 1-Çevre Yönetim Sistemlerinin Denetimi,</a:t>
            </a:r>
          </a:p>
        </p:txBody>
      </p:sp>
      <p:pic>
        <p:nvPicPr>
          <p:cNvPr id="61444"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p:nvPr>
        </p:nvSpPr>
        <p:spPr/>
        <p:txBody>
          <a:bodyPr/>
          <a:lstStyle/>
          <a:p>
            <a:pPr algn="ctr"/>
            <a:r>
              <a:rPr lang="tr-TR" sz="3600" smtClean="0">
                <a:latin typeface="Arial Black" pitchFamily="34" charset="0"/>
              </a:rPr>
              <a:t>STANDARTLAR</a:t>
            </a:r>
          </a:p>
        </p:txBody>
      </p:sp>
      <p:sp>
        <p:nvSpPr>
          <p:cNvPr id="62467" name="Rectangle 3"/>
          <p:cNvSpPr>
            <a:spLocks noGrp="1"/>
          </p:cNvSpPr>
          <p:nvPr>
            <p:ph type="body" idx="1"/>
          </p:nvPr>
        </p:nvSpPr>
        <p:spPr/>
        <p:txBody>
          <a:bodyPr>
            <a:normAutofit lnSpcReduction="10000"/>
          </a:bodyPr>
          <a:lstStyle/>
          <a:p>
            <a:r>
              <a:rPr lang="tr-TR" sz="2000" dirty="0" smtClean="0"/>
              <a:t>TS-EN-ISO 14012Çevre Yönetimi-Çevre Denetçilerinin Haiz Olması gereken Özellikler,</a:t>
            </a:r>
          </a:p>
          <a:p>
            <a:r>
              <a:rPr lang="tr-TR" sz="2000" dirty="0" smtClean="0"/>
              <a:t>TS-EN-ISO 14020Çevre Yönetimi-Çevre İle İlgili Etiketlemenin Temel Prensipleri,</a:t>
            </a:r>
          </a:p>
          <a:p>
            <a:r>
              <a:rPr lang="tr-TR" sz="2000" dirty="0" smtClean="0"/>
              <a:t>TS-EN-ISO 14021Çevre Yönetimi-Çevre İle İlgili Etiketleme-Öz beyan Çevre İle İlgili İddialar-Terimler Tarifler,</a:t>
            </a:r>
          </a:p>
          <a:p>
            <a:r>
              <a:rPr lang="tr-TR" sz="2000" dirty="0" smtClean="0"/>
              <a:t>TS-EN-ISO 14040Çevre Yönetimi-Hayat Boyu Değerlendirme-Genel Prensipler ve Uygulamalar,</a:t>
            </a:r>
          </a:p>
          <a:p>
            <a:r>
              <a:rPr lang="tr-TR" sz="2000" dirty="0" smtClean="0"/>
              <a:t>TS-EN-ISO 14060Çevre Yönetimi-Mamullerin Çevre Veçhelerinin Mamul Standartlarına Dahil Edilmesi İle İlgili Kılavuz.</a:t>
            </a:r>
          </a:p>
          <a:p>
            <a:r>
              <a:rPr lang="tr-TR" sz="2400" dirty="0" smtClean="0"/>
              <a:t>TS-EN-ISO 14001:2015, 2016; </a:t>
            </a:r>
            <a:r>
              <a:rPr lang="tr-TR" sz="2400" b="1" dirty="0" smtClean="0"/>
              <a:t>Çevre yönetim sistemi - Şartlar ve kullanım kılavuzu</a:t>
            </a:r>
            <a:endParaRPr lang="tr-TR" sz="2400" dirty="0" smtClean="0"/>
          </a:p>
          <a:p>
            <a:r>
              <a:rPr lang="tr-TR" sz="2400" dirty="0" smtClean="0"/>
              <a:t>  </a:t>
            </a:r>
            <a:endParaRPr lang="tr-TR" sz="2200" dirty="0" smtClean="0"/>
          </a:p>
        </p:txBody>
      </p:sp>
      <p:pic>
        <p:nvPicPr>
          <p:cNvPr id="62468"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11188" y="836613"/>
            <a:ext cx="8229600" cy="1143000"/>
          </a:xfrm>
        </p:spPr>
        <p:txBody>
          <a:bodyPr/>
          <a:lstStyle/>
          <a:p>
            <a:pPr algn="ctr"/>
            <a:r>
              <a:rPr lang="tr-TR" smtClean="0">
                <a:latin typeface="Arial Black" pitchFamily="34" charset="0"/>
              </a:rPr>
              <a:t>1961 ANAYASASI</a:t>
            </a:r>
          </a:p>
        </p:txBody>
      </p:sp>
      <p:sp>
        <p:nvSpPr>
          <p:cNvPr id="25603" name="Rectangle 3"/>
          <p:cNvSpPr>
            <a:spLocks noGrp="1" noChangeArrowheads="1"/>
          </p:cNvSpPr>
          <p:nvPr>
            <p:ph type="body" idx="1"/>
          </p:nvPr>
        </p:nvSpPr>
        <p:spPr>
          <a:xfrm>
            <a:off x="1042988" y="2492375"/>
            <a:ext cx="7772400" cy="4114800"/>
          </a:xfrm>
        </p:spPr>
        <p:txBody>
          <a:bodyPr/>
          <a:lstStyle/>
          <a:p>
            <a:pPr>
              <a:buFont typeface="Wingdings" pitchFamily="2" charset="2"/>
              <a:buNone/>
            </a:pPr>
            <a:r>
              <a:rPr lang="tr-TR" sz="3400" b="1" smtClean="0"/>
              <a:t> </a:t>
            </a:r>
            <a:r>
              <a:rPr lang="tr-TR" b="1" smtClean="0">
                <a:latin typeface="Times New Roman" pitchFamily="18" charset="0"/>
              </a:rPr>
              <a:t>VII. Sağlık Hakkı </a:t>
            </a:r>
          </a:p>
          <a:p>
            <a:pPr algn="just"/>
            <a:r>
              <a:rPr lang="tr-TR" b="1" smtClean="0">
                <a:latin typeface="Times New Roman" pitchFamily="18" charset="0"/>
              </a:rPr>
              <a:t>MADDE 49.-</a:t>
            </a:r>
            <a:r>
              <a:rPr lang="tr-TR" smtClean="0">
                <a:latin typeface="Times New Roman" pitchFamily="18" charset="0"/>
              </a:rPr>
              <a:t> Devlet, herkesin beden ve ruh sağlığı içinde yaşayabilmesini ve tıbbî bakım görmesini sağlamakla ödevlidir. </a:t>
            </a:r>
          </a:p>
          <a:p>
            <a:pPr algn="just"/>
            <a:r>
              <a:rPr lang="tr-TR" smtClean="0">
                <a:latin typeface="Times New Roman" pitchFamily="18" charset="0"/>
              </a:rPr>
              <a:t>Devlet, yoksul veya dar gelirli ailelerin sağlık şartlarına uygun konut ihtiyaçlarını karşılayıcı tedbirleri alır. </a:t>
            </a:r>
          </a:p>
        </p:txBody>
      </p:sp>
      <p:pic>
        <p:nvPicPr>
          <p:cNvPr id="25604"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lgn="ctr"/>
            <a:r>
              <a:rPr lang="tr-TR" sz="4600" b="1" smtClean="0">
                <a:latin typeface="Arial Black" pitchFamily="34" charset="0"/>
              </a:rPr>
              <a:t>1982 ANAYASASI</a:t>
            </a:r>
          </a:p>
        </p:txBody>
      </p:sp>
      <p:sp>
        <p:nvSpPr>
          <p:cNvPr id="26627" name="Rectangle 3"/>
          <p:cNvSpPr>
            <a:spLocks noGrp="1" noChangeArrowheads="1"/>
          </p:cNvSpPr>
          <p:nvPr>
            <p:ph type="body" idx="1"/>
          </p:nvPr>
        </p:nvSpPr>
        <p:spPr/>
        <p:txBody>
          <a:bodyPr/>
          <a:lstStyle/>
          <a:p>
            <a:pPr>
              <a:lnSpc>
                <a:spcPct val="80000"/>
              </a:lnSpc>
            </a:pPr>
            <a:r>
              <a:rPr lang="tr-TR" sz="1800" b="1" smtClean="0">
                <a:latin typeface="Times New Roman" pitchFamily="18" charset="0"/>
              </a:rPr>
              <a:t>Madde 56: Çevre Hakkı:</a:t>
            </a:r>
          </a:p>
          <a:p>
            <a:pPr>
              <a:lnSpc>
                <a:spcPct val="80000"/>
              </a:lnSpc>
            </a:pPr>
            <a:endParaRPr lang="tr-TR" sz="1800" b="1" smtClean="0">
              <a:latin typeface="Times New Roman" pitchFamily="18" charset="0"/>
            </a:endParaRPr>
          </a:p>
          <a:p>
            <a:pPr>
              <a:lnSpc>
                <a:spcPct val="80000"/>
              </a:lnSpc>
            </a:pPr>
            <a:r>
              <a:rPr lang="tr-TR" sz="1800" b="1" smtClean="0">
                <a:latin typeface="Times New Roman" pitchFamily="18" charset="0"/>
              </a:rPr>
              <a:t>Özel mülkiyet hakkının kullanılmasına getirilen kamu yararı sınırını tanımlayan 35. maddesi</a:t>
            </a:r>
          </a:p>
          <a:p>
            <a:pPr>
              <a:lnSpc>
                <a:spcPct val="80000"/>
              </a:lnSpc>
            </a:pPr>
            <a:endParaRPr lang="tr-TR" sz="1800" b="1" smtClean="0">
              <a:latin typeface="Times New Roman" pitchFamily="18" charset="0"/>
            </a:endParaRPr>
          </a:p>
          <a:p>
            <a:pPr>
              <a:lnSpc>
                <a:spcPct val="80000"/>
              </a:lnSpc>
            </a:pPr>
            <a:r>
              <a:rPr lang="tr-TR" sz="1800" b="1" smtClean="0">
                <a:latin typeface="Times New Roman" pitchFamily="18" charset="0"/>
              </a:rPr>
              <a:t>Deniz, göl ve akarsu kıyılarının, sahil şeritlerinin kamu yararına açık alanlar olmasını öngören 43. maddesi</a:t>
            </a:r>
          </a:p>
          <a:p>
            <a:pPr>
              <a:lnSpc>
                <a:spcPct val="80000"/>
              </a:lnSpc>
              <a:buFont typeface="Wingdings" pitchFamily="2" charset="2"/>
              <a:buNone/>
            </a:pPr>
            <a:endParaRPr lang="tr-TR" sz="1800" b="1" smtClean="0">
              <a:latin typeface="Times New Roman" pitchFamily="18" charset="0"/>
            </a:endParaRPr>
          </a:p>
          <a:p>
            <a:pPr>
              <a:lnSpc>
                <a:spcPct val="80000"/>
              </a:lnSpc>
            </a:pPr>
            <a:r>
              <a:rPr lang="tr-TR" sz="1800" b="1" smtClean="0">
                <a:latin typeface="Times New Roman" pitchFamily="18" charset="0"/>
              </a:rPr>
              <a:t>Toprağın verimli kullanılmasına ve korunmasına ilişkin 44. maddesi, tarım arazilerinin çayır ve meraların amaç dışı kullanımını önlemeyi hedefleyen 45. maddesi</a:t>
            </a:r>
          </a:p>
          <a:p>
            <a:pPr>
              <a:lnSpc>
                <a:spcPct val="80000"/>
              </a:lnSpc>
            </a:pPr>
            <a:endParaRPr lang="tr-TR" sz="1800" b="1" smtClean="0">
              <a:latin typeface="Times New Roman" pitchFamily="18" charset="0"/>
            </a:endParaRPr>
          </a:p>
          <a:p>
            <a:pPr>
              <a:lnSpc>
                <a:spcPct val="80000"/>
              </a:lnSpc>
            </a:pPr>
            <a:r>
              <a:rPr lang="tr-TR" sz="1800" b="1" smtClean="0">
                <a:latin typeface="Times New Roman" pitchFamily="18" charset="0"/>
              </a:rPr>
              <a:t>Konut ve çevre koşullarını gözeten planlamadan söz eden 57. maddesi</a:t>
            </a:r>
          </a:p>
          <a:p>
            <a:pPr>
              <a:lnSpc>
                <a:spcPct val="80000"/>
              </a:lnSpc>
            </a:pPr>
            <a:endParaRPr lang="tr-TR" sz="1800" b="1" smtClean="0">
              <a:latin typeface="Times New Roman" pitchFamily="18" charset="0"/>
            </a:endParaRPr>
          </a:p>
          <a:p>
            <a:pPr>
              <a:lnSpc>
                <a:spcPct val="80000"/>
              </a:lnSpc>
            </a:pPr>
            <a:r>
              <a:rPr lang="tr-TR" sz="1800" b="1" smtClean="0">
                <a:latin typeface="Times New Roman" pitchFamily="18" charset="0"/>
              </a:rPr>
              <a:t>Tarih, kültür ve tabiat varlıklarının korunması ile ilgili 63. maddesi</a:t>
            </a:r>
          </a:p>
          <a:p>
            <a:pPr>
              <a:lnSpc>
                <a:spcPct val="80000"/>
              </a:lnSpc>
              <a:buFont typeface="Wingdings" pitchFamily="2" charset="2"/>
              <a:buNone/>
            </a:pPr>
            <a:endParaRPr lang="tr-TR" sz="1800" b="1" smtClean="0">
              <a:latin typeface="Times New Roman" pitchFamily="18" charset="0"/>
            </a:endParaRPr>
          </a:p>
          <a:p>
            <a:pPr>
              <a:lnSpc>
                <a:spcPct val="80000"/>
              </a:lnSpc>
            </a:pPr>
            <a:endParaRPr lang="tr-TR" sz="1800" b="1" smtClean="0"/>
          </a:p>
          <a:p>
            <a:pPr>
              <a:lnSpc>
                <a:spcPct val="80000"/>
              </a:lnSpc>
            </a:pPr>
            <a:endParaRPr lang="tr-TR" sz="1800" b="1" smtClean="0"/>
          </a:p>
          <a:p>
            <a:pPr>
              <a:lnSpc>
                <a:spcPct val="80000"/>
              </a:lnSpc>
            </a:pPr>
            <a:endParaRPr lang="tr-TR" sz="1800" b="1" smtClean="0"/>
          </a:p>
        </p:txBody>
      </p:sp>
      <p:pic>
        <p:nvPicPr>
          <p:cNvPr id="26628"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ctr"/>
            <a:r>
              <a:rPr lang="tr-TR" sz="4600" b="1" smtClean="0">
                <a:latin typeface="Arial Black" pitchFamily="34" charset="0"/>
              </a:rPr>
              <a:t>1982 ANAYASASI</a:t>
            </a:r>
          </a:p>
        </p:txBody>
      </p:sp>
      <p:sp>
        <p:nvSpPr>
          <p:cNvPr id="27651" name="Rectangle 3"/>
          <p:cNvSpPr>
            <a:spLocks noGrp="1" noChangeArrowheads="1"/>
          </p:cNvSpPr>
          <p:nvPr>
            <p:ph type="body" idx="1"/>
          </p:nvPr>
        </p:nvSpPr>
        <p:spPr/>
        <p:txBody>
          <a:bodyPr/>
          <a:lstStyle/>
          <a:p>
            <a:pPr>
              <a:lnSpc>
                <a:spcPct val="80000"/>
              </a:lnSpc>
            </a:pPr>
            <a:endParaRPr lang="tr-TR" sz="1700" b="1" smtClean="0">
              <a:latin typeface="Times New Roman" pitchFamily="18" charset="0"/>
            </a:endParaRPr>
          </a:p>
          <a:p>
            <a:pPr>
              <a:lnSpc>
                <a:spcPct val="80000"/>
              </a:lnSpc>
            </a:pPr>
            <a:r>
              <a:rPr lang="tr-TR" sz="1800" b="1" smtClean="0">
                <a:latin typeface="Times New Roman" pitchFamily="18" charset="0"/>
              </a:rPr>
              <a:t>Tabii servetlerin ve kaynakların aranması ve işletilmesi ile ilgili 168. maddesi </a:t>
            </a:r>
          </a:p>
          <a:p>
            <a:pPr>
              <a:lnSpc>
                <a:spcPct val="80000"/>
              </a:lnSpc>
              <a:buFont typeface="Wingdings 2" pitchFamily="18" charset="2"/>
              <a:buNone/>
            </a:pPr>
            <a:endParaRPr lang="tr-TR" sz="1800" b="1" smtClean="0">
              <a:latin typeface="Times New Roman" pitchFamily="18" charset="0"/>
            </a:endParaRPr>
          </a:p>
          <a:p>
            <a:pPr>
              <a:lnSpc>
                <a:spcPct val="80000"/>
              </a:lnSpc>
              <a:buFont typeface="Wingdings 2" pitchFamily="18" charset="2"/>
              <a:buNone/>
            </a:pPr>
            <a:endParaRPr lang="tr-TR" sz="1800" b="1" smtClean="0">
              <a:latin typeface="Times New Roman" pitchFamily="18" charset="0"/>
            </a:endParaRPr>
          </a:p>
          <a:p>
            <a:pPr>
              <a:lnSpc>
                <a:spcPct val="80000"/>
              </a:lnSpc>
            </a:pPr>
            <a:r>
              <a:rPr lang="tr-TR" sz="1800" b="1" smtClean="0">
                <a:latin typeface="Times New Roman" pitchFamily="18" charset="0"/>
              </a:rPr>
              <a:t>Ormanların korunması ve geliştirilmesi ile ilgili 169. maddesi ve orman köylüsünün korunması ile ilgili 170. maddesi </a:t>
            </a:r>
          </a:p>
          <a:p>
            <a:pPr>
              <a:lnSpc>
                <a:spcPct val="80000"/>
              </a:lnSpc>
            </a:pPr>
            <a:endParaRPr lang="tr-TR" sz="1800" b="1" smtClean="0">
              <a:latin typeface="Times New Roman" pitchFamily="18" charset="0"/>
            </a:endParaRPr>
          </a:p>
          <a:p>
            <a:pPr>
              <a:lnSpc>
                <a:spcPct val="80000"/>
              </a:lnSpc>
              <a:buFont typeface="Wingdings 2" pitchFamily="18" charset="2"/>
              <a:buNone/>
            </a:pPr>
            <a:endParaRPr lang="tr-TR" sz="1800" b="1" smtClean="0">
              <a:latin typeface="Times New Roman" pitchFamily="18" charset="0"/>
            </a:endParaRPr>
          </a:p>
          <a:p>
            <a:pPr>
              <a:lnSpc>
                <a:spcPct val="80000"/>
              </a:lnSpc>
            </a:pPr>
            <a:r>
              <a:rPr lang="tr-TR" sz="1800" b="1" smtClean="0">
                <a:latin typeface="Times New Roman" pitchFamily="18" charset="0"/>
              </a:rPr>
              <a:t>“Ekonomik Hükümler Bölümü”ndeki “Planlama” başlıklı 166. maddesi, ekonomik, sosyal ve kültürel kalkınmayı, özellikle sanayinin ve tarımın yurt düzeyinde dengeli ve uyumlu biçimde hızla gelişmesini, ülke kaynaklarının döküm ve değerlendirmesini yaparak verimli şekilde kullanılmasının planlanmasını, bu planlara göre yapılacak yatırımlarda toplum yararları ve gereklerinin gözetilerek, kaynakların verimli şekilde kullanılmasını planlamayı öngörmekte, hazırlanan planların TBMM tarafından onaylanacağını hükme bağlamaktadır.</a:t>
            </a:r>
          </a:p>
          <a:p>
            <a:pPr>
              <a:lnSpc>
                <a:spcPct val="80000"/>
              </a:lnSpc>
              <a:buFont typeface="Wingdings" pitchFamily="2" charset="2"/>
              <a:buNone/>
            </a:pPr>
            <a:endParaRPr lang="tr-TR" sz="1800" b="1" smtClean="0">
              <a:latin typeface="Times New Roman" pitchFamily="18" charset="0"/>
            </a:endParaRPr>
          </a:p>
        </p:txBody>
      </p:sp>
      <p:pic>
        <p:nvPicPr>
          <p:cNvPr id="27652"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1"/>
          </p:nvPr>
        </p:nvSpPr>
        <p:spPr>
          <a:xfrm>
            <a:off x="457200" y="1484313"/>
            <a:ext cx="8229600" cy="4176712"/>
          </a:xfrm>
        </p:spPr>
        <p:txBody>
          <a:bodyPr/>
          <a:lstStyle/>
          <a:p>
            <a:pPr>
              <a:lnSpc>
                <a:spcPct val="80000"/>
              </a:lnSpc>
              <a:buFont typeface="Wingdings 2" pitchFamily="18" charset="2"/>
              <a:buNone/>
            </a:pPr>
            <a:endParaRPr lang="tr-TR" sz="1700" b="1" smtClean="0"/>
          </a:p>
          <a:p>
            <a:pPr algn="ctr">
              <a:lnSpc>
                <a:spcPct val="80000"/>
              </a:lnSpc>
              <a:buFont typeface="Wingdings 2" pitchFamily="18" charset="2"/>
              <a:buNone/>
            </a:pPr>
            <a:r>
              <a:rPr lang="tr-TR" sz="1700" b="1" smtClean="0">
                <a:latin typeface="Times New Roman" pitchFamily="18" charset="0"/>
              </a:rPr>
              <a:t> </a:t>
            </a:r>
            <a:r>
              <a:rPr lang="tr-TR" sz="2000" b="1" smtClean="0">
                <a:latin typeface="Times New Roman" pitchFamily="18" charset="0"/>
              </a:rPr>
              <a:t>ÇEVRE HAKKI</a:t>
            </a:r>
          </a:p>
          <a:p>
            <a:pPr>
              <a:lnSpc>
                <a:spcPct val="80000"/>
              </a:lnSpc>
              <a:buFont typeface="Wingdings 2" pitchFamily="18" charset="2"/>
              <a:buNone/>
            </a:pPr>
            <a:endParaRPr lang="tr-TR" sz="2000" b="1" smtClean="0">
              <a:latin typeface="Times New Roman" pitchFamily="18" charset="0"/>
            </a:endParaRPr>
          </a:p>
          <a:p>
            <a:pPr>
              <a:lnSpc>
                <a:spcPct val="80000"/>
              </a:lnSpc>
              <a:buFont typeface="Wingdings 2" pitchFamily="18" charset="2"/>
              <a:buNone/>
            </a:pPr>
            <a:r>
              <a:rPr lang="tr-TR" sz="1700" b="1" smtClean="0">
                <a:latin typeface="Times New Roman" pitchFamily="18" charset="0"/>
              </a:rPr>
              <a:t>VIII. Sağlık, çevre ve konut</a:t>
            </a:r>
          </a:p>
          <a:p>
            <a:pPr>
              <a:lnSpc>
                <a:spcPct val="80000"/>
              </a:lnSpc>
              <a:buFont typeface="Wingdings 2" pitchFamily="18" charset="2"/>
              <a:buNone/>
            </a:pPr>
            <a:endParaRPr lang="tr-TR" sz="1700" b="1" smtClean="0">
              <a:latin typeface="Times New Roman" pitchFamily="18" charset="0"/>
            </a:endParaRPr>
          </a:p>
          <a:p>
            <a:pPr>
              <a:lnSpc>
                <a:spcPct val="80000"/>
              </a:lnSpc>
            </a:pPr>
            <a:r>
              <a:rPr lang="tr-TR" sz="1800" b="1" smtClean="0">
                <a:latin typeface="Times New Roman" pitchFamily="18" charset="0"/>
              </a:rPr>
              <a:t>A. Sağlık hizmetleri ve çevrenin korunması</a:t>
            </a:r>
          </a:p>
          <a:p>
            <a:pPr>
              <a:lnSpc>
                <a:spcPct val="80000"/>
              </a:lnSpc>
            </a:pPr>
            <a:r>
              <a:rPr lang="tr-TR" sz="1800" b="1" smtClean="0">
                <a:latin typeface="Times New Roman" pitchFamily="18" charset="0"/>
              </a:rPr>
              <a:t>MADDE 56</a:t>
            </a:r>
            <a:r>
              <a:rPr lang="tr-TR" sz="1800" smtClean="0">
                <a:latin typeface="Times New Roman" pitchFamily="18" charset="0"/>
              </a:rPr>
              <a:t>.– Herkes, sağlıklı ve dengeli bir çevrede yaşama hakkına sahiptir.</a:t>
            </a:r>
          </a:p>
          <a:p>
            <a:pPr>
              <a:lnSpc>
                <a:spcPct val="80000"/>
              </a:lnSpc>
            </a:pPr>
            <a:r>
              <a:rPr lang="tr-TR" sz="1800" smtClean="0">
                <a:latin typeface="Times New Roman" pitchFamily="18" charset="0"/>
              </a:rPr>
              <a:t>Çevreyi geliştirmek, çevre sağlığını korumak ve çevre kirlenmesini önlemek Devletin ve vatandaşların ödevidir.</a:t>
            </a:r>
          </a:p>
          <a:p>
            <a:pPr>
              <a:lnSpc>
                <a:spcPct val="80000"/>
              </a:lnSpc>
            </a:pPr>
            <a:r>
              <a:rPr lang="tr-TR" sz="1800" smtClean="0">
                <a:latin typeface="Times New Roman" pitchFamily="18" charset="0"/>
              </a:rPr>
              <a:t>Devlet, herkesin hayatını, beden ve ruh sağlığı içinde sürdürmesini sağlamak; insan ve madde</a:t>
            </a:r>
            <a:r>
              <a:rPr lang="tr-TR" sz="1800" b="1" smtClean="0">
                <a:latin typeface="Times New Roman" pitchFamily="18" charset="0"/>
              </a:rPr>
              <a:t> </a:t>
            </a:r>
            <a:r>
              <a:rPr lang="tr-TR" sz="1800" smtClean="0">
                <a:latin typeface="Times New Roman" pitchFamily="18" charset="0"/>
              </a:rPr>
              <a:t>gücünde tasarruf ve verimi artırarak, işbirliğini gerçekleştirmek amacıyla sağlık kuruluşlarını tek elden planlayıp hizmet vermesini düzenler.</a:t>
            </a:r>
          </a:p>
          <a:p>
            <a:pPr>
              <a:lnSpc>
                <a:spcPct val="80000"/>
              </a:lnSpc>
            </a:pPr>
            <a:r>
              <a:rPr lang="tr-TR" sz="1800" smtClean="0">
                <a:latin typeface="Times New Roman" pitchFamily="18" charset="0"/>
              </a:rPr>
              <a:t>Devlet, bu görevini kamu ve özel kesimlerdeki sağlık ve sosyal kurumlarından yararlanarak, onları denetleyerek yerine getirir.</a:t>
            </a:r>
          </a:p>
          <a:p>
            <a:pPr>
              <a:lnSpc>
                <a:spcPct val="80000"/>
              </a:lnSpc>
            </a:pPr>
            <a:r>
              <a:rPr lang="tr-TR" sz="1800" smtClean="0">
                <a:latin typeface="Times New Roman" pitchFamily="18" charset="0"/>
              </a:rPr>
              <a:t>Sağlık hizmetlerinin yaygın bir şekilde yerine getirilmesi için kanunla genel sağlık sigortası kurulabilir.</a:t>
            </a:r>
          </a:p>
        </p:txBody>
      </p:sp>
      <p:pic>
        <p:nvPicPr>
          <p:cNvPr id="28675"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68313" y="260350"/>
            <a:ext cx="6407150" cy="1223963"/>
          </a:xfrm>
        </p:spPr>
        <p:txBody>
          <a:bodyPr/>
          <a:lstStyle/>
          <a:p>
            <a:pPr algn="ctr"/>
            <a:r>
              <a:rPr lang="tr-TR" sz="1800" smtClean="0">
                <a:latin typeface="Arial Black" pitchFamily="34" charset="0"/>
              </a:rPr>
              <a:t>ULUSLARARASI TÜZEL DÜZENLEMELER</a:t>
            </a:r>
            <a:br>
              <a:rPr lang="tr-TR" sz="1800" smtClean="0">
                <a:latin typeface="Arial Black" pitchFamily="34" charset="0"/>
              </a:rPr>
            </a:br>
            <a:r>
              <a:rPr lang="tr-TR" sz="1800" smtClean="0"/>
              <a:t> </a:t>
            </a:r>
            <a:r>
              <a:rPr lang="tr-TR" sz="1800" smtClean="0">
                <a:latin typeface="Arial Black" pitchFamily="34" charset="0"/>
              </a:rPr>
              <a:t>(Anayasa, Madde 90)</a:t>
            </a:r>
            <a:r>
              <a:rPr lang="tr-TR" sz="1800" smtClean="0"/>
              <a:t/>
            </a:r>
            <a:br>
              <a:rPr lang="tr-TR" sz="1800" smtClean="0"/>
            </a:br>
            <a:r>
              <a:rPr lang="tr-TR" sz="1800" smtClean="0">
                <a:latin typeface="Arial Black" pitchFamily="34" charset="0"/>
              </a:rPr>
              <a:t>SÖZLEŞME VE PROTOKOLLER</a:t>
            </a:r>
          </a:p>
        </p:txBody>
      </p:sp>
      <p:sp>
        <p:nvSpPr>
          <p:cNvPr id="29699" name="Rectangle 3"/>
          <p:cNvSpPr>
            <a:spLocks noGrp="1" noChangeArrowheads="1"/>
          </p:cNvSpPr>
          <p:nvPr>
            <p:ph type="body" idx="1"/>
          </p:nvPr>
        </p:nvSpPr>
        <p:spPr>
          <a:xfrm>
            <a:off x="395288" y="2205038"/>
            <a:ext cx="8229600" cy="4389437"/>
          </a:xfrm>
        </p:spPr>
        <p:txBody>
          <a:bodyPr/>
          <a:lstStyle/>
          <a:p>
            <a:pPr algn="just"/>
            <a:r>
              <a:rPr lang="tr-TR" sz="2500" b="1" smtClean="0">
                <a:latin typeface="Times New Roman" pitchFamily="18" charset="0"/>
              </a:rPr>
              <a:t>DENİZ ÇEVRESİ </a:t>
            </a:r>
          </a:p>
          <a:p>
            <a:pPr algn="just"/>
            <a:r>
              <a:rPr lang="tr-TR" sz="2500" b="1" smtClean="0">
                <a:latin typeface="Times New Roman" pitchFamily="18" charset="0"/>
              </a:rPr>
              <a:t>ATMOSFER, HAVA KİRLİLİĞİ, GÜRÜLTÜ </a:t>
            </a:r>
          </a:p>
          <a:p>
            <a:pPr algn="just"/>
            <a:r>
              <a:rPr lang="tr-TR" sz="2500" b="1" smtClean="0">
                <a:latin typeface="Times New Roman" pitchFamily="18" charset="0"/>
              </a:rPr>
              <a:t>TEHLİKELİ ATIKLAR </a:t>
            </a:r>
            <a:endParaRPr lang="tr-TR" sz="2500" b="1" smtClean="0">
              <a:solidFill>
                <a:srgbClr val="00FF00"/>
              </a:solidFill>
              <a:latin typeface="Times New Roman" pitchFamily="18" charset="0"/>
            </a:endParaRPr>
          </a:p>
          <a:p>
            <a:pPr algn="just"/>
            <a:r>
              <a:rPr lang="tr-TR" sz="2500" b="1" smtClean="0">
                <a:latin typeface="Times New Roman" pitchFamily="18" charset="0"/>
              </a:rPr>
              <a:t>NÜKLEER, KİMYASAL </a:t>
            </a:r>
            <a:endParaRPr lang="tr-TR" sz="2500" b="1" smtClean="0">
              <a:solidFill>
                <a:srgbClr val="00FF00"/>
              </a:solidFill>
              <a:latin typeface="Times New Roman" pitchFamily="18" charset="0"/>
            </a:endParaRPr>
          </a:p>
          <a:p>
            <a:pPr algn="just"/>
            <a:r>
              <a:rPr lang="tr-TR" sz="2500" b="1" smtClean="0">
                <a:latin typeface="Times New Roman" pitchFamily="18" charset="0"/>
              </a:rPr>
              <a:t>SİLAHSIZLANMA, SİLAHLI ÇATIŞMA </a:t>
            </a:r>
            <a:endParaRPr lang="tr-TR" sz="2500" b="1" smtClean="0">
              <a:solidFill>
                <a:srgbClr val="00FF00"/>
              </a:solidFill>
              <a:latin typeface="Times New Roman" pitchFamily="18" charset="0"/>
            </a:endParaRPr>
          </a:p>
          <a:p>
            <a:pPr algn="just"/>
            <a:r>
              <a:rPr lang="tr-TR" sz="2500" b="1" smtClean="0">
                <a:latin typeface="Times New Roman" pitchFamily="18" charset="0"/>
              </a:rPr>
              <a:t>TARİH, KÜLTÜREL- MİMARİ MİRAS </a:t>
            </a:r>
            <a:endParaRPr lang="tr-TR" sz="2500" b="1" smtClean="0">
              <a:solidFill>
                <a:srgbClr val="00FF00"/>
              </a:solidFill>
              <a:latin typeface="Times New Roman" pitchFamily="18" charset="0"/>
            </a:endParaRPr>
          </a:p>
          <a:p>
            <a:pPr algn="just"/>
            <a:r>
              <a:rPr lang="tr-TR" sz="2500" b="1" smtClean="0">
                <a:latin typeface="Times New Roman" pitchFamily="18" charset="0"/>
              </a:rPr>
              <a:t>DOĞA KORUMA </a:t>
            </a:r>
            <a:endParaRPr lang="tr-TR" sz="2500" b="1" smtClean="0">
              <a:solidFill>
                <a:srgbClr val="00FF00"/>
              </a:solidFill>
              <a:latin typeface="Times New Roman" pitchFamily="18" charset="0"/>
            </a:endParaRPr>
          </a:p>
          <a:p>
            <a:pPr algn="just"/>
            <a:r>
              <a:rPr lang="tr-TR" sz="2500" b="1" smtClean="0">
                <a:latin typeface="Times New Roman" pitchFamily="18" charset="0"/>
              </a:rPr>
              <a:t>DİĞER </a:t>
            </a:r>
            <a:endParaRPr lang="tr-TR" sz="2500" b="1" smtClean="0">
              <a:solidFill>
                <a:srgbClr val="00FF00"/>
              </a:solidFill>
              <a:latin typeface="Times New Roman" pitchFamily="18" charset="0"/>
            </a:endParaRPr>
          </a:p>
          <a:p>
            <a:pPr algn="just">
              <a:buFont typeface="Wingdings" pitchFamily="2" charset="2"/>
              <a:buNone/>
            </a:pPr>
            <a:endParaRPr lang="tr-TR" sz="2500" b="1" smtClean="0">
              <a:solidFill>
                <a:srgbClr val="00FF00"/>
              </a:solidFill>
              <a:latin typeface="Times New Roman" pitchFamily="18" charset="0"/>
            </a:endParaRPr>
          </a:p>
          <a:p>
            <a:pPr algn="just">
              <a:buFont typeface="Wingdings" pitchFamily="2" charset="2"/>
              <a:buNone/>
            </a:pPr>
            <a:endParaRPr lang="tr-TR" sz="2500" b="1" smtClean="0">
              <a:solidFill>
                <a:srgbClr val="00FF00"/>
              </a:solidFill>
            </a:endParaRPr>
          </a:p>
        </p:txBody>
      </p:sp>
      <p:pic>
        <p:nvPicPr>
          <p:cNvPr id="29700"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39750" y="1196975"/>
            <a:ext cx="8229600" cy="1143000"/>
          </a:xfrm>
        </p:spPr>
        <p:txBody>
          <a:bodyPr/>
          <a:lstStyle/>
          <a:p>
            <a:pPr algn="ctr"/>
            <a:r>
              <a:rPr lang="tr-TR" sz="3300" smtClean="0">
                <a:latin typeface="Arial Black" pitchFamily="34" charset="0"/>
              </a:rPr>
              <a:t>ULUSLARARASI TÜZEL DÜZENLEMELER</a:t>
            </a:r>
            <a:endParaRPr lang="tr-TR" sz="2500" b="1" smtClean="0">
              <a:solidFill>
                <a:srgbClr val="FF0066"/>
              </a:solidFill>
              <a:latin typeface="Arial Black" pitchFamily="34" charset="0"/>
            </a:endParaRPr>
          </a:p>
        </p:txBody>
      </p:sp>
      <p:sp>
        <p:nvSpPr>
          <p:cNvPr id="30723" name="Rectangle 3"/>
          <p:cNvSpPr>
            <a:spLocks noGrp="1" noChangeArrowheads="1"/>
          </p:cNvSpPr>
          <p:nvPr>
            <p:ph type="body" idx="1"/>
          </p:nvPr>
        </p:nvSpPr>
        <p:spPr>
          <a:xfrm>
            <a:off x="539750" y="2743200"/>
            <a:ext cx="7772400" cy="4114800"/>
          </a:xfrm>
        </p:spPr>
        <p:txBody>
          <a:bodyPr/>
          <a:lstStyle/>
          <a:p>
            <a:r>
              <a:rPr lang="tr-TR" sz="2400" b="1" smtClean="0">
                <a:latin typeface="Times New Roman" pitchFamily="18" charset="0"/>
              </a:rPr>
              <a:t>BİLDİRGE VE DİĞER YASAL BELGELER </a:t>
            </a:r>
          </a:p>
          <a:p>
            <a:r>
              <a:rPr lang="tr-TR" sz="2400" b="1" smtClean="0">
                <a:latin typeface="Times New Roman" pitchFamily="18" charset="0"/>
              </a:rPr>
              <a:t>TARAF OLUNMASI GEREKENLER </a:t>
            </a:r>
          </a:p>
          <a:p>
            <a:endParaRPr lang="tr-TR" sz="2400" b="1" smtClean="0">
              <a:latin typeface="Times New Roman" pitchFamily="18" charset="0"/>
            </a:endParaRPr>
          </a:p>
          <a:p>
            <a:pPr>
              <a:buFont typeface="Wingdings 2" pitchFamily="18" charset="2"/>
              <a:buNone/>
            </a:pPr>
            <a:r>
              <a:rPr lang="tr-TR" sz="2400" b="1" smtClean="0">
                <a:latin typeface="Times New Roman" pitchFamily="18" charset="0"/>
              </a:rPr>
              <a:t/>
            </a:r>
            <a:br>
              <a:rPr lang="tr-TR" sz="2400" b="1" smtClean="0">
                <a:latin typeface="Times New Roman" pitchFamily="18" charset="0"/>
              </a:rPr>
            </a:br>
            <a:endParaRPr lang="tr-TR" sz="2400" b="1" smtClean="0">
              <a:latin typeface="Times New Roman" pitchFamily="18" charset="0"/>
            </a:endParaRPr>
          </a:p>
        </p:txBody>
      </p:sp>
      <p:pic>
        <p:nvPicPr>
          <p:cNvPr id="30724" name="Picture 7" descr="C:\Users\acer\Desktop\261171_160731374004830_6908958_n.jpg"/>
          <p:cNvPicPr>
            <a:picLocks noChangeAspect="1" noChangeArrowheads="1"/>
          </p:cNvPicPr>
          <p:nvPr/>
        </p:nvPicPr>
        <p:blipFill>
          <a:blip r:embed="rId2"/>
          <a:srcRect/>
          <a:stretch>
            <a:fillRect/>
          </a:stretch>
        </p:blipFill>
        <p:spPr bwMode="auto">
          <a:xfrm>
            <a:off x="8088313" y="0"/>
            <a:ext cx="1055687" cy="1196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1534</Words>
  <Application>Microsoft Office PowerPoint</Application>
  <PresentationFormat>Ekran Gösterisi (4:3)</PresentationFormat>
  <Paragraphs>297</Paragraphs>
  <Slides>36</Slides>
  <Notes>1</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36</vt:i4>
      </vt:variant>
    </vt:vector>
  </HeadingPairs>
  <TitlesOfParts>
    <vt:vector size="44" baseType="lpstr">
      <vt:lpstr>Arial</vt:lpstr>
      <vt:lpstr>Arial Black</vt:lpstr>
      <vt:lpstr>Calibri</vt:lpstr>
      <vt:lpstr>Symbol</vt:lpstr>
      <vt:lpstr>Times New Roman</vt:lpstr>
      <vt:lpstr>Wingdings</vt:lpstr>
      <vt:lpstr>Wingdings 2</vt:lpstr>
      <vt:lpstr>Ofis Teması</vt:lpstr>
      <vt:lpstr>ÇEVRE POLİTİKALARI HUKUKİ ARAÇLARI</vt:lpstr>
      <vt:lpstr>ÇEVRE POLİTİKALARI</vt:lpstr>
      <vt:lpstr>Yasal Düzenlemeler </vt:lpstr>
      <vt:lpstr>1961 ANAYASASI</vt:lpstr>
      <vt:lpstr>1982 ANAYASASI</vt:lpstr>
      <vt:lpstr>1982 ANAYASASI</vt:lpstr>
      <vt:lpstr>PowerPoint Sunusu</vt:lpstr>
      <vt:lpstr>ULUSLARARASI TÜZEL DÜZENLEMELER  (Anayasa, Madde 90) SÖZLEŞME VE PROTOKOLLER</vt:lpstr>
      <vt:lpstr>ULUSLARARASI TÜZEL DÜZENLEMELER</vt:lpstr>
      <vt:lpstr>KANUNLAR</vt:lpstr>
      <vt:lpstr>KANUNLAR</vt:lpstr>
      <vt:lpstr>KANUNLAR</vt:lpstr>
      <vt:lpstr>KANUNLAR</vt:lpstr>
      <vt:lpstr>TEŞKİLAT KANUNLARI</vt:lpstr>
      <vt:lpstr>KHK</vt:lpstr>
      <vt:lpstr>TÜZÜKLER</vt:lpstr>
      <vt:lpstr>TÜZÜKLER</vt:lpstr>
      <vt:lpstr>YÖNETMELİKLER</vt:lpstr>
      <vt:lpstr>YÖNETMELİKLER</vt:lpstr>
      <vt:lpstr>YÖNETMELİKLER</vt:lpstr>
      <vt:lpstr>YÖNETMELİKLER</vt:lpstr>
      <vt:lpstr>YÖNETMELİKLER</vt:lpstr>
      <vt:lpstr>YÖNETMELİKLER</vt:lpstr>
      <vt:lpstr>YÖNETMELİKLER</vt:lpstr>
      <vt:lpstr>YÖNETMELİKLER</vt:lpstr>
      <vt:lpstr>YÖNETMELİKLER</vt:lpstr>
      <vt:lpstr>YÖNETMELİKLER</vt:lpstr>
      <vt:lpstr>YÖNETMELİKLER</vt:lpstr>
      <vt:lpstr>YÖNETMELİKLER</vt:lpstr>
      <vt:lpstr>YÖNETMELİKLER</vt:lpstr>
      <vt:lpstr>GENELGE, TEBLİĞ ve KARARLAR </vt:lpstr>
      <vt:lpstr>GENELGE, TEBLİĞ ve KARARLAR</vt:lpstr>
      <vt:lpstr>GENELGE, TEBLİĞ ve KARARLAR</vt:lpstr>
      <vt:lpstr>GENELGE, TEBLİĞ ve KARARLAR</vt:lpstr>
      <vt:lpstr>STANDARTLAR</vt:lpstr>
      <vt:lpstr>STANDARTLAR</vt:lpstr>
    </vt:vector>
  </TitlesOfParts>
  <Company>SBF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ÇEVRE POLİTİKALARI HUKUKİ ARAÇLARI</dc:title>
  <dc:creator>Nesrin ALGAN</dc:creator>
  <cp:lastModifiedBy>NESRIN ALGAN</cp:lastModifiedBy>
  <cp:revision>3</cp:revision>
  <dcterms:created xsi:type="dcterms:W3CDTF">2017-12-20T13:44:29Z</dcterms:created>
  <dcterms:modified xsi:type="dcterms:W3CDTF">2018-01-25T13:44:08Z</dcterms:modified>
</cp:coreProperties>
</file>