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8"/>
  </p:notesMasterIdLst>
  <p:handoutMasterIdLst>
    <p:handoutMasterId r:id="rId19"/>
  </p:handoutMasterIdLst>
  <p:sldIdLst>
    <p:sldId id="668" r:id="rId4"/>
    <p:sldId id="715" r:id="rId5"/>
    <p:sldId id="716" r:id="rId6"/>
    <p:sldId id="725" r:id="rId7"/>
    <p:sldId id="726" r:id="rId8"/>
    <p:sldId id="731" r:id="rId9"/>
    <p:sldId id="733" r:id="rId10"/>
    <p:sldId id="734" r:id="rId11"/>
    <p:sldId id="736" r:id="rId12"/>
    <p:sldId id="709" r:id="rId13"/>
    <p:sldId id="710" r:id="rId14"/>
    <p:sldId id="711" r:id="rId15"/>
    <p:sldId id="712" r:id="rId16"/>
    <p:sldId id="713"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26.02.2020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385447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100339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492912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3338386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2417554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26719332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1842395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17921173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2/26/2020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466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Proje Geliştirme ve </a:t>
            </a:r>
            <a:r>
              <a:rPr lang="tr-TR" sz="3200" b="1" dirty="0" smtClean="0">
                <a:latin typeface="Arial" panose="020B0604020202020204" pitchFamily="34" charset="0"/>
                <a:cs typeface="Arial" panose="020B0604020202020204" pitchFamily="34" charset="0"/>
              </a:rPr>
              <a:t>Finansmanı</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t>
            </a:r>
            <a:r>
              <a:rPr lang="tr-TR" sz="3200" b="1" dirty="0">
                <a:latin typeface="Arial" panose="020B0604020202020204" pitchFamily="34" charset="0"/>
                <a:cs typeface="Arial" panose="020B0604020202020204" pitchFamily="34" charset="0"/>
              </a:rPr>
              <a:t>2-2)3</a:t>
            </a: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1077218"/>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b="1" dirty="0" err="1">
                <a:latin typeface="Arial" panose="020B0604020202020204" pitchFamily="34" charset="0"/>
                <a:ea typeface="Times New Roman" panose="02020603050405020304" pitchFamily="18" charset="0"/>
                <a:cs typeface="Arial" panose="020B0604020202020204" pitchFamily="34" charset="0"/>
              </a:rPr>
              <a:t>Doç.Dr</a:t>
            </a:r>
            <a:r>
              <a:rPr lang="tr-TR" sz="1600" b="1" dirty="0">
                <a:latin typeface="Arial" panose="020B0604020202020204" pitchFamily="34" charset="0"/>
                <a:ea typeface="Times New Roman" panose="02020603050405020304" pitchFamily="18" charset="0"/>
                <a:cs typeface="Arial" panose="020B0604020202020204" pitchFamily="34" charset="0"/>
              </a:rPr>
              <a:t>. Yeşim TANRIVERMİŞ</a:t>
            </a:r>
          </a:p>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a:t>
            </a:r>
            <a:r>
              <a:rPr lang="tr-TR" sz="1600" b="1">
                <a:latin typeface="Arial" panose="020B0604020202020204" pitchFamily="34" charset="0"/>
                <a:ea typeface="Times New Roman" panose="02020603050405020304" pitchFamily="18" charset="0"/>
                <a:cs typeface="Arial" panose="020B0604020202020204" pitchFamily="34" charset="0"/>
              </a:rPr>
              <a:t>Erol DEMİR</a:t>
            </a:r>
          </a:p>
          <a:p>
            <a:pPr algn="ctr">
              <a:spcAft>
                <a:spcPts val="0"/>
              </a:spcAft>
            </a:pPr>
            <a:r>
              <a:rPr lang="tr-TR" sz="1600" smtClean="0">
                <a:latin typeface="Arial" panose="020B0604020202020204" pitchFamily="34" charset="0"/>
                <a:ea typeface="Times New Roman" panose="02020603050405020304" pitchFamily="18" charset="0"/>
                <a:cs typeface="Arial" panose="020B0604020202020204" pitchFamily="34" charset="0"/>
              </a:rPr>
              <a:t>Ankara </a:t>
            </a:r>
            <a:r>
              <a:rPr lang="tr-TR" sz="1600" dirty="0" smtClean="0">
                <a:latin typeface="Arial" panose="020B0604020202020204" pitchFamily="34" charset="0"/>
                <a:ea typeface="Times New Roman" panose="02020603050405020304" pitchFamily="18" charset="0"/>
                <a:cs typeface="Arial" panose="020B0604020202020204" pitchFamily="34" charset="0"/>
              </a:rPr>
              <a:t>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a:t>Anonim, 2013. Proje Finansmanı Kapsamında Proje Bankacılığı ve Türkiye Üzerine Öneriler Araştırma Raporu, TASAM</a:t>
            </a:r>
            <a:r>
              <a:rPr lang="tr-TR" dirty="0" smtClean="0"/>
              <a:t>.</a:t>
            </a:r>
          </a:p>
          <a:p>
            <a:pPr lvl="1" algn="just">
              <a:lnSpc>
                <a:spcPct val="100000"/>
              </a:lnSpc>
            </a:pPr>
            <a:r>
              <a:rPr lang="tr-TR" dirty="0"/>
              <a:t>Arabacı, H. 2018. Türkiye’de Bankacılık Sektörünün Gelişimi. Meriç Uluslararası Sosyal ve Stratejik Araştırmalar Dergisi, 2(3), 25-42.</a:t>
            </a:r>
          </a:p>
          <a:p>
            <a:pPr lvl="1" algn="just">
              <a:lnSpc>
                <a:spcPct val="100000"/>
              </a:lnSpc>
            </a:pPr>
            <a:r>
              <a:rPr lang="tr-TR" dirty="0" smtClean="0"/>
              <a:t>Anonim</a:t>
            </a:r>
            <a:r>
              <a:rPr lang="tr-TR" dirty="0"/>
              <a:t>. 2019a. Web Sitesi: https://www.kobirate.com.tr/Proje-Finansman-Derecelendirme. Erişim Tarihi: </a:t>
            </a:r>
            <a:r>
              <a:rPr lang="tr-TR" dirty="0" smtClean="0"/>
              <a:t>19.02.2020</a:t>
            </a:r>
          </a:p>
          <a:p>
            <a:pPr lvl="1" algn="just">
              <a:lnSpc>
                <a:spcPct val="100000"/>
              </a:lnSpc>
            </a:pPr>
            <a:r>
              <a:rPr lang="tr-TR" dirty="0"/>
              <a:t>Anonim. </a:t>
            </a:r>
            <a:r>
              <a:rPr lang="tr-TR" dirty="0" smtClean="0"/>
              <a:t>2019b. </a:t>
            </a:r>
            <a:r>
              <a:rPr lang="tr-TR" dirty="0"/>
              <a:t>Kamu Özel İşbirliği Raporu. Sektörler ve Kamu Yatırımları Genel Müdürlüğü. T.C. Cumhurbaşkanlığı, strateji ve Bütçe Başkanlığı, Y. No:0005. </a:t>
            </a:r>
          </a:p>
          <a:p>
            <a:pPr lvl="1" algn="just">
              <a:lnSpc>
                <a:spcPct val="100000"/>
              </a:lnSpc>
            </a:pPr>
            <a:r>
              <a:rPr lang="tr-TR" dirty="0" smtClean="0"/>
              <a:t>Anonim</a:t>
            </a:r>
            <a:r>
              <a:rPr lang="tr-TR" dirty="0"/>
              <a:t>. 2020a. Web Sitesi: </a:t>
            </a:r>
            <a:r>
              <a:rPr lang="en-US" dirty="0"/>
              <a:t>https://www.projectconnections.com/</a:t>
            </a:r>
            <a:r>
              <a:rPr lang="tr-TR" dirty="0"/>
              <a:t> </a:t>
            </a:r>
            <a:r>
              <a:rPr lang="en-US" dirty="0"/>
              <a:t>knowhow/burning-questions/what-is-project-documentation.html</a:t>
            </a:r>
            <a:r>
              <a:rPr lang="tr-TR" dirty="0"/>
              <a:t>, Erişim Tarihi: </a:t>
            </a:r>
            <a:r>
              <a:rPr lang="tr-TR" dirty="0" smtClean="0"/>
              <a:t>20.02.2020</a:t>
            </a:r>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9124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smtClean="0"/>
              <a:t>Arabacı</a:t>
            </a:r>
            <a:r>
              <a:rPr lang="tr-TR" dirty="0"/>
              <a:t>, H. 2018. Türkiye’de Bankacılık Sektörünün Gelişimi. Meriç Uluslararası Sosyal ve Stratejik Araştırmalar Dergisi, 2(3), 25-42.</a:t>
            </a:r>
          </a:p>
          <a:p>
            <a:pPr lvl="1" algn="just">
              <a:lnSpc>
                <a:spcPct val="100000"/>
              </a:lnSpc>
            </a:pPr>
            <a:r>
              <a:rPr lang="tr-TR" dirty="0" smtClean="0"/>
              <a:t>Akar</a:t>
            </a:r>
            <a:r>
              <a:rPr lang="tr-TR" dirty="0"/>
              <a:t>, T. 2011. </a:t>
            </a:r>
            <a:r>
              <a:rPr lang="en-US" dirty="0" err="1"/>
              <a:t>Vakıflar</a:t>
            </a:r>
            <a:r>
              <a:rPr lang="en-US" dirty="0"/>
              <a:t> </a:t>
            </a:r>
            <a:r>
              <a:rPr lang="en-US" dirty="0" err="1"/>
              <a:t>Genel</a:t>
            </a:r>
            <a:r>
              <a:rPr lang="en-US" dirty="0"/>
              <a:t> </a:t>
            </a:r>
            <a:r>
              <a:rPr lang="en-US" dirty="0" err="1"/>
              <a:t>Müdürlüğü</a:t>
            </a:r>
            <a:r>
              <a:rPr lang="en-US" dirty="0"/>
              <a:t> </a:t>
            </a:r>
            <a:r>
              <a:rPr lang="en-US" dirty="0" err="1"/>
              <a:t>ve</a:t>
            </a:r>
            <a:r>
              <a:rPr lang="en-US" dirty="0"/>
              <a:t> </a:t>
            </a:r>
            <a:r>
              <a:rPr lang="en-US" dirty="0" err="1"/>
              <a:t>Vakıf</a:t>
            </a:r>
            <a:r>
              <a:rPr lang="en-US" dirty="0"/>
              <a:t> </a:t>
            </a:r>
            <a:r>
              <a:rPr lang="en-US" dirty="0" err="1"/>
              <a:t>Kültür</a:t>
            </a:r>
            <a:r>
              <a:rPr lang="en-US" dirty="0"/>
              <a:t> </a:t>
            </a:r>
            <a:r>
              <a:rPr lang="en-US" dirty="0" err="1"/>
              <a:t>Varlıklarının</a:t>
            </a:r>
            <a:r>
              <a:rPr lang="en-US" dirty="0"/>
              <a:t> </a:t>
            </a:r>
            <a:r>
              <a:rPr lang="en-US" dirty="0" err="1"/>
              <a:t>Korunması</a:t>
            </a:r>
            <a:r>
              <a:rPr lang="tr-TR" dirty="0"/>
              <a:t>. </a:t>
            </a:r>
            <a:r>
              <a:rPr lang="tr-TR" dirty="0" err="1"/>
              <a:t>Dergipark</a:t>
            </a:r>
            <a:r>
              <a:rPr lang="tr-TR" dirty="0"/>
              <a:t>. Web Sitesi: </a:t>
            </a:r>
            <a:r>
              <a:rPr lang="en-US" dirty="0"/>
              <a:t>https://dergipark.org.tr/tr/</a:t>
            </a:r>
            <a:r>
              <a:rPr lang="tr-TR" dirty="0"/>
              <a:t> </a:t>
            </a:r>
            <a:r>
              <a:rPr lang="en-US" dirty="0"/>
              <a:t>download/article-file/669576</a:t>
            </a:r>
            <a:r>
              <a:rPr lang="tr-TR" dirty="0"/>
              <a:t>. Erişim Tarihi:20.02.2020.</a:t>
            </a:r>
          </a:p>
          <a:p>
            <a:pPr lvl="1" algn="just">
              <a:lnSpc>
                <a:spcPct val="100000"/>
              </a:lnSpc>
            </a:pPr>
            <a:r>
              <a:rPr lang="tr-TR" dirty="0"/>
              <a:t> Aydın vd. 2004. Uluslararası İşletmecilik. Anadolu üniversitesi. Eskişehir</a:t>
            </a:r>
            <a:r>
              <a:rPr lang="tr-TR" dirty="0" smtClean="0"/>
              <a:t>.</a:t>
            </a:r>
          </a:p>
          <a:p>
            <a:pPr lvl="1" algn="just">
              <a:lnSpc>
                <a:spcPct val="100000"/>
              </a:lnSpc>
            </a:pPr>
            <a:r>
              <a:rPr lang="en-US" dirty="0"/>
              <a:t>Bernanke, B. S. 1995</a:t>
            </a:r>
            <a:r>
              <a:rPr lang="tr-TR" dirty="0"/>
              <a:t>.</a:t>
            </a:r>
            <a:r>
              <a:rPr lang="en-US" dirty="0"/>
              <a:t> “A Conference Panel Discussion: What Do We Know About How</a:t>
            </a:r>
            <a:r>
              <a:rPr lang="tr-TR" dirty="0"/>
              <a:t> </a:t>
            </a:r>
            <a:r>
              <a:rPr lang="en-US" dirty="0"/>
              <a:t>Monetary Policy Effects The Economy”, Federal Reserve Bank of St. Louis Review,</a:t>
            </a:r>
            <a:r>
              <a:rPr lang="tr-TR" dirty="0"/>
              <a:t> </a:t>
            </a:r>
            <a:r>
              <a:rPr lang="en-US" dirty="0"/>
              <a:t>77(3): 127-30. </a:t>
            </a:r>
            <a:endParaRPr lang="tr-TR" dirty="0"/>
          </a:p>
          <a:p>
            <a:pPr lvl="1" algn="just">
              <a:lnSpc>
                <a:spcPct val="100000"/>
              </a:lnSpc>
            </a:pPr>
            <a:endParaRPr lang="tr-TR" dirty="0"/>
          </a:p>
          <a:p>
            <a:pPr marL="0" indent="0" algn="just">
              <a:lnSpc>
                <a:spcPct val="100000"/>
              </a:lnSpc>
              <a:buNone/>
            </a:pP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425165" y="1344572"/>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r>
              <a:rPr lang="en-US" dirty="0" err="1" smtClean="0"/>
              <a:t>Cecchetti</a:t>
            </a:r>
            <a:r>
              <a:rPr lang="en-US" dirty="0" smtClean="0"/>
              <a:t>, </a:t>
            </a:r>
            <a:r>
              <a:rPr lang="en-US" dirty="0"/>
              <a:t>S. G. </a:t>
            </a:r>
            <a:r>
              <a:rPr lang="en-US" dirty="0" smtClean="0"/>
              <a:t>1999</a:t>
            </a:r>
            <a:r>
              <a:rPr lang="tr-TR" dirty="0" smtClean="0"/>
              <a:t>.</a:t>
            </a:r>
            <a:r>
              <a:rPr lang="en-US" dirty="0" smtClean="0"/>
              <a:t> </a:t>
            </a:r>
            <a:r>
              <a:rPr lang="en-US" dirty="0"/>
              <a:t>“Legal Structure, Financial Structure, and Monetary </a:t>
            </a:r>
            <a:r>
              <a:rPr lang="en-US" dirty="0" smtClean="0"/>
              <a:t>Policy</a:t>
            </a:r>
            <a:r>
              <a:rPr lang="tr-TR" dirty="0" smtClean="0"/>
              <a:t> </a:t>
            </a:r>
            <a:r>
              <a:rPr lang="en-US" dirty="0" smtClean="0"/>
              <a:t>Transmission </a:t>
            </a:r>
            <a:r>
              <a:rPr lang="en-US" dirty="0"/>
              <a:t>Mechanism”, FRBNY Economic Policy Review, 5(2): </a:t>
            </a:r>
            <a:r>
              <a:rPr lang="en-US" dirty="0" smtClean="0"/>
              <a:t>9-28</a:t>
            </a:r>
            <a:endParaRPr lang="tr-TR" dirty="0" smtClean="0"/>
          </a:p>
          <a:p>
            <a:pPr algn="just">
              <a:lnSpc>
                <a:spcPct val="100000"/>
              </a:lnSpc>
            </a:pPr>
            <a:r>
              <a:rPr lang="tr-TR" dirty="0" smtClean="0"/>
              <a:t>Coşar</a:t>
            </a:r>
            <a:r>
              <a:rPr lang="tr-TR" dirty="0"/>
              <a:t>, N. </a:t>
            </a:r>
            <a:r>
              <a:rPr lang="tr-TR" dirty="0" smtClean="0"/>
              <a:t>2009. </a:t>
            </a:r>
            <a:r>
              <a:rPr lang="tr-TR" dirty="0"/>
              <a:t>Türkiye'de Bankacılığın Tarihsel Gelişimi (</a:t>
            </a:r>
            <a:r>
              <a:rPr lang="tr-TR" dirty="0" err="1"/>
              <a:t>Historical</a:t>
            </a:r>
            <a:r>
              <a:rPr lang="tr-TR" dirty="0"/>
              <a:t> Development of </a:t>
            </a:r>
            <a:r>
              <a:rPr lang="tr-TR" dirty="0" err="1"/>
              <a:t>Banking</a:t>
            </a:r>
            <a:r>
              <a:rPr lang="tr-TR" dirty="0"/>
              <a:t> </a:t>
            </a:r>
            <a:r>
              <a:rPr lang="tr-TR" dirty="0" err="1"/>
              <a:t>Sector</a:t>
            </a:r>
            <a:r>
              <a:rPr lang="tr-TR" dirty="0"/>
              <a:t> in </a:t>
            </a:r>
            <a:r>
              <a:rPr lang="tr-TR" dirty="0" err="1"/>
              <a:t>Turkey</a:t>
            </a:r>
            <a:r>
              <a:rPr lang="tr-TR" dirty="0"/>
              <a:t>) (No. 0017</a:t>
            </a:r>
            <a:r>
              <a:rPr lang="tr-TR" dirty="0" smtClean="0"/>
              <a:t>).</a:t>
            </a:r>
          </a:p>
          <a:p>
            <a:pPr algn="just">
              <a:lnSpc>
                <a:spcPct val="100000"/>
              </a:lnSpc>
            </a:pPr>
            <a:r>
              <a:rPr lang="tr-TR" dirty="0"/>
              <a:t>Çağlar İ., İşletmelerde Yatırım Projelerinin Hazırlanması ve Değerlendirilmesi Teknikleri. Çorum Meslek Yüksek Okulu Koruma Derneği Yayınları Yayın No: 1</a:t>
            </a:r>
            <a:r>
              <a:rPr lang="tr-TR" dirty="0" smtClean="0"/>
              <a:t>.</a:t>
            </a:r>
          </a:p>
          <a:p>
            <a:pPr algn="just">
              <a:lnSpc>
                <a:spcPct val="100000"/>
              </a:lnSpc>
            </a:pPr>
            <a:r>
              <a:rPr lang="tr-TR" dirty="0" smtClean="0"/>
              <a:t>Erkuş A. Ve Rehber E. 1993. Proje Hazırlama Tekniği.</a:t>
            </a:r>
            <a:r>
              <a:rPr lang="tr-TR" dirty="0"/>
              <a:t> III. Baskı, A.Ü.Z.F. Yayınları No:1302, Ders Kitabı:377, </a:t>
            </a:r>
            <a:r>
              <a:rPr lang="tr-TR" dirty="0" smtClean="0"/>
              <a:t>Ankara.</a:t>
            </a:r>
          </a:p>
          <a:p>
            <a:pPr algn="just">
              <a:lnSpc>
                <a:spcPct val="100000"/>
              </a:lnSpc>
            </a:pPr>
            <a:r>
              <a:rPr lang="tr-TR" dirty="0"/>
              <a:t>Gedik T., Akyüz K. C., Akyüz İ. 2005. Yatırım Projelerinin Hazırlanması ve değerlendirilmesi (İç Karlılık Oranı ve Net Bugünkü Değer Yöntemlerinin İncelenmesi) ZKÜ Bartın Orman Fakültesi Dergisi </a:t>
            </a:r>
          </a:p>
          <a:p>
            <a:pPr algn="just">
              <a:lnSpc>
                <a:spcPct val="100000"/>
              </a:lnSpc>
            </a:pPr>
            <a:endParaRPr lang="tr-TR"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Tree>
    <p:extLst>
      <p:ext uri="{BB962C8B-B14F-4D97-AF65-F5344CB8AC3E}">
        <p14:creationId xmlns:p14="http://schemas.microsoft.com/office/powerpoint/2010/main" val="3145688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marL="171450" lvl="1" algn="just">
              <a:lnSpc>
                <a:spcPct val="100000"/>
              </a:lnSpc>
              <a:spcBef>
                <a:spcPts val="750"/>
              </a:spcBef>
            </a:pPr>
            <a:r>
              <a:rPr lang="tr-TR" dirty="0" err="1" smtClean="0"/>
              <a:t>Güvemli</a:t>
            </a:r>
            <a:r>
              <a:rPr lang="tr-TR" dirty="0" smtClean="0"/>
              <a:t> O. 2001. </a:t>
            </a:r>
            <a:r>
              <a:rPr lang="tr-TR" dirty="0"/>
              <a:t>Yatırım Projelerinin Düzenlenmesi Değerlendirilmesi ve </a:t>
            </a:r>
            <a:r>
              <a:rPr lang="tr-TR" dirty="0" smtClean="0"/>
              <a:t>İzlenmesi. </a:t>
            </a:r>
            <a:r>
              <a:rPr lang="tr-TR" dirty="0"/>
              <a:t>Atlas Yayın Dağıtım Yayın No:7, </a:t>
            </a:r>
            <a:r>
              <a:rPr lang="tr-TR" dirty="0" smtClean="0"/>
              <a:t>İstanbul.</a:t>
            </a:r>
          </a:p>
          <a:p>
            <a:pPr marL="171450" lvl="1" algn="just">
              <a:lnSpc>
                <a:spcPct val="100000"/>
              </a:lnSpc>
              <a:spcBef>
                <a:spcPts val="750"/>
              </a:spcBef>
            </a:pPr>
            <a:r>
              <a:rPr lang="tr-TR" dirty="0" smtClean="0"/>
              <a:t>Kahya</a:t>
            </a:r>
            <a:r>
              <a:rPr lang="tr-TR" dirty="0"/>
              <a:t>, E. H.  2004. Vadeli İşlem ve Opsiyon Piyasalarında Uygulanan Takas Sistemleri, Yurt Dışı Uygulamaları ve Vadeli İşlem ve Opsiyon Borsası A.Ş. için Öneriler. Sermaye Piyasası Kurulu Denetleme Dairesi; </a:t>
            </a:r>
            <a:r>
              <a:rPr lang="tr-TR" dirty="0" smtClean="0"/>
              <a:t>İstanbul.</a:t>
            </a:r>
          </a:p>
          <a:p>
            <a:pPr marL="171450" lvl="1" algn="just">
              <a:lnSpc>
                <a:spcPct val="100000"/>
              </a:lnSpc>
              <a:spcBef>
                <a:spcPts val="750"/>
              </a:spcBef>
            </a:pPr>
            <a:r>
              <a:rPr lang="tr-TR" dirty="0" err="1" smtClean="0"/>
              <a:t>Kelly</a:t>
            </a:r>
            <a:r>
              <a:rPr lang="tr-TR" dirty="0" smtClean="0"/>
              <a:t> W. K. 1989. </a:t>
            </a:r>
            <a:r>
              <a:rPr lang="en-US" dirty="0"/>
              <a:t>Real Estate Investment Trusts </a:t>
            </a:r>
            <a:r>
              <a:rPr lang="en-US" dirty="0" smtClean="0"/>
              <a:t>Handbook</a:t>
            </a:r>
            <a:r>
              <a:rPr lang="tr-TR" dirty="0" smtClean="0"/>
              <a:t>. </a:t>
            </a:r>
            <a:r>
              <a:rPr lang="tr-TR" dirty="0" err="1"/>
              <a:t>American</a:t>
            </a:r>
            <a:r>
              <a:rPr lang="tr-TR" dirty="0"/>
              <a:t> </a:t>
            </a:r>
            <a:r>
              <a:rPr lang="tr-TR" dirty="0" err="1"/>
              <a:t>Law</a:t>
            </a:r>
            <a:r>
              <a:rPr lang="tr-TR" dirty="0"/>
              <a:t> </a:t>
            </a:r>
            <a:r>
              <a:rPr lang="tr-TR" dirty="0" err="1"/>
              <a:t>Institute</a:t>
            </a:r>
            <a:r>
              <a:rPr lang="tr-TR" dirty="0"/>
              <a:t>, </a:t>
            </a:r>
            <a:r>
              <a:rPr lang="tr-TR" dirty="0" smtClean="0"/>
              <a:t>USA.</a:t>
            </a:r>
          </a:p>
          <a:p>
            <a:pPr marL="171450" lvl="1" algn="just">
              <a:lnSpc>
                <a:spcPct val="100000"/>
              </a:lnSpc>
              <a:spcBef>
                <a:spcPts val="750"/>
              </a:spcBef>
            </a:pPr>
            <a:r>
              <a:rPr lang="tr-TR" dirty="0" smtClean="0"/>
              <a:t>Sayılgan G. Finansal Piyasalar ve Finansman Teknikleri. 2004. Turhan Kitabevi. Ankara.</a:t>
            </a:r>
          </a:p>
          <a:p>
            <a:pPr marL="171450" lvl="1" algn="just">
              <a:lnSpc>
                <a:spcPct val="100000"/>
              </a:lnSpc>
              <a:spcBef>
                <a:spcPts val="750"/>
              </a:spcBef>
            </a:pPr>
            <a:r>
              <a:rPr lang="tr-TR" dirty="0"/>
              <a:t>Sayılgan G. </a:t>
            </a:r>
            <a:r>
              <a:rPr lang="tr-TR" dirty="0" smtClean="0"/>
              <a:t>Hisse Senetleri Piyasası Endeksleri. 2005. </a:t>
            </a:r>
            <a:r>
              <a:rPr lang="tr-TR" dirty="0"/>
              <a:t>Turhan Kitabevi. Ankara.</a:t>
            </a:r>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marL="171450" lvl="1" algn="just">
              <a:lnSpc>
                <a:spcPct val="100000"/>
              </a:lnSpc>
              <a:spcBef>
                <a:spcPts val="750"/>
              </a:spcBef>
            </a:pPr>
            <a:endParaRPr lang="tr-TR" dirty="0" smtClean="0"/>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042411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168115" y="356723"/>
            <a:ext cx="7425865" cy="513071"/>
          </a:xfrm>
          <a:prstGeom prst="rect">
            <a:avLst/>
          </a:prstGeom>
        </p:spPr>
        <p:txBody>
          <a:bodyPr/>
          <a:lstStyle/>
          <a:p>
            <a:pPr fontAlgn="base">
              <a:lnSpc>
                <a:spcPct val="90000"/>
              </a:lnSpc>
              <a:spcBef>
                <a:spcPct val="0"/>
              </a:spcBef>
              <a:spcAft>
                <a:spcPct val="0"/>
              </a:spcAft>
            </a:pPr>
            <a:endPar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p>
        </p:txBody>
      </p:sp>
      <p:sp>
        <p:nvSpPr>
          <p:cNvPr id="4" name="Unvan 3"/>
          <p:cNvSpPr>
            <a:spLocks noGrp="1"/>
          </p:cNvSpPr>
          <p:nvPr>
            <p:ph type="title"/>
          </p:nvPr>
        </p:nvSpPr>
        <p:spPr/>
        <p:txBody>
          <a:bodyPr/>
          <a:lstStyle/>
          <a:p>
            <a:r>
              <a:rPr lang="tr-TR" dirty="0" smtClean="0"/>
              <a:t>  </a:t>
            </a:r>
            <a:endParaRPr lang="en-US" dirty="0"/>
          </a:p>
        </p:txBody>
      </p:sp>
      <p:sp>
        <p:nvSpPr>
          <p:cNvPr id="7" name="İçerik Yer Tutucusu 2"/>
          <p:cNvSpPr txBox="1">
            <a:spLocks/>
          </p:cNvSpPr>
          <p:nvPr/>
        </p:nvSpPr>
        <p:spPr>
          <a:xfrm>
            <a:off x="391562" y="966860"/>
            <a:ext cx="8517837" cy="4387260"/>
          </a:xfrm>
          <a:prstGeom prst="rect">
            <a:avLst/>
          </a:prstGeom>
        </p:spPr>
        <p:txBody>
          <a:bodyPr anchor="t">
            <a:noAutofit/>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pPr>
            <a:endParaRPr lang="tr-TR" dirty="0" smtClean="0"/>
          </a:p>
          <a:p>
            <a:pPr algn="just">
              <a:lnSpc>
                <a:spcPct val="100000"/>
              </a:lnSpc>
            </a:pPr>
            <a:r>
              <a:rPr lang="tr-TR" dirty="0" smtClean="0"/>
              <a:t>Şenel M. 1983. Mali Matematik. Bilim ve Teknik Kitabevi Yayınları. Eskişehir.</a:t>
            </a:r>
            <a:endParaRPr lang="tr-TR" dirty="0"/>
          </a:p>
          <a:p>
            <a:pPr algn="just">
              <a:lnSpc>
                <a:spcPct val="100000"/>
              </a:lnSpc>
            </a:pPr>
            <a:r>
              <a:rPr lang="tr-TR" dirty="0" smtClean="0"/>
              <a:t>Uluslararası </a:t>
            </a:r>
            <a:r>
              <a:rPr lang="tr-TR" dirty="0"/>
              <a:t>Finansal Kuruluşlar Ders Notu, </a:t>
            </a:r>
            <a:r>
              <a:rPr lang="tr-TR" dirty="0" err="1"/>
              <a:t>Öğr</a:t>
            </a:r>
            <a:r>
              <a:rPr lang="tr-TR" dirty="0"/>
              <a:t>. Gör. Umut </a:t>
            </a:r>
            <a:r>
              <a:rPr lang="tr-TR" dirty="0" err="1" smtClean="0"/>
              <a:t>Akduğan</a:t>
            </a:r>
            <a:endParaRPr lang="tr-TR" dirty="0" smtClean="0"/>
          </a:p>
          <a:p>
            <a:pPr algn="just">
              <a:lnSpc>
                <a:spcPct val="100000"/>
              </a:lnSpc>
            </a:pPr>
            <a:r>
              <a:rPr lang="tr-TR" dirty="0"/>
              <a:t>Yalçın, F. C. 2013. Proje finansmanı ihracat kredi kurumlarının proje finansmanındaki rolü. İstanbul Ticaret Üniversitesi Sosyal Bilileri Dergisi, 23. s: 237-261</a:t>
            </a:r>
            <a:r>
              <a:rPr lang="tr-TR" dirty="0" smtClean="0"/>
              <a:t>.</a:t>
            </a:r>
          </a:p>
          <a:p>
            <a:pPr algn="just">
              <a:lnSpc>
                <a:spcPct val="100000"/>
              </a:lnSpc>
            </a:pPr>
            <a:r>
              <a:rPr lang="tr-TR" dirty="0" smtClean="0"/>
              <a:t>Yozgat O. 1986. Finans Matematiği Marmara Üniversitesi Yayın </a:t>
            </a:r>
            <a:r>
              <a:rPr lang="tr-TR" dirty="0" err="1" smtClean="0"/>
              <a:t>no</a:t>
            </a:r>
            <a:r>
              <a:rPr lang="tr-TR" dirty="0" smtClean="0"/>
              <a:t>: 436. İstanbul</a:t>
            </a:r>
          </a:p>
          <a:p>
            <a:pPr algn="just">
              <a:lnSpc>
                <a:spcPct val="100000"/>
              </a:lnSpc>
            </a:pPr>
            <a:endParaRPr lang="tr-TR" dirty="0" smtClean="0"/>
          </a:p>
          <a:p>
            <a:pPr algn="just">
              <a:lnSpc>
                <a:spcPct val="100000"/>
              </a:lnSpc>
            </a:pPr>
            <a:endParaRPr lang="tr-TR" dirty="0" smtClean="0"/>
          </a:p>
          <a:p>
            <a:pPr algn="just">
              <a:lnSpc>
                <a:spcPct val="100000"/>
              </a:lnSpc>
            </a:pPr>
            <a:endParaRPr lang="tr-TR" dirty="0"/>
          </a:p>
          <a:p>
            <a:pPr algn="just">
              <a:lnSpc>
                <a:spcPct val="100000"/>
              </a:lnSpc>
            </a:pPr>
            <a:endParaRPr lang="tr-TR" dirty="0"/>
          </a:p>
          <a:p>
            <a:pPr algn="just">
              <a:lnSpc>
                <a:spcPct val="100000"/>
              </a:lnSpc>
            </a:pPr>
            <a:endParaRPr lang="tr-TR" dirty="0" smtClean="0"/>
          </a:p>
          <a:p>
            <a:pPr algn="just">
              <a:lnSpc>
                <a:spcPct val="100000"/>
              </a:lnSpc>
            </a:pPr>
            <a:endParaRPr lang="tr-TR" dirty="0" smtClean="0"/>
          </a:p>
        </p:txBody>
      </p:sp>
      <p:sp>
        <p:nvSpPr>
          <p:cNvPr id="10" name="Rectangle 3"/>
          <p:cNvSpPr>
            <a:spLocks noChangeArrowheads="1"/>
          </p:cNvSpPr>
          <p:nvPr/>
        </p:nvSpPr>
        <p:spPr bwMode="auto">
          <a:xfrm>
            <a:off x="1343025" y="37115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smtClean="0">
                <a:ln>
                  <a:noFill/>
                </a:ln>
                <a:solidFill>
                  <a:schemeClr val="tx1"/>
                </a:solidFill>
                <a:effectLst/>
                <a:latin typeface="Arial" panose="020B0604020202020204" pitchFamily="34" charset="0"/>
              </a:rPr>
              <a:t/>
            </a:r>
            <a:br>
              <a:rPr kumimoji="0" lang="tr-TR" altLang="tr-TR" sz="1800" b="0" i="0" u="none" strike="noStrike" cap="none" normalizeH="0" baseline="0" smtClean="0">
                <a:ln>
                  <a:noFill/>
                </a:ln>
                <a:solidFill>
                  <a:schemeClr val="tx1"/>
                </a:solidFill>
                <a:effectLst/>
                <a:latin typeface="Arial" panose="020B0604020202020204" pitchFamily="34" charset="0"/>
              </a:rPr>
            </a:b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536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Proje finansmanının evrensel olarak kabul gören bir tanımı bulunmamakla birlikte</a:t>
            </a:r>
            <a:r>
              <a:rPr lang="tr-TR" dirty="0" smtClean="0"/>
              <a:t>, “</a:t>
            </a:r>
            <a:r>
              <a:rPr lang="tr-TR" dirty="0"/>
              <a:t>finansmanının büyük bölümünün borç yoluyla sağlandığı ve ilke olarak </a:t>
            </a:r>
            <a:r>
              <a:rPr lang="tr-TR" dirty="0" smtClean="0"/>
              <a:t>geri ödemelerinin </a:t>
            </a:r>
            <a:r>
              <a:rPr lang="tr-TR" dirty="0"/>
              <a:t>finanse edilen varlıklar ve onların getirileri üzerinden </a:t>
            </a:r>
            <a:r>
              <a:rPr lang="tr-TR" dirty="0" smtClean="0"/>
              <a:t>gerçekleştirildiği bir </a:t>
            </a:r>
            <a:r>
              <a:rPr lang="tr-TR" dirty="0"/>
              <a:t>hak, doğal kaynak veya diğer bir varlığın kullanımının ve </a:t>
            </a:r>
            <a:r>
              <a:rPr lang="tr-TR" dirty="0" smtClean="0"/>
              <a:t>geliştirilmesinin finanse edilmesidir şeklinde </a:t>
            </a:r>
            <a:r>
              <a:rPr lang="tr-TR" dirty="0"/>
              <a:t>bir tanımın kavramın tipik unsurlarını yansıttığından bahsedilebilir. </a:t>
            </a:r>
            <a:endParaRPr lang="tr-TR" dirty="0" smtClean="0"/>
          </a:p>
          <a:p>
            <a:pPr algn="just">
              <a:lnSpc>
                <a:spcPct val="100000"/>
              </a:lnSpc>
            </a:pPr>
            <a:r>
              <a:rPr lang="tr-TR" dirty="0" smtClean="0"/>
              <a:t>Esasen</a:t>
            </a:r>
            <a:r>
              <a:rPr lang="tr-TR" dirty="0"/>
              <a:t>, genel anlamıyla proje finansmanı terimi, geniş bir </a:t>
            </a:r>
            <a:r>
              <a:rPr lang="tr-TR" dirty="0" smtClean="0"/>
              <a:t>yelpazeye yayılmış </a:t>
            </a:r>
            <a:r>
              <a:rPr lang="tr-TR" dirty="0"/>
              <a:t>farklı finansman yapılarını ortak özellikleriyle tanımlayarak, </a:t>
            </a:r>
            <a:r>
              <a:rPr lang="tr-TR" dirty="0" smtClean="0"/>
              <a:t>onları kategorize </a:t>
            </a:r>
            <a:r>
              <a:rPr lang="tr-TR" dirty="0"/>
              <a:t>etmek için kullanılır. </a:t>
            </a:r>
            <a:endParaRPr lang="tr-TR" dirty="0" smtClean="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Finansmanı Kavramı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25522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r>
              <a:rPr lang="tr-TR" dirty="0"/>
              <a:t>Proje finansmanı, yeni geliştirilecek projeler için bu amaçla kurulmuş kuruluşa sınırlı rücu imkânı veren (</a:t>
            </a:r>
            <a:r>
              <a:rPr lang="tr-TR" dirty="0" err="1"/>
              <a:t>limited-recourse</a:t>
            </a:r>
            <a:r>
              <a:rPr lang="tr-TR" dirty="0"/>
              <a:t>) veya hiçbir şekilde rücu imkânı vermeyen (</a:t>
            </a:r>
            <a:r>
              <a:rPr lang="tr-TR" dirty="0" err="1"/>
              <a:t>non-recourse</a:t>
            </a:r>
            <a:r>
              <a:rPr lang="tr-TR" dirty="0"/>
              <a:t>) finansman sağlama </a:t>
            </a:r>
            <a:r>
              <a:rPr lang="tr-TR" dirty="0" smtClean="0"/>
              <a:t>yöntemi </a:t>
            </a:r>
            <a:r>
              <a:rPr lang="tr-TR" dirty="0"/>
              <a:t>olarak da tanımlanır. </a:t>
            </a:r>
            <a:r>
              <a:rPr lang="tr-TR" dirty="0" smtClean="0"/>
              <a:t>Burada</a:t>
            </a:r>
            <a:r>
              <a:rPr lang="tr-TR" dirty="0"/>
              <a:t>, risklerin (her aşamadaki risk) ilgili projeyle birebir ilişkisinin ön plana çıkarılması amaçlanmıştır</a:t>
            </a:r>
            <a:r>
              <a:rPr lang="tr-TR" dirty="0" smtClean="0"/>
              <a:t>.</a:t>
            </a:r>
          </a:p>
          <a:p>
            <a:pPr algn="just">
              <a:lnSpc>
                <a:spcPct val="100000"/>
              </a:lnSpc>
            </a:pPr>
            <a:r>
              <a:rPr lang="tr-TR" dirty="0"/>
              <a:t>Proje finansmanında finanse etme veya finansman sağlama, ağırlıklı olarak yatırımcıların/sponsorların kredi değerliliğine veya finansmana dahil olan maddi varlıkların piyasa değerine bağlıdır. Kredinin veya borcun tasfiyesi sırasında kreditörler (</a:t>
            </a:r>
            <a:r>
              <a:rPr lang="tr-TR" dirty="0" err="1"/>
              <a:t>lenders</a:t>
            </a:r>
            <a:r>
              <a:rPr lang="tr-TR" dirty="0"/>
              <a:t>) öncelikle projenin verimliliğine inanmak isterler.</a:t>
            </a: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Finansmanı Kavramı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29117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69552"/>
          </a:xfrm>
        </p:spPr>
        <p:txBody>
          <a:bodyPr anchor="t">
            <a:noAutofit/>
          </a:bodyPr>
          <a:lstStyle/>
          <a:p>
            <a:pPr lvl="0" algn="just">
              <a:lnSpc>
                <a:spcPct val="100000"/>
              </a:lnSpc>
            </a:pPr>
            <a:r>
              <a:rPr lang="tr-TR" dirty="0"/>
              <a:t>Yapılması düşünülen yatırım projeleri hazırlandıktan sonra bu projeler seçilecek bir veya birkaç kritere göre öncelik sıralamasına konulmalıdır. Firma bu projelerden hangilerini uygulamaya koyacağını elindeki yatırım fonlarına bakarak değerlendirecek ve karar verecektir. Çünkü firmanın ekonomik gücü sınırlıdır. Bu yüzden ekonomik ve teknik yönden verimli olan projeyi kabul edilecek bir kritere göre seçim yaparak </a:t>
            </a:r>
            <a:r>
              <a:rPr lang="tr-TR" dirty="0" smtClean="0"/>
              <a:t>seçmelidir</a:t>
            </a:r>
            <a:r>
              <a:rPr lang="tr-TR" dirty="0"/>
              <a:t>. </a:t>
            </a:r>
            <a:endParaRPr lang="tr-TR" dirty="0" smtClean="0"/>
          </a:p>
          <a:p>
            <a:pPr lvl="0" algn="just">
              <a:lnSpc>
                <a:spcPct val="100000"/>
              </a:lnSpc>
            </a:pPr>
            <a:r>
              <a:rPr lang="tr-TR" dirty="0"/>
              <a:t>Yatırım projelerinin değerlendirilmesinde farklı yöntemlerle farklı sonuçlara ulaşılmaktadır. O halde, yatırım projelerinin değerlendirilmesinde kullanılmakta olan hiçbir yöntem tam ve mükemmel değildir. Yine de seçimde en iyiyi belirleyecek ölçütün her türlü yatırım projesi için kullanılabilme, hesaplama basitliği, doğru bir karara varılması için gerekli bilgilerin bir sayı ile temsil edilebilme gibi özellikleri </a:t>
            </a:r>
            <a:r>
              <a:rPr lang="tr-TR" dirty="0" smtClean="0"/>
              <a:t>olmalıdır.</a:t>
            </a:r>
            <a:endParaRPr lang="tr-TR" dirty="0">
              <a:solidFill>
                <a:prstClr val="black"/>
              </a:solidFill>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Değerlendirme</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4064855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69552"/>
          </a:xfrm>
        </p:spPr>
        <p:txBody>
          <a:bodyPr anchor="t">
            <a:noAutofit/>
          </a:bodyPr>
          <a:lstStyle/>
          <a:p>
            <a:pPr lvl="0" algn="just">
              <a:lnSpc>
                <a:spcPct val="100000"/>
              </a:lnSpc>
            </a:pPr>
            <a:r>
              <a:rPr lang="tr-TR" dirty="0"/>
              <a:t>Yatırım projelerinin değerlendirilmesinde literatürde 2 yöntem vardır. Bunlardan ilki paranın zaman değerini göz önüne alan “dinamik değerleme yöntemleri”; ikincisi ise paranın zaman değerini göz önüne almayan “statik değerleme yöntemleridir</a:t>
            </a:r>
            <a:r>
              <a:rPr lang="tr-TR" dirty="0" smtClean="0"/>
              <a:t>.”</a:t>
            </a:r>
          </a:p>
          <a:p>
            <a:pPr lvl="0" algn="just">
              <a:lnSpc>
                <a:spcPct val="100000"/>
              </a:lnSpc>
            </a:pPr>
            <a:r>
              <a:rPr lang="tr-TR" b="1" dirty="0" smtClean="0">
                <a:solidFill>
                  <a:prstClr val="black"/>
                </a:solidFill>
              </a:rPr>
              <a:t>Statik Yöntemler</a:t>
            </a:r>
          </a:p>
          <a:p>
            <a:pPr lvl="1" algn="just">
              <a:lnSpc>
                <a:spcPct val="100000"/>
              </a:lnSpc>
              <a:buFont typeface="Wingdings" panose="05000000000000000000" pitchFamily="2" charset="2"/>
              <a:buChar char="Ø"/>
            </a:pPr>
            <a:r>
              <a:rPr lang="tr-TR" dirty="0"/>
              <a:t>Geri Ödemesi Süresi Yöntemi </a:t>
            </a:r>
            <a:endParaRPr lang="tr-TR" dirty="0" smtClean="0"/>
          </a:p>
          <a:p>
            <a:pPr lvl="1" algn="just">
              <a:lnSpc>
                <a:spcPct val="100000"/>
              </a:lnSpc>
              <a:buFont typeface="Wingdings" panose="05000000000000000000" pitchFamily="2" charset="2"/>
              <a:buChar char="Ø"/>
            </a:pPr>
            <a:r>
              <a:rPr lang="tr-TR" dirty="0"/>
              <a:t>Karlılık Oranı </a:t>
            </a:r>
            <a:r>
              <a:rPr lang="tr-TR" dirty="0" smtClean="0"/>
              <a:t>Yöntem</a:t>
            </a:r>
          </a:p>
          <a:p>
            <a:pPr lvl="0" algn="just">
              <a:lnSpc>
                <a:spcPct val="100000"/>
              </a:lnSpc>
            </a:pPr>
            <a:r>
              <a:rPr lang="tr-TR" b="1" dirty="0" smtClean="0">
                <a:solidFill>
                  <a:prstClr val="black"/>
                </a:solidFill>
              </a:rPr>
              <a:t>Dinamik Yöntemler</a:t>
            </a:r>
          </a:p>
          <a:p>
            <a:pPr lvl="1" algn="just">
              <a:lnSpc>
                <a:spcPct val="100000"/>
              </a:lnSpc>
              <a:buFont typeface="Wingdings" panose="05000000000000000000" pitchFamily="2" charset="2"/>
              <a:buChar char="Ø"/>
            </a:pPr>
            <a:r>
              <a:rPr lang="tr-TR" dirty="0"/>
              <a:t>Net Bugünkü Değer </a:t>
            </a:r>
            <a:r>
              <a:rPr lang="tr-TR" dirty="0" smtClean="0"/>
              <a:t>Yöntemi</a:t>
            </a:r>
          </a:p>
          <a:p>
            <a:pPr lvl="1" algn="just">
              <a:lnSpc>
                <a:spcPct val="100000"/>
              </a:lnSpc>
              <a:buFont typeface="Wingdings" panose="05000000000000000000" pitchFamily="2" charset="2"/>
              <a:buChar char="Ø"/>
            </a:pPr>
            <a:r>
              <a:rPr lang="tr-TR" dirty="0" smtClean="0"/>
              <a:t>Fayda/Masraf </a:t>
            </a:r>
            <a:r>
              <a:rPr lang="tr-TR" dirty="0"/>
              <a:t>Oranı Yöntemi </a:t>
            </a:r>
            <a:endParaRPr lang="tr-TR" dirty="0" smtClean="0"/>
          </a:p>
          <a:p>
            <a:pPr lvl="1" algn="just">
              <a:lnSpc>
                <a:spcPct val="100000"/>
              </a:lnSpc>
              <a:buFont typeface="Wingdings" panose="05000000000000000000" pitchFamily="2" charset="2"/>
              <a:buChar char="Ø"/>
            </a:pPr>
            <a:r>
              <a:rPr lang="tr-TR" dirty="0"/>
              <a:t>İç Karlılık Oranı Yöntemi (İKO) </a:t>
            </a:r>
            <a:endParaRPr lang="tr-TR" dirty="0" smtClean="0"/>
          </a:p>
          <a:p>
            <a:pPr lvl="1" algn="just">
              <a:lnSpc>
                <a:spcPct val="100000"/>
              </a:lnSpc>
              <a:buFont typeface="Wingdings" panose="05000000000000000000" pitchFamily="2" charset="2"/>
              <a:buChar char="Ø"/>
            </a:pPr>
            <a:r>
              <a:rPr lang="tr-TR" dirty="0"/>
              <a:t>Yıllık Eşdeğer Masraf Oranı Yöntemi </a:t>
            </a:r>
            <a:endParaRPr lang="tr-TR" dirty="0">
              <a:solidFill>
                <a:prstClr val="black"/>
              </a:solidFill>
            </a:endParaRP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Proje Değerlendirme</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6067233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69552"/>
          </a:xfrm>
        </p:spPr>
        <p:txBody>
          <a:bodyPr anchor="t">
            <a:noAutofit/>
          </a:bodyPr>
          <a:lstStyle/>
          <a:p>
            <a:pPr lvl="0" algn="just">
              <a:lnSpc>
                <a:spcPct val="100000"/>
              </a:lnSpc>
            </a:pPr>
            <a:r>
              <a:rPr lang="tr-TR" dirty="0"/>
              <a:t>Bir yatırım kararı modelinde genel olarak yer alması gereken unsurlar şunlardır: </a:t>
            </a:r>
            <a:endParaRPr lang="tr-TR" dirty="0" smtClean="0"/>
          </a:p>
          <a:p>
            <a:pPr lvl="1" algn="just">
              <a:lnSpc>
                <a:spcPct val="100000"/>
              </a:lnSpc>
              <a:buFont typeface="Wingdings" panose="05000000000000000000" pitchFamily="2" charset="2"/>
              <a:buChar char="Ø"/>
            </a:pPr>
            <a:r>
              <a:rPr lang="tr-TR" dirty="0" smtClean="0"/>
              <a:t>İlk </a:t>
            </a:r>
            <a:r>
              <a:rPr lang="tr-TR" dirty="0"/>
              <a:t>yatırım tutarı </a:t>
            </a:r>
            <a:endParaRPr lang="tr-TR" dirty="0" smtClean="0"/>
          </a:p>
          <a:p>
            <a:pPr lvl="1" algn="just">
              <a:lnSpc>
                <a:spcPct val="100000"/>
              </a:lnSpc>
              <a:buFont typeface="Wingdings" panose="05000000000000000000" pitchFamily="2" charset="2"/>
              <a:buChar char="Ø"/>
            </a:pPr>
            <a:r>
              <a:rPr lang="tr-TR" dirty="0" smtClean="0"/>
              <a:t>Projenin </a:t>
            </a:r>
            <a:r>
              <a:rPr lang="tr-TR" dirty="0"/>
              <a:t>hurda değeri </a:t>
            </a:r>
            <a:endParaRPr lang="tr-TR" dirty="0" smtClean="0"/>
          </a:p>
          <a:p>
            <a:pPr lvl="1" algn="just">
              <a:lnSpc>
                <a:spcPct val="100000"/>
              </a:lnSpc>
              <a:buFont typeface="Wingdings" panose="05000000000000000000" pitchFamily="2" charset="2"/>
              <a:buChar char="Ø"/>
            </a:pPr>
            <a:r>
              <a:rPr lang="tr-TR" dirty="0" smtClean="0"/>
              <a:t>Net </a:t>
            </a:r>
            <a:r>
              <a:rPr lang="tr-TR" dirty="0"/>
              <a:t>para girişi </a:t>
            </a:r>
            <a:endParaRPr lang="tr-TR" dirty="0" smtClean="0"/>
          </a:p>
          <a:p>
            <a:pPr lvl="1" algn="just">
              <a:lnSpc>
                <a:spcPct val="100000"/>
              </a:lnSpc>
              <a:buFont typeface="Wingdings" panose="05000000000000000000" pitchFamily="2" charset="2"/>
              <a:buChar char="Ø"/>
            </a:pPr>
            <a:r>
              <a:rPr lang="tr-TR" dirty="0" smtClean="0"/>
              <a:t>Para </a:t>
            </a:r>
            <a:r>
              <a:rPr lang="tr-TR" dirty="0"/>
              <a:t>akışlarının zamanlaması </a:t>
            </a:r>
            <a:endParaRPr lang="tr-TR" dirty="0" smtClean="0"/>
          </a:p>
          <a:p>
            <a:pPr lvl="1" algn="just">
              <a:lnSpc>
                <a:spcPct val="100000"/>
              </a:lnSpc>
              <a:buFont typeface="Wingdings" panose="05000000000000000000" pitchFamily="2" charset="2"/>
              <a:buChar char="Ø"/>
            </a:pPr>
            <a:r>
              <a:rPr lang="tr-TR" dirty="0" smtClean="0"/>
              <a:t>Projenin </a:t>
            </a:r>
            <a:r>
              <a:rPr lang="tr-TR" dirty="0"/>
              <a:t>ömrü </a:t>
            </a:r>
            <a:endParaRPr lang="tr-TR" dirty="0" smtClean="0"/>
          </a:p>
          <a:p>
            <a:pPr lvl="1" algn="just">
              <a:lnSpc>
                <a:spcPct val="100000"/>
              </a:lnSpc>
              <a:buFont typeface="Wingdings" panose="05000000000000000000" pitchFamily="2" charset="2"/>
              <a:buChar char="Ø"/>
            </a:pPr>
            <a:r>
              <a:rPr lang="tr-TR" dirty="0" smtClean="0"/>
              <a:t>Projeden </a:t>
            </a:r>
            <a:r>
              <a:rPr lang="tr-TR" dirty="0"/>
              <a:t>beklenen verim oran</a:t>
            </a: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Yatırım Kararları Modelinin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Unsurları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734450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69552"/>
          </a:xfrm>
        </p:spPr>
        <p:txBody>
          <a:bodyPr anchor="t">
            <a:noAutofit/>
          </a:bodyPr>
          <a:lstStyle/>
          <a:p>
            <a:pPr lvl="0" algn="just">
              <a:lnSpc>
                <a:spcPct val="100000"/>
              </a:lnSpc>
            </a:pPr>
            <a:r>
              <a:rPr lang="tr-TR" dirty="0" smtClean="0"/>
              <a:t>İlk </a:t>
            </a:r>
            <a:r>
              <a:rPr lang="tr-TR" dirty="0"/>
              <a:t>Yatırım: Bir işletmenin ilgili projeye ayırdığı fonlar olup, yatırım uzunluğu ne olursa olsun, projeden para girişi elde etmeye başlayıncaya kadar geçen sürede meydana gelecek bütün para çıkışlarını içerir. </a:t>
            </a:r>
            <a:endParaRPr lang="tr-TR" dirty="0" smtClean="0"/>
          </a:p>
          <a:p>
            <a:pPr lvl="0" algn="just">
              <a:lnSpc>
                <a:spcPct val="100000"/>
              </a:lnSpc>
            </a:pPr>
            <a:r>
              <a:rPr lang="tr-TR" dirty="0" smtClean="0"/>
              <a:t>Hurda </a:t>
            </a:r>
            <a:r>
              <a:rPr lang="tr-TR" dirty="0"/>
              <a:t>Değeri: Bir yatırımın ekonomik ömrü sonundaki kalıntı değeridir. Hurda değeri, verilecek yatırım kararını etkileyebilecek ölçüde önemli olabilir. </a:t>
            </a:r>
            <a:endParaRPr lang="tr-TR" dirty="0" smtClean="0"/>
          </a:p>
          <a:p>
            <a:pPr lvl="0" algn="just">
              <a:lnSpc>
                <a:spcPct val="100000"/>
              </a:lnSpc>
            </a:pPr>
            <a:r>
              <a:rPr lang="tr-TR" dirty="0" smtClean="0"/>
              <a:t>Net </a:t>
            </a:r>
            <a:r>
              <a:rPr lang="tr-TR" dirty="0"/>
              <a:t>Para (Nakit) Girişi: Hurda değeri hariç, projenin faaliyete geçtikten sonra işletmeye ömrü boyunca getireceği para girişlerini ifade eder. Nakit girişi, bilfiil bir nakit girişi şeklinde olabileceği gibi bir gider azalması biçiminde de olabilir.</a:t>
            </a: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Yatırım Kararları Modelinin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Unsurları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280210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69552"/>
          </a:xfrm>
        </p:spPr>
        <p:txBody>
          <a:bodyPr anchor="t">
            <a:noAutofit/>
          </a:bodyPr>
          <a:lstStyle/>
          <a:p>
            <a:pPr lvl="0" algn="just">
              <a:lnSpc>
                <a:spcPct val="100000"/>
              </a:lnSpc>
            </a:pPr>
            <a:r>
              <a:rPr lang="tr-TR" dirty="0"/>
              <a:t>Para Akışlarının Zamanlaması: Bir yatırım projesinde para çıkışının projenin başında, hurda değerinin ise projenin ömrü sonunda işletmeye geri döneceği kabul edilir. İşletmenin projeden sağlayacağı diğer para girişlerinin hangi yıllarda olacağının özenle belirlenmesi gerekir. </a:t>
            </a:r>
            <a:endParaRPr lang="tr-TR" dirty="0" smtClean="0"/>
          </a:p>
          <a:p>
            <a:pPr lvl="0" algn="just">
              <a:lnSpc>
                <a:spcPct val="100000"/>
              </a:lnSpc>
            </a:pPr>
            <a:r>
              <a:rPr lang="tr-TR" dirty="0" smtClean="0"/>
              <a:t>Projenin </a:t>
            </a:r>
            <a:r>
              <a:rPr lang="tr-TR" dirty="0"/>
              <a:t>Ömrü: Projeler için kabul edilen ömür en az bir yıldır. Ülkemiz koşullarında bir yıldan daha kısa dönemde geri dönecek yatırımlar analiz kapsamı dışında tutulmaktadır. </a:t>
            </a:r>
            <a:endParaRPr lang="tr-TR" dirty="0" smtClean="0"/>
          </a:p>
          <a:p>
            <a:pPr lvl="0" algn="just">
              <a:lnSpc>
                <a:spcPct val="100000"/>
              </a:lnSpc>
            </a:pPr>
            <a:r>
              <a:rPr lang="tr-TR" dirty="0" smtClean="0"/>
              <a:t>Projeden </a:t>
            </a:r>
            <a:r>
              <a:rPr lang="tr-TR" dirty="0"/>
              <a:t>Beklenen Verim Oranı: Bir projenin kârlı olabilmesi projeden beklenen verim oranının işletmenin ortalama sermaye maliyetinden yüksek olmasına bağlıdır.</a:t>
            </a: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Yatırım Kararları Modelinin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Unsurları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19905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569552"/>
          </a:xfrm>
        </p:spPr>
        <p:txBody>
          <a:bodyPr anchor="t">
            <a:noAutofit/>
          </a:bodyPr>
          <a:lstStyle/>
          <a:p>
            <a:pPr lvl="0" algn="just">
              <a:lnSpc>
                <a:spcPct val="100000"/>
              </a:lnSpc>
            </a:pPr>
            <a:r>
              <a:rPr lang="tr-TR" dirty="0"/>
              <a:t>İşletmeler ne kadar güçlü, ne kadar geniş mali fonlara sahip olurlarsa olsunlar, alternatif bütün yatırım projelerini aynı anda finanse etmek ve gerçekleştirmek imkânına sahip değillerdir. </a:t>
            </a:r>
            <a:endParaRPr lang="tr-TR" dirty="0" smtClean="0"/>
          </a:p>
          <a:p>
            <a:pPr lvl="0" algn="just">
              <a:lnSpc>
                <a:spcPct val="100000"/>
              </a:lnSpc>
            </a:pPr>
            <a:r>
              <a:rPr lang="tr-TR" dirty="0" smtClean="0"/>
              <a:t>Bu </a:t>
            </a:r>
            <a:r>
              <a:rPr lang="tr-TR" dirty="0"/>
              <a:t>nedenle işletmeler, kısıtlı olan kaynaklarını kullanma bakımından yatırım teklifleri arasında bir seçim yapmak, bunları önem derecelerine göre sıralamak ve bazı yatırımlardan bir süre için de olsa vazgeçmek zorundadır. </a:t>
            </a:r>
            <a:endParaRPr lang="tr-TR" dirty="0" smtClean="0"/>
          </a:p>
          <a:p>
            <a:pPr lvl="0" algn="just">
              <a:lnSpc>
                <a:spcPct val="100000"/>
              </a:lnSpc>
            </a:pPr>
            <a:r>
              <a:rPr lang="tr-TR" dirty="0" smtClean="0"/>
              <a:t>Uygulamada </a:t>
            </a:r>
            <a:r>
              <a:rPr lang="tr-TR" dirty="0"/>
              <a:t>işletmeler, yatırım projelerini değerlendirmede farklı yöntemler kullanmaktadırlar. Yatırım projesi seçiminde kullanılacak yönteme bağlı olarak farklı tercihlerle karşılaşılabilmektedir. Bu nedenle işletmeler, yatırım önerileri arasında bir seçim yapabilmek için, tutarlı bir yöntem benimsemek veya her bir yönteme göre sonuçları görüp karar vermek durumundadır.</a:t>
            </a:r>
          </a:p>
        </p:txBody>
      </p:sp>
      <p:sp>
        <p:nvSpPr>
          <p:cNvPr id="6" name="Dikdörtgen 5"/>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Yatırım Kararları Modelinin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Unsurları</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9850409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17108</TotalTime>
  <Words>1279</Words>
  <Application>Microsoft Office PowerPoint</Application>
  <PresentationFormat>Ekran Gösterisi (4:3)</PresentationFormat>
  <Paragraphs>114</Paragraphs>
  <Slides>14</Slides>
  <Notes>8</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14</vt:i4>
      </vt:variant>
    </vt:vector>
  </HeadingPairs>
  <TitlesOfParts>
    <vt:vector size="22" baseType="lpstr">
      <vt:lpstr>ＭＳ Ｐゴシック</vt:lpstr>
      <vt:lpstr>Arial</vt:lpstr>
      <vt:lpstr>Calibri</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870</cp:revision>
  <cp:lastPrinted>2016-10-24T07:53:35Z</cp:lastPrinted>
  <dcterms:created xsi:type="dcterms:W3CDTF">2016-09-18T09:35:24Z</dcterms:created>
  <dcterms:modified xsi:type="dcterms:W3CDTF">2020-02-26T11:39:26Z</dcterms:modified>
</cp:coreProperties>
</file>