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97F8-F1C7-40F2-ADD2-FBD9FF19CA2E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F797-8DCE-4847-9601-F118464202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2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697F8-F1C7-40F2-ADD2-FBD9FF19CA2E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F797-8DCE-4847-9601-F118464202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76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x-none" b="1" i="1">
                <a:solidFill>
                  <a:schemeClr val="tx1"/>
                </a:solidFill>
                <a:latin typeface="Times New Roman" charset="-94"/>
              </a:rPr>
              <a:t>Diversity And Classification of Flowering Plants:</a:t>
            </a:r>
            <a:r>
              <a:rPr lang="en-US" altLang="x-none" b="1" i="1">
                <a:solidFill>
                  <a:schemeClr val="accent2"/>
                </a:solidFill>
                <a:latin typeface="Times New Roman" charset="-94"/>
              </a:rPr>
              <a:t> </a:t>
            </a:r>
            <a:br>
              <a:rPr lang="en-US" altLang="x-none" b="1" i="1">
                <a:solidFill>
                  <a:schemeClr val="accent2"/>
                </a:solidFill>
                <a:latin typeface="Times New Roman" charset="-94"/>
              </a:rPr>
            </a:br>
            <a:br>
              <a:rPr lang="en-US" altLang="x-none" b="1" i="1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b="1" i="1">
                <a:solidFill>
                  <a:srgbClr val="ED181E"/>
                </a:solidFill>
                <a:latin typeface="Times New Roman" charset="-94"/>
              </a:rPr>
              <a:t>Commelinid </a:t>
            </a:r>
            <a:r>
              <a:rPr lang="en-US" altLang="x-none" sz="4200" b="1" i="1">
                <a:solidFill>
                  <a:srgbClr val="ED181E"/>
                </a:solidFill>
                <a:latin typeface="Times New Roman" charset="-94"/>
              </a:rPr>
              <a:t>Monocots</a:t>
            </a:r>
            <a:br>
              <a:rPr lang="en-US" altLang="x-none" b="1" i="1">
                <a:solidFill>
                  <a:schemeClr val="tx1"/>
                </a:solidFill>
                <a:latin typeface="Times New Roman" charset="-94"/>
              </a:rPr>
            </a:br>
            <a:br>
              <a:rPr lang="en-US" altLang="x-none" b="1" i="1">
                <a:solidFill>
                  <a:schemeClr val="tx1"/>
                </a:solidFill>
                <a:latin typeface="Times New Roman" charset="-94"/>
              </a:rPr>
            </a:br>
            <a:br>
              <a:rPr lang="en-US" altLang="x-none" b="1" i="1">
                <a:solidFill>
                  <a:schemeClr val="tx1"/>
                </a:solidFill>
                <a:latin typeface="Times New Roman" charset="-94"/>
              </a:rPr>
            </a:br>
            <a:br>
              <a:rPr lang="en-US" altLang="x-none" b="1" i="1">
                <a:solidFill>
                  <a:schemeClr val="tx1"/>
                </a:solidFill>
                <a:latin typeface="Times New Roman" charset="-94"/>
              </a:rPr>
            </a:br>
            <a:endParaRPr lang="en-US" altLang="x-none" b="1" i="1" dirty="0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>
                <a:solidFill>
                  <a:schemeClr val="tx1"/>
                </a:solidFill>
                <a:latin typeface="Times New Roman" charset="-94"/>
              </a:rPr>
              <a:t>Cyperaceae</a:t>
            </a:r>
            <a:r>
              <a:rPr lang="en-US" altLang="x-none" b="1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>
                <a:solidFill>
                  <a:schemeClr val="tx1"/>
                </a:solidFill>
                <a:latin typeface="Times New Roman" charset="-94"/>
              </a:rPr>
              <a:t>Sedge</a:t>
            </a:r>
            <a:r>
              <a:rPr lang="en-US" altLang="x-none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Gr. for several species of </a:t>
            </a:r>
            <a:r>
              <a:rPr lang="en-US" altLang="x-none" sz="2400" i="1" noProof="1">
                <a:solidFill>
                  <a:schemeClr val="tx1"/>
                </a:solidFill>
                <a:latin typeface="Times New Roman" charset="-94"/>
              </a:rPr>
              <a:t>Cyperus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98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4,350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>
                <a:solidFill>
                  <a:schemeClr val="tx1"/>
                </a:solidFill>
                <a:latin typeface="Times New Roman" charset="-94"/>
              </a:rPr>
              <a:t>Juncaceae</a:t>
            </a:r>
            <a:r>
              <a:rPr lang="en-US" altLang="x-none" b="1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>
                <a:solidFill>
                  <a:schemeClr val="tx1"/>
                </a:solidFill>
                <a:latin typeface="Times New Roman" charset="-94"/>
              </a:rPr>
              <a:t>Rush</a:t>
            </a:r>
            <a:r>
              <a:rPr lang="en-US" altLang="x-none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L. for binder, in reference to use in weaving and basketry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).  </a:t>
            </a:r>
            <a:br>
              <a:rPr lang="en-US" altLang="x-none" sz="2400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7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430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5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>
                <a:solidFill>
                  <a:schemeClr val="tx1"/>
                </a:solidFill>
                <a:latin typeface="Times New Roman" charset="-94"/>
              </a:rPr>
              <a:t>Poaceae</a:t>
            </a:r>
            <a:r>
              <a:rPr lang="en-US" altLang="x-none" b="1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>
                <a:solidFill>
                  <a:schemeClr val="tx1"/>
                </a:solidFill>
                <a:latin typeface="Times New Roman" charset="-94"/>
              </a:rPr>
              <a:t>Grass</a:t>
            </a:r>
            <a:r>
              <a:rPr lang="en-US" altLang="x-none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(after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Poa, Gr. name for a grass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668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9,500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 </a:t>
            </a:r>
            <a:b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Eudicots</a:t>
            </a:r>
            <a:br>
              <a:rPr lang="en-US" altLang="tr-TR" sz="4200" b="1" i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ca. 75% of all angiosperms!</a:t>
            </a: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Eudicots 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8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Proteales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Platanaceae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Plane Tree / </a:t>
            </a:r>
            <a:r>
              <a:rPr lang="en-US" altLang="tr-TR" sz="3600" noProof="1">
                <a:solidFill>
                  <a:schemeClr val="tx1"/>
                </a:solidFill>
                <a:latin typeface="Times New Roman" panose="02020603050405020304" pitchFamily="18" charset="0"/>
              </a:rPr>
              <a:t>Sycamore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Greek Platanus, broad leaf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genus (</a:t>
            </a:r>
            <a:r>
              <a:rPr lang="en-US" altLang="tr-TR" sz="2400" i="1">
                <a:solidFill>
                  <a:schemeClr val="tx1"/>
                </a:solidFill>
                <a:latin typeface="Times New Roman" panose="02020603050405020304" pitchFamily="18" charset="0"/>
              </a:rPr>
              <a:t>Platanus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species.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9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>
                <a:latin typeface="Times New Roman" panose="02020603050405020304" pitchFamily="18" charset="0"/>
              </a:rPr>
              <a:t>encircling stipules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Commelinid Monocots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9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>
                <a:latin typeface="Times New Roman" panose="02020603050405020304" pitchFamily="18" charset="0"/>
              </a:rPr>
              <a:t>infrapetiolar buds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>
                <a:latin typeface="Times New Roman" panose="02020603050405020304" pitchFamily="18" charset="0"/>
              </a:rPr>
              <a:t>palmately lobed and veined</a:t>
            </a:r>
            <a:r>
              <a:rPr lang="tr-TR" altLang="tr-TR" i="1" noProof="1">
                <a:latin typeface="Times New Roman" panose="02020603050405020304" pitchFamily="18" charset="0"/>
              </a:rPr>
              <a:t>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RANUNCULALES 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0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/>
              <a:t>Ranunculaceae</a:t>
            </a:r>
            <a:br>
              <a:rPr lang="tr-TR" altLang="tr-TR"/>
            </a:br>
            <a:r>
              <a:rPr lang="tr-TR" altLang="tr-TR" sz="2400" i="1"/>
              <a:t>(meaning little frog, after the amphibious habit of many species). 62 genera / 2,450 species. </a:t>
            </a:r>
            <a:br>
              <a:rPr lang="tr-TR" altLang="tr-TR"/>
            </a:b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23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Flower in longitudinal section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89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Follicles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0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Follicles with seeds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3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Ranunculus trichophyllus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8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Clematis sp.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3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x-none" sz="3600"/>
              <a:t>ARECALES</a:t>
            </a:r>
            <a:br>
              <a:rPr lang="en-US" altLang="x-none" sz="3600"/>
            </a:br>
            <a:r>
              <a:rPr lang="en-US" altLang="x-none" sz="3600" b="1" noProof="1">
                <a:solidFill>
                  <a:schemeClr val="tx1"/>
                </a:solidFill>
                <a:latin typeface="Times New Roman" charset="-94"/>
              </a:rPr>
              <a:t>Arecaceae</a:t>
            </a:r>
            <a:r>
              <a:rPr lang="en-US" altLang="x-none" sz="3600" b="1">
                <a:solidFill>
                  <a:schemeClr val="tx1"/>
                </a:solidFill>
                <a:latin typeface="Times New Roman" charset="-94"/>
              </a:rPr>
              <a:t> (Palmae) - </a:t>
            </a:r>
            <a:r>
              <a:rPr lang="en-US" altLang="x-none" sz="3600" noProof="1">
                <a:solidFill>
                  <a:schemeClr val="tx1"/>
                </a:solidFill>
                <a:latin typeface="Times New Roman" charset="-94"/>
              </a:rPr>
              <a:t>Palm</a:t>
            </a:r>
            <a:r>
              <a:rPr lang="en-US" altLang="x-none" sz="3600">
                <a:solidFill>
                  <a:schemeClr val="tx1"/>
                </a:solidFill>
                <a:latin typeface="Times New Roman" charset="-94"/>
              </a:rPr>
              <a:t> family</a:t>
            </a:r>
            <a:r>
              <a:rPr lang="en-US" altLang="x-none">
                <a:solidFill>
                  <a:schemeClr val="tx1"/>
                </a:solidFill>
                <a:latin typeface="Times New Roman" charset="-94"/>
              </a:rPr>
              <a:t> </a:t>
            </a:r>
            <a:br>
              <a:rPr lang="en-US" altLang="x-none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000">
                <a:solidFill>
                  <a:schemeClr val="tx1"/>
                </a:solidFill>
                <a:latin typeface="Times New Roman" charset="-94"/>
              </a:rPr>
              <a:t>(from areca, Portuguese for the betel palm).  </a:t>
            </a:r>
            <a:r>
              <a:rPr lang="en-US" altLang="x-none" sz="2000" noProof="1">
                <a:solidFill>
                  <a:schemeClr val="tx1"/>
                </a:solidFill>
                <a:latin typeface="Times New Roman" charset="-94"/>
              </a:rPr>
              <a:t>ca. 190</a:t>
            </a:r>
            <a:r>
              <a:rPr lang="en-US" altLang="x-none" sz="2000">
                <a:solidFill>
                  <a:schemeClr val="tx1"/>
                </a:solidFill>
                <a:latin typeface="Times New Roman" charset="-94"/>
              </a:rPr>
              <a:t> genera / ca. 2,</a:t>
            </a:r>
            <a:r>
              <a:rPr lang="en-US" altLang="x-none" sz="2000" noProof="1">
                <a:solidFill>
                  <a:schemeClr val="tx1"/>
                </a:solidFill>
                <a:latin typeface="Times New Roman" charset="-94"/>
              </a:rPr>
              <a:t>000</a:t>
            </a:r>
            <a:r>
              <a:rPr lang="en-US" altLang="x-none" sz="2000">
                <a:solidFill>
                  <a:schemeClr val="tx1"/>
                </a:solidFill>
                <a:latin typeface="Times New Roman" charset="-94"/>
              </a:rPr>
              <a:t> species.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1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Papaveraceae</a:t>
            </a:r>
            <a:br>
              <a:rPr lang="tr-TR" altLang="tr-TR" b="1"/>
            </a:br>
            <a:r>
              <a:rPr lang="tr-TR" altLang="tr-TR" sz="2000" b="1"/>
              <a:t>P</a:t>
            </a:r>
            <a:r>
              <a:rPr lang="tr-TR" altLang="tr-TR" sz="2000"/>
              <a:t>oppy family (Latin for poppy). 40 genera / 760 species. 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1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poricidal capsule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parietal placentae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8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Papaver somniferum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8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Hypecoum sp.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3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02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Crassulaceae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Stonecrop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meaning "thick or succulent little plant"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33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ca. 1,500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35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53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noProof="1">
                <a:latin typeface="Times New Roman" panose="02020603050405020304" pitchFamily="18" charset="0"/>
              </a:rPr>
              <a:t>fruit a </a:t>
            </a:r>
            <a:r>
              <a:rPr lang="tr-TR" altLang="tr-TR" b="1" i="1" noProof="1">
                <a:latin typeface="Times New Roman" panose="02020603050405020304" pitchFamily="18" charset="0"/>
              </a:rPr>
              <a:t>follicetum</a:t>
            </a:r>
            <a:r>
              <a:rPr lang="tr-TR" altLang="tr-TR" noProof="1">
                <a:latin typeface="Times New Roman" panose="02020603050405020304" pitchFamily="18" charset="0"/>
              </a:rPr>
              <a:t>.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63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7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ZINGIBERALES - Ginger Group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1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23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b="1"/>
              <a:t>Droseraceae</a:t>
            </a:r>
            <a:r>
              <a:rPr lang="en-US" altLang="tr-TR" sz="3600"/>
              <a:t>—Sundew family </a:t>
            </a:r>
            <a:br>
              <a:rPr lang="en-US" altLang="tr-TR" sz="3600"/>
            </a:br>
            <a:r>
              <a:rPr lang="en-US" altLang="tr-TR" sz="2400"/>
              <a:t>(Gr. </a:t>
            </a:r>
            <a:r>
              <a:rPr lang="en-US" altLang="tr-TR" sz="2400" i="1"/>
              <a:t>droseros</a:t>
            </a:r>
            <a:r>
              <a:rPr lang="en-US" altLang="tr-TR" sz="2400"/>
              <a:t>, dewy, in reference to glandular hairs). </a:t>
            </a:r>
            <a:br>
              <a:rPr lang="en-US" altLang="tr-TR" sz="2400"/>
            </a:br>
            <a:r>
              <a:rPr lang="en-US" altLang="tr-TR" sz="2400"/>
              <a:t>3 genera (</a:t>
            </a:r>
            <a:r>
              <a:rPr lang="en-US" altLang="tr-TR" sz="2400" i="1"/>
              <a:t>Aldrovanda, Dionaea, Drosera</a:t>
            </a:r>
            <a:r>
              <a:rPr lang="en-US" altLang="tr-TR" sz="2400"/>
              <a:t>)/ca. 110 species.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25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b="1"/>
              <a:t>Droseraceae</a:t>
            </a:r>
            <a:r>
              <a:rPr lang="en-US" altLang="tr-TR" sz="3600"/>
              <a:t>—Sundew family </a:t>
            </a:r>
            <a:br>
              <a:rPr lang="en-US" altLang="tr-TR" sz="3600"/>
            </a:br>
            <a:r>
              <a:rPr lang="en-US" altLang="tr-TR" sz="2400"/>
              <a:t>(Gr. </a:t>
            </a:r>
            <a:r>
              <a:rPr lang="en-US" altLang="tr-TR" sz="2400" i="1"/>
              <a:t>droseros</a:t>
            </a:r>
            <a:r>
              <a:rPr lang="en-US" altLang="tr-TR" sz="2400"/>
              <a:t>, dewy, in reference to glandular hairs). </a:t>
            </a:r>
            <a:br>
              <a:rPr lang="en-US" altLang="tr-TR" sz="2400"/>
            </a:br>
            <a:r>
              <a:rPr lang="en-US" altLang="tr-TR" sz="2400"/>
              <a:t>3 genera (</a:t>
            </a:r>
            <a:r>
              <a:rPr lang="en-US" altLang="tr-TR" sz="2400" i="1"/>
              <a:t>Aldrovanda, Dionaea, Drosera</a:t>
            </a:r>
            <a:r>
              <a:rPr lang="en-US" altLang="tr-TR" sz="2400"/>
              <a:t>)/ca. 110 species.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1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Core Caryophyllales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23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18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59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6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98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Amaranthaceae </a:t>
            </a:r>
            <a:r>
              <a:rPr lang="tr-TR" altLang="tr-TR"/>
              <a:t>(including Chenopodiaceae)</a:t>
            </a:r>
            <a:r>
              <a:rPr lang="tr-TR" altLang="tr-TR" b="1"/>
              <a:t>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174 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2050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8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Reduced leaf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x-none" b="1" noProof="1">
                <a:solidFill>
                  <a:schemeClr val="tx1"/>
                </a:solidFill>
                <a:latin typeface="Times New Roman" charset="-94"/>
              </a:rPr>
              <a:t>Musaceae</a:t>
            </a:r>
            <a:r>
              <a:rPr lang="tr-TR" altLang="x-none" b="1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tr-TR" altLang="x-none" noProof="1">
                <a:solidFill>
                  <a:schemeClr val="tx1"/>
                </a:solidFill>
                <a:latin typeface="Times New Roman" charset="-94"/>
              </a:rPr>
              <a:t>Banana</a:t>
            </a:r>
            <a:r>
              <a:rPr lang="tr-TR" altLang="x-none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tr-TR" altLang="x-none">
                <a:solidFill>
                  <a:schemeClr val="tx1"/>
                </a:solidFill>
                <a:latin typeface="Times New Roman" charset="-94"/>
              </a:rPr>
            </a:br>
            <a:r>
              <a:rPr lang="tr-TR" altLang="x-none" sz="240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tr-TR" altLang="x-none" sz="2400" noProof="1">
                <a:solidFill>
                  <a:schemeClr val="tx1"/>
                </a:solidFill>
                <a:latin typeface="Times New Roman" charset="-94"/>
              </a:rPr>
              <a:t>after Antonia Musa, physician to Emporer Augustus 63-14 BC</a:t>
            </a:r>
            <a:r>
              <a:rPr lang="tr-TR" altLang="x-none" sz="240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tr-TR" altLang="x-none" sz="2400" noProof="1">
                <a:solidFill>
                  <a:schemeClr val="tx1"/>
                </a:solidFill>
                <a:latin typeface="Times New Roman" charset="-94"/>
              </a:rPr>
              <a:t>3</a:t>
            </a:r>
            <a:r>
              <a:rPr lang="tr-TR" altLang="x-none" sz="2400">
                <a:solidFill>
                  <a:schemeClr val="tx1"/>
                </a:solidFill>
                <a:latin typeface="Times New Roman" charset="-94"/>
              </a:rPr>
              <a:t> genera</a:t>
            </a:r>
            <a:r>
              <a:rPr lang="tr-TR" altLang="x-none" sz="2400" noProof="1">
                <a:solidFill>
                  <a:schemeClr val="tx1"/>
                </a:solidFill>
                <a:latin typeface="Times New Roman" charset="-94"/>
              </a:rPr>
              <a:t> (</a:t>
            </a:r>
            <a:r>
              <a:rPr lang="tr-TR" altLang="x-none" sz="2400" i="1" noProof="1">
                <a:solidFill>
                  <a:schemeClr val="tx1"/>
                </a:solidFill>
                <a:latin typeface="Times New Roman" charset="-94"/>
              </a:rPr>
              <a:t>Ensete</a:t>
            </a:r>
            <a:r>
              <a:rPr lang="tr-TR" altLang="x-none" sz="2400" noProof="1">
                <a:solidFill>
                  <a:schemeClr val="tx1"/>
                </a:solidFill>
                <a:latin typeface="Times New Roman" charset="-94"/>
              </a:rPr>
              <a:t>, </a:t>
            </a:r>
            <a:r>
              <a:rPr lang="tr-TR" altLang="x-none" sz="2400" i="1" noProof="1">
                <a:solidFill>
                  <a:schemeClr val="tx1"/>
                </a:solidFill>
                <a:latin typeface="Times New Roman" charset="-94"/>
              </a:rPr>
              <a:t>Musa</a:t>
            </a:r>
            <a:r>
              <a:rPr lang="tr-TR" altLang="x-none" sz="2400" noProof="1">
                <a:solidFill>
                  <a:schemeClr val="tx1"/>
                </a:solidFill>
                <a:latin typeface="Times New Roman" charset="-94"/>
              </a:rPr>
              <a:t>, and </a:t>
            </a:r>
            <a:r>
              <a:rPr lang="tr-TR" altLang="x-none" sz="2400" i="1" noProof="1">
                <a:solidFill>
                  <a:schemeClr val="tx1"/>
                </a:solidFill>
                <a:latin typeface="Times New Roman" charset="-94"/>
              </a:rPr>
              <a:t>Musella</a:t>
            </a:r>
            <a:r>
              <a:rPr lang="tr-TR" altLang="x-none" sz="2400" noProof="1">
                <a:solidFill>
                  <a:schemeClr val="tx1"/>
                </a:solidFill>
                <a:latin typeface="Times New Roman" charset="-94"/>
              </a:rPr>
              <a:t>)</a:t>
            </a:r>
            <a:r>
              <a:rPr lang="tr-TR" altLang="x-none" sz="2400">
                <a:solidFill>
                  <a:schemeClr val="tx1"/>
                </a:solidFill>
                <a:latin typeface="Times New Roman" charset="-94"/>
              </a:rPr>
              <a:t> / ca. </a:t>
            </a:r>
            <a:r>
              <a:rPr lang="tr-TR" altLang="x-none" sz="2400" noProof="1">
                <a:solidFill>
                  <a:schemeClr val="tx1"/>
                </a:solidFill>
                <a:latin typeface="Times New Roman" charset="-94"/>
              </a:rPr>
              <a:t>40</a:t>
            </a:r>
            <a:r>
              <a:rPr lang="tr-TR" altLang="x-none" sz="2400">
                <a:solidFill>
                  <a:schemeClr val="tx1"/>
                </a:solidFill>
                <a:latin typeface="Times New Roman" charset="-94"/>
              </a:rPr>
              <a:t> species.</a:t>
            </a:r>
            <a:r>
              <a:rPr lang="tr-TR" altLang="x-none">
                <a:solidFill>
                  <a:schemeClr val="tx1"/>
                </a:solidFill>
                <a:latin typeface="Times New Roman" charset="-94"/>
              </a:rPr>
              <a:t>  </a:t>
            </a:r>
            <a:endParaRPr lang="tr-TR" altLang="x-none" sz="2400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6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Succulent leaves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9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/>
              <a:t>uniseriate perianth </a:t>
            </a:r>
            <a:r>
              <a:rPr lang="tr-TR" altLang="tr-TR"/>
              <a:t>of mostly sepals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09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periant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77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Curved embryo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3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Microcnemum sp.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50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Salicornia sp.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8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Halostachys sp.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36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/>
              <a:t>Salsola grandis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11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618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Caryophyllaceae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87 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2300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>
                <a:solidFill>
                  <a:schemeClr val="tx1"/>
                </a:solidFill>
                <a:latin typeface="Times New Roman" charset="-94"/>
              </a:rPr>
              <a:t>Zingiberaceae</a:t>
            </a:r>
            <a:r>
              <a:rPr lang="en-US" altLang="x-none" b="1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>
                <a:solidFill>
                  <a:schemeClr val="tx1"/>
                </a:solidFill>
                <a:latin typeface="Times New Roman" charset="-94"/>
              </a:rPr>
              <a:t>Ginger</a:t>
            </a:r>
            <a:r>
              <a:rPr lang="en-US" altLang="x-none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from a pre-Gr. name, possibly from India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50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1,200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51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Swollen nodes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714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Cyme inflorescence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97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flower in longitudinal section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960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flower in exploded view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9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Denticidal capsule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76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free-central placentation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64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curved (peripheral) embryo around the perisperm.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8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Stellaria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2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Silene sp.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7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Dianthus sp.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>
                <a:solidFill>
                  <a:schemeClr val="tx1"/>
                </a:solidFill>
                <a:latin typeface="Times New Roman" charset="-94"/>
              </a:rPr>
              <a:t>Zingiberaceae</a:t>
            </a:r>
            <a:r>
              <a:rPr lang="en-US" altLang="x-none" b="1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>
                <a:solidFill>
                  <a:schemeClr val="tx1"/>
                </a:solidFill>
                <a:latin typeface="Times New Roman" charset="-94"/>
              </a:rPr>
              <a:t>Ginger</a:t>
            </a:r>
            <a:r>
              <a:rPr lang="en-US" altLang="x-none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from a pre-Gr. name, possibly from India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50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1,200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138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Cactaceae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Cactus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Greek for a spiny plant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97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1,400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94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9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x-none" sz="3800" b="1">
                <a:latin typeface="Times" charset="-94"/>
              </a:rPr>
              <a:t>Commelinaceae—Spiderwort family </a:t>
            </a:r>
            <a:br>
              <a:rPr lang="en-US" altLang="x-none" sz="2400" b="1">
                <a:latin typeface="Times" charset="-94"/>
              </a:rPr>
            </a:br>
            <a:r>
              <a:rPr lang="en-US" altLang="x-none" sz="2400">
                <a:latin typeface="Times" charset="-94"/>
              </a:rPr>
              <a:t>(after Caspar Commelijn, Dutch botanist, 1667–1731)</a:t>
            </a:r>
            <a:br>
              <a:rPr lang="en-US" altLang="x-none" sz="2400">
                <a:latin typeface="Times" charset="-94"/>
              </a:rPr>
            </a:br>
            <a:r>
              <a:rPr lang="en-US" altLang="x-none" sz="2400">
                <a:latin typeface="Times" charset="-94"/>
              </a:rPr>
              <a:t>39 genera/640 species.</a:t>
            </a:r>
            <a:endParaRPr lang="en-US" altLang="x-none" sz="2400">
              <a:solidFill>
                <a:schemeClr val="tx1"/>
              </a:solidFill>
              <a:latin typeface="Times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noProof="1">
                <a:solidFill>
                  <a:schemeClr val="tx1"/>
                </a:solidFill>
                <a:latin typeface="Times New Roman" charset="-94"/>
              </a:rPr>
              <a:t>Cyperaceae</a:t>
            </a:r>
            <a:r>
              <a:rPr lang="en-US" altLang="x-none" b="1">
                <a:solidFill>
                  <a:schemeClr val="tx1"/>
                </a:solidFill>
                <a:latin typeface="Times New Roman" charset="-94"/>
              </a:rPr>
              <a:t> - </a:t>
            </a:r>
            <a:r>
              <a:rPr lang="en-US" altLang="x-none" noProof="1">
                <a:solidFill>
                  <a:schemeClr val="tx1"/>
                </a:solidFill>
                <a:latin typeface="Times New Roman" charset="-94"/>
              </a:rPr>
              <a:t>Sedge</a:t>
            </a:r>
            <a:r>
              <a:rPr lang="en-US" altLang="x-none">
                <a:solidFill>
                  <a:schemeClr val="tx1"/>
                </a:solidFill>
                <a:latin typeface="Times New Roman" charset="-94"/>
              </a:rPr>
              <a:t> family </a:t>
            </a:r>
            <a:br>
              <a:rPr lang="en-US" altLang="x-none">
                <a:solidFill>
                  <a:schemeClr val="tx1"/>
                </a:solidFill>
                <a:latin typeface="Times New Roman" charset="-94"/>
              </a:rPr>
            </a:b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(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Gr. for several species of </a:t>
            </a:r>
            <a:r>
              <a:rPr lang="en-US" altLang="x-none" sz="2400" i="1" noProof="1">
                <a:solidFill>
                  <a:schemeClr val="tx1"/>
                </a:solidFill>
                <a:latin typeface="Times New Roman" charset="-94"/>
              </a:rPr>
              <a:t>Cyperus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). 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98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genera / </a:t>
            </a:r>
            <a:r>
              <a:rPr lang="en-US" altLang="x-none" sz="2400" noProof="1">
                <a:solidFill>
                  <a:schemeClr val="tx1"/>
                </a:solidFill>
                <a:latin typeface="Times New Roman" charset="-94"/>
              </a:rPr>
              <a:t>4,350</a:t>
            </a:r>
            <a:r>
              <a:rPr lang="en-US" altLang="x-none" sz="2400">
                <a:solidFill>
                  <a:schemeClr val="tx1"/>
                </a:solidFill>
                <a:latin typeface="Times New Roman" charset="-94"/>
              </a:rPr>
              <a:t> species</a:t>
            </a:r>
            <a:endParaRPr lang="en-US" altLang="x-none">
              <a:solidFill>
                <a:schemeClr val="tx1"/>
              </a:solidFill>
              <a:latin typeface="Times New Roman" charset="-94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Macintosh PowerPoint</Application>
  <PresentationFormat>Ekran Gösterisi (4:3)</PresentationFormat>
  <Paragraphs>58</Paragraphs>
  <Slides>71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Times</vt:lpstr>
      <vt:lpstr>Times New Roman</vt:lpstr>
      <vt:lpstr>Office Teması</vt:lpstr>
      <vt:lpstr>Diversity And Classification of Flowering Plants:   Commelinid Monocots    </vt:lpstr>
      <vt:lpstr>Commelinid Monocots</vt:lpstr>
      <vt:lpstr>ARECALES Arecaceae (Palmae) - Palm family  (from areca, Portuguese for the betel palm).  ca. 190 genera / ca. 2,000 species.</vt:lpstr>
      <vt:lpstr>ZINGIBERALES - Ginger Group</vt:lpstr>
      <vt:lpstr>Musaceae - Banana family  (after Antonia Musa, physician to Emporer Augustus 63-14 BC).  3 genera (Ensete, Musa, and Musella) / ca. 40 species.  </vt:lpstr>
      <vt:lpstr>Zingiberaceae - Ginger family  (from a pre-Gr. name, possibly from India).  50 genera / 1,200 species</vt:lpstr>
      <vt:lpstr>Zingiberaceae - Ginger family  (from a pre-Gr. name, possibly from India).  50 genera / 1,200 species</vt:lpstr>
      <vt:lpstr>Commelinaceae—Spiderwort family  (after Caspar Commelijn, Dutch botanist, 1667–1731) 39 genera/640 species.</vt:lpstr>
      <vt:lpstr>Cyperaceae - Sedge family  (Gr. for several species of Cyperus).  98 genera / 4,350 species</vt:lpstr>
      <vt:lpstr>Cyperaceae - Sedge family  (Gr. for several species of Cyperus).  98 genera / 4,350 species</vt:lpstr>
      <vt:lpstr>Juncaceae - Rush family  (L. for binder, in reference to use in weaving and basketry).   7 genera / 430 species</vt:lpstr>
      <vt:lpstr>Poaceae - Grass family  (after Poa, Gr. name for a grass).  668 genera / 9,500 species</vt:lpstr>
      <vt:lpstr>PowerPoint Sunusu</vt:lpstr>
      <vt:lpstr>Diversity And Classification of Flowering Plants:   Eudicots ca. 75% of all angiosperms!    </vt:lpstr>
      <vt:lpstr>Eudicots </vt:lpstr>
      <vt:lpstr>PowerPoint Sunusu</vt:lpstr>
      <vt:lpstr>Proteales</vt:lpstr>
      <vt:lpstr>Platanaceae  Plane Tree / Sycamore family  (Greek Platanus, broad leaf).  1 genus (Platanus) / 7 species.</vt:lpstr>
      <vt:lpstr>encircling stipules</vt:lpstr>
      <vt:lpstr>infrapetiolar buds</vt:lpstr>
      <vt:lpstr>palmately lobed and veined </vt:lpstr>
      <vt:lpstr>PowerPoint Sunusu</vt:lpstr>
      <vt:lpstr>RANUNCULALES  </vt:lpstr>
      <vt:lpstr>Ranunculaceae (meaning little frog, after the amphibious habit of many species). 62 genera / 2,450 species.  </vt:lpstr>
      <vt:lpstr>Flower in longitudinal section</vt:lpstr>
      <vt:lpstr>Follicles</vt:lpstr>
      <vt:lpstr>Follicles with seeds</vt:lpstr>
      <vt:lpstr>Ranunculus trichophyllus</vt:lpstr>
      <vt:lpstr>Clematis sp.</vt:lpstr>
      <vt:lpstr>Papaveraceae Poppy family (Latin for poppy). 40 genera / 760 species. </vt:lpstr>
      <vt:lpstr>poricidal capsule</vt:lpstr>
      <vt:lpstr>parietal placentae</vt:lpstr>
      <vt:lpstr>Papaver somniferum</vt:lpstr>
      <vt:lpstr>Hypecoum sp.</vt:lpstr>
      <vt:lpstr>PowerPoint Sunusu</vt:lpstr>
      <vt:lpstr>Crassulaceae - Stonecrop family  (meaning "thick or succulent little plant").  33 genera / ca. 1,500 species</vt:lpstr>
      <vt:lpstr>PowerPoint Sunusu</vt:lpstr>
      <vt:lpstr>fruit a follicetum.</vt:lpstr>
      <vt:lpstr>PowerPoint Sunusu</vt:lpstr>
      <vt:lpstr>PowerPoint Sunusu</vt:lpstr>
      <vt:lpstr>Droseraceae—Sundew family  (Gr. droseros, dewy, in reference to glandular hairs).  3 genera (Aldrovanda, Dionaea, Drosera)/ca. 110 species.</vt:lpstr>
      <vt:lpstr>Droseraceae—Sundew family  (Gr. droseros, dewy, in reference to glandular hairs).  3 genera (Aldrovanda, Dionaea, Drosera)/ca. 110 species.</vt:lpstr>
      <vt:lpstr>Core Caryophyllales</vt:lpstr>
      <vt:lpstr>PowerPoint Sunusu</vt:lpstr>
      <vt:lpstr>PowerPoint Sunusu</vt:lpstr>
      <vt:lpstr>PowerPoint Sunusu</vt:lpstr>
      <vt:lpstr>PowerPoint Sunusu</vt:lpstr>
      <vt:lpstr>Amaranthaceae (including Chenopodiaceae)  174 genera / 2050 species</vt:lpstr>
      <vt:lpstr>Reduced leaf</vt:lpstr>
      <vt:lpstr>Succulent leaves</vt:lpstr>
      <vt:lpstr>uniseriate perianth of mostly sepals</vt:lpstr>
      <vt:lpstr>periant</vt:lpstr>
      <vt:lpstr>Curved embryo</vt:lpstr>
      <vt:lpstr>Microcnemum sp.</vt:lpstr>
      <vt:lpstr>Salicornia sp.</vt:lpstr>
      <vt:lpstr>Halostachys sp.</vt:lpstr>
      <vt:lpstr>Salsola grandis</vt:lpstr>
      <vt:lpstr>PowerPoint Sunusu</vt:lpstr>
      <vt:lpstr>Caryophyllaceae  87 genera / 2300 species</vt:lpstr>
      <vt:lpstr>Swollen nodes</vt:lpstr>
      <vt:lpstr>Cyme inflorescence</vt:lpstr>
      <vt:lpstr>flower in longitudinal section</vt:lpstr>
      <vt:lpstr>flower in exploded view</vt:lpstr>
      <vt:lpstr>Denticidal capsule</vt:lpstr>
      <vt:lpstr>free-central placentation</vt:lpstr>
      <vt:lpstr>curved (peripheral) embryo around the perisperm.</vt:lpstr>
      <vt:lpstr>Stellaria</vt:lpstr>
      <vt:lpstr>Silene sp.</vt:lpstr>
      <vt:lpstr>Dianthus sp.</vt:lpstr>
      <vt:lpstr>Cactaceae - Cactus family  (Greek for a spiny plant).  97 genera / 1,400 species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Commelinid Monocots    </dc:title>
  <dc:creator>isabaskose@gmail.com</dc:creator>
  <cp:lastModifiedBy>Ahmet Emre Yaprak</cp:lastModifiedBy>
  <cp:revision>2</cp:revision>
  <dcterms:created xsi:type="dcterms:W3CDTF">2020-01-24T12:57:55Z</dcterms:created>
  <dcterms:modified xsi:type="dcterms:W3CDTF">2020-10-16T12:44:20Z</dcterms:modified>
</cp:coreProperties>
</file>