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85" r:id="rId5"/>
    <p:sldId id="257" r:id="rId6"/>
    <p:sldId id="258" r:id="rId7"/>
    <p:sldId id="264" r:id="rId8"/>
    <p:sldId id="259" r:id="rId9"/>
    <p:sldId id="260" r:id="rId10"/>
    <p:sldId id="261" r:id="rId11"/>
    <p:sldId id="262" r:id="rId12"/>
    <p:sldId id="263" r:id="rId13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D90C2-B7C0-4845-B1D0-24DD7A708504}" v="1" dt="2020-05-27T14:33:24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55" d="100"/>
          <a:sy n="55" d="100"/>
        </p:scale>
        <p:origin x="758" y="4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315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al Nur Gözüküçük" userId="c9e7c93c-5cb0-4c0e-8df3-2f019b03d73c" providerId="ADAL" clId="{0C4D90C2-B7C0-4845-B1D0-24DD7A708504}"/>
    <pc:docChg chg="addSld modSld">
      <pc:chgData name="Hilal Nur Gözüküçük" userId="c9e7c93c-5cb0-4c0e-8df3-2f019b03d73c" providerId="ADAL" clId="{0C4D90C2-B7C0-4845-B1D0-24DD7A708504}" dt="2020-05-27T14:33:24.470" v="0"/>
      <pc:docMkLst>
        <pc:docMk/>
      </pc:docMkLst>
      <pc:sldChg chg="add">
        <pc:chgData name="Hilal Nur Gözüküçük" userId="c9e7c93c-5cb0-4c0e-8df3-2f019b03d73c" providerId="ADAL" clId="{0C4D90C2-B7C0-4845-B1D0-24DD7A708504}" dt="2020-05-27T14:33:24.470" v="0"/>
        <pc:sldMkLst>
          <pc:docMk/>
          <pc:sldMk cId="4043879305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074690-7256-4BB9-AC0F-97AEAE8CDEC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24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Düz Bağlayıcı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Düz Bağlayıcı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Düz Bağlayıcı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Düz Bağlayıcı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8" name="Dikdörtgen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Yuvarlatılmış Dikdörtgen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ECAF71-7BD3-45DE-91FD-68A17C4E8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Hukuk Başlangıcı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691F82C-161A-493E-91CF-0F6625E96F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Şafak parlak börü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38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956284-73C6-4205-838E-112B6953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HUKUKUN KISIMLARI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901B36-92E7-46C7-86C1-76D1E6DCD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romanUcPeriod"/>
            </a:pPr>
            <a:r>
              <a:rPr lang="tr-TR" sz="1500" dirty="0"/>
              <a:t>İÇ HUKUK – ULUSLARARASI HUKUK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UcPeriod"/>
            </a:pPr>
            <a:r>
              <a:rPr lang="tr-TR" sz="1500" dirty="0"/>
              <a:t>İç (Ulusal) Hukuk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UcPeriod"/>
            </a:pPr>
            <a:r>
              <a:rPr lang="tr-TR" sz="1600" dirty="0"/>
              <a:t>Uluslararası Hukuk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UcPeriod"/>
            </a:pPr>
            <a:r>
              <a:rPr lang="tr-TR" sz="1600" dirty="0"/>
              <a:t>İç Hukuk ile Uluslararası Hukuk Arasındaki İlişkiler</a:t>
            </a:r>
          </a:p>
          <a:p>
            <a:pPr marL="514350" indent="-514350">
              <a:lnSpc>
                <a:spcPct val="110000"/>
              </a:lnSpc>
              <a:buFont typeface="+mj-lt"/>
              <a:buAutoNum type="romanUcPeriod"/>
            </a:pPr>
            <a:endParaRPr lang="tr-TR" sz="1600" dirty="0"/>
          </a:p>
          <a:p>
            <a:pPr marL="514350" indent="-514350">
              <a:lnSpc>
                <a:spcPct val="110000"/>
              </a:lnSpc>
              <a:buFont typeface="+mj-lt"/>
              <a:buAutoNum type="romanUcPeriod"/>
            </a:pPr>
            <a:r>
              <a:rPr lang="tr-TR" sz="1600" dirty="0"/>
              <a:t>KAMU HUKUKU – ÖZEL HUKUK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UcPeriod"/>
            </a:pPr>
            <a:r>
              <a:rPr lang="tr-TR" sz="1600" dirty="0"/>
              <a:t>Kamu Hukuku – Özel Hukuk Ayrımının Ölçütleri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UcPeriod"/>
            </a:pPr>
            <a:r>
              <a:rPr lang="tr-TR" sz="1600" dirty="0"/>
              <a:t>Kamu Hukukunun ve Özel Hukukun Karşılıklı Özellikleri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UcPeriod"/>
            </a:pPr>
            <a:r>
              <a:rPr lang="tr-TR" sz="1600" dirty="0"/>
              <a:t>Pratik Bilgiler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UcPeriod"/>
            </a:pPr>
            <a:r>
              <a:rPr lang="tr-TR" sz="1600" dirty="0"/>
              <a:t>Kamu Hukukunun Dalları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UcPeriod"/>
            </a:pPr>
            <a:r>
              <a:rPr lang="tr-TR" sz="1600" dirty="0"/>
              <a:t>Özel Hukukun Dalları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19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12CFB0-61D3-4540-B73A-BB0C02C9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 HUKUK – ULUSLARARASI HUKUK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CFBD5D-81C0-4A4F-99EE-C34AA389F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İç (ulusal) hukuk, bir devletin kendi ülkesi içinde geçerli olan hukuktur.</a:t>
            </a:r>
          </a:p>
          <a:p>
            <a:r>
              <a:rPr lang="tr-TR" dirty="0"/>
              <a:t>Uluslararası hukuk, iki veya daha fazla devlet arasında geçerli olan kurallardır.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75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6D6CAE-1BA2-40E3-B821-A35BB05D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 HUKUK – ULUSLARARASI HUKUK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05C0714-99D8-4DDD-A29D-24246F0F8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640777"/>
            <a:ext cx="9750425" cy="25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D734E3-B4ED-47CB-8606-9894B422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 HUKUK – ULUSLARARASI HUKUK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00AECC-7337-4BE6-BB26-C5D1325A1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İç Hukuk ile Uluslararası Hukuk Arasındaki İlişkiler</a:t>
            </a:r>
          </a:p>
          <a:p>
            <a:pPr marL="457200" indent="-457200">
              <a:buAutoNum type="arabicPeriod"/>
            </a:pPr>
            <a:r>
              <a:rPr lang="tr-TR" dirty="0"/>
              <a:t>Düalist Teori: İç hukuk ve dış hukuk eşit, bağımsız ve ayrı iki sistem oluşturur, iki ayrı hukuk düzeni olarak varlıklarını sürdürürler.</a:t>
            </a:r>
          </a:p>
          <a:p>
            <a:pPr marL="457200" indent="-457200">
              <a:buAutoNum type="arabicPeriod"/>
            </a:pPr>
            <a:endParaRPr lang="tr-TR" dirty="0"/>
          </a:p>
          <a:p>
            <a:pPr marL="457200" indent="-457200">
              <a:buAutoNum type="arabicPeriod"/>
            </a:pPr>
            <a:r>
              <a:rPr lang="tr-TR" dirty="0"/>
              <a:t>Monist Teori: İç hukuk ve dış hukuk aynı hukuk düzeninin parçalarıdır.</a:t>
            </a:r>
          </a:p>
          <a:p>
            <a:pPr marL="301752" lvl="1" indent="0">
              <a:buNone/>
            </a:pPr>
            <a:r>
              <a:rPr lang="tr-TR" dirty="0"/>
              <a:t>Ay. M. 90 : «Usulüne uygun olarak yürürlüğe konmuş milletlerarası antlaşmalar kanun hükmündedir.»</a:t>
            </a:r>
          </a:p>
        </p:txBody>
      </p:sp>
    </p:spTree>
    <p:extLst>
      <p:ext uri="{BB962C8B-B14F-4D97-AF65-F5344CB8AC3E}">
        <p14:creationId xmlns:p14="http://schemas.microsoft.com/office/powerpoint/2010/main" val="11399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7C81EC-3FA9-44B3-A8B0-0AADC44D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KAMU HUKUKU – ÖZEL HUKUK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2C0923-8991-4D9E-8644-B94A876C2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Kamu Hukuku – Özel Hukuk Ayrımının Ölçütleri</a:t>
            </a: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757495CD-E3A1-4FA7-B012-6380312B1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02478"/>
              </p:ext>
            </p:extLst>
          </p:nvPr>
        </p:nvGraphicFramePr>
        <p:xfrm>
          <a:off x="1218882" y="2492896"/>
          <a:ext cx="9844082" cy="3840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59306">
                  <a:extLst>
                    <a:ext uri="{9D8B030D-6E8A-4147-A177-3AD203B41FA5}">
                      <a16:colId xmlns:a16="http://schemas.microsoft.com/office/drawing/2014/main" val="3825656734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1648442923"/>
                    </a:ext>
                  </a:extLst>
                </a:gridCol>
              </a:tblGrid>
              <a:tr h="596284">
                <a:tc>
                  <a:txBody>
                    <a:bodyPr/>
                    <a:lstStyle/>
                    <a:p>
                      <a:r>
                        <a:rPr lang="tr-TR" b="0" dirty="0" err="1"/>
                        <a:t>Mefaat</a:t>
                      </a:r>
                      <a:r>
                        <a:rPr lang="tr-TR" b="0" dirty="0"/>
                        <a:t> teorisi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/>
                        <a:t>Kamu hukuku kamunun çıkarını korurken, özel hukuk bireyin çıkarını ilgilendirir.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21807"/>
                  </a:ext>
                </a:extLst>
              </a:tr>
              <a:tr h="596284">
                <a:tc>
                  <a:txBody>
                    <a:bodyPr/>
                    <a:lstStyle/>
                    <a:p>
                      <a:r>
                        <a:rPr lang="tr-TR" dirty="0"/>
                        <a:t>İlişkilerin tarafları teorisi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Kamu hukuku, yönetenler ile yönetilenler arasındaki ilişkileri düzenler. Özel hukuk ise yönetilenler arasındaki ilişkileri.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90824"/>
                  </a:ext>
                </a:extLst>
              </a:tr>
              <a:tr h="596284">
                <a:tc>
                  <a:txBody>
                    <a:bodyPr/>
                    <a:lstStyle/>
                    <a:p>
                      <a:r>
                        <a:rPr lang="tr-TR" dirty="0"/>
                        <a:t>Kuralların mahiyeti teorisi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Kamu hukuku emredici kurallardan, özel hukuk ise tamamlayıcı ve yorumlayıcı kurallardan oluşur.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38116"/>
                  </a:ext>
                </a:extLst>
              </a:tr>
              <a:tr h="596284">
                <a:tc>
                  <a:txBody>
                    <a:bodyPr/>
                    <a:lstStyle/>
                    <a:p>
                      <a:r>
                        <a:rPr lang="tr-TR" dirty="0"/>
                        <a:t>Uygulama yöntemi teorisi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Kamu hukuku kuralları </a:t>
                      </a:r>
                      <a:r>
                        <a:rPr lang="tr-TR" dirty="0" err="1"/>
                        <a:t>re’sen</a:t>
                      </a:r>
                      <a:r>
                        <a:rPr lang="tr-TR" dirty="0"/>
                        <a:t> uygulanırken, özel hukuk kurallarının uygulanması için ilgilinin talebi gerekir.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23891"/>
                  </a:ext>
                </a:extLst>
              </a:tr>
              <a:tr h="596284">
                <a:tc>
                  <a:txBody>
                    <a:bodyPr/>
                    <a:lstStyle/>
                    <a:p>
                      <a:r>
                        <a:rPr lang="tr-TR" dirty="0"/>
                        <a:t>Egemenlik teorisi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Kamu hukukunda devlet üstün konumda iken, özel hukuk ilişkilerinde taraflar eşittir.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19187"/>
                  </a:ext>
                </a:extLst>
              </a:tr>
              <a:tr h="596284">
                <a:tc>
                  <a:txBody>
                    <a:bodyPr/>
                    <a:lstStyle/>
                    <a:p>
                      <a:r>
                        <a:rPr lang="tr-TR" dirty="0"/>
                        <a:t>Kamu- Özel ayrımını reddedenler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Duguit</a:t>
                      </a:r>
                      <a:r>
                        <a:rPr lang="tr-TR" dirty="0"/>
                        <a:t>: Hukuk, devletin de bireyin de dışındadır. </a:t>
                      </a:r>
                    </a:p>
                    <a:p>
                      <a:r>
                        <a:rPr lang="tr-TR" dirty="0"/>
                        <a:t>Kelsen: Tüm kurallar geçerliliğini aynı temelden alır.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58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1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D54603-E115-495A-A87A-FC1F3748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KAMU HUKUKU – ÖZEL HUKUK</a:t>
            </a:r>
            <a:br>
              <a:rPr lang="tr-TR" dirty="0"/>
            </a:br>
            <a:r>
              <a:rPr lang="tr-TR" sz="2400" dirty="0"/>
              <a:t>Kamu Hukukunun ve Özel Hukukun Karşılıklı Özellikleri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3823AB-5778-407C-AF7D-4A2AA4752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63D3CA5B-C605-4AAA-B41C-D860D2F3A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92381"/>
              </p:ext>
            </p:extLst>
          </p:nvPr>
        </p:nvGraphicFramePr>
        <p:xfrm>
          <a:off x="1218882" y="1803396"/>
          <a:ext cx="9751059" cy="448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266">
                  <a:extLst>
                    <a:ext uri="{9D8B030D-6E8A-4147-A177-3AD203B41FA5}">
                      <a16:colId xmlns:a16="http://schemas.microsoft.com/office/drawing/2014/main" val="3695143387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13486579"/>
                    </a:ext>
                  </a:extLst>
                </a:gridCol>
                <a:gridCol w="3651393">
                  <a:extLst>
                    <a:ext uri="{9D8B030D-6E8A-4147-A177-3AD203B41FA5}">
                      <a16:colId xmlns:a16="http://schemas.microsoft.com/office/drawing/2014/main" val="1446335205"/>
                    </a:ext>
                  </a:extLst>
                </a:gridCol>
              </a:tblGrid>
              <a:tr h="474133">
                <a:tc>
                  <a:txBody>
                    <a:bodyPr/>
                    <a:lstStyle/>
                    <a:p>
                      <a:r>
                        <a:rPr lang="tr-TR" sz="1600" b="0" dirty="0"/>
                        <a:t>Üstünlük bakımından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dirty="0"/>
                        <a:t>Devlet üstün konumdadır.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dirty="0"/>
                        <a:t>Taraflar arasında eşitlik esası geçerlidir.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78078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tr-TR" sz="1600" dirty="0" err="1"/>
                        <a:t>Emredicilik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Emredicidir.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Çoğunluğu emredici değildir.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432168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tr-TR" sz="1600" dirty="0"/>
                        <a:t>Kamu yararı - Özel çıkar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Kamu yararını amaçlar.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İlişkilerin temelinde özel çıkar vardır.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293557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tr-TR" sz="1600" dirty="0"/>
                        <a:t>Tek yanlılık - İki yanlılık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İdari sözleşmeler hariç tek yanlıdır.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Karşılıklı irade beyanları uyuşmalıdır.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822513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tr-TR" sz="1600" dirty="0" err="1"/>
                        <a:t>İcrailik</a:t>
                      </a:r>
                      <a:r>
                        <a:rPr lang="tr-TR" sz="1600" dirty="0"/>
                        <a:t> bakımından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/>
                        <a:t>İcraidir</a:t>
                      </a:r>
                      <a:r>
                        <a:rPr lang="tr-TR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Mahkeme kararı gerekir.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651375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tr-TR" sz="1600" dirty="0"/>
                        <a:t>Hukuka uygunluk karinesi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Kamu hukuku işlemleri kural olarak hukuka uygundur.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Karine yoktur. Herkes iddiasını ispatla yükümlüdür.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383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err="1"/>
                        <a:t>Re’sen</a:t>
                      </a:r>
                      <a:r>
                        <a:rPr lang="tr-TR" sz="1600" dirty="0"/>
                        <a:t> uygulama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Kamu makamları kendiliğinden uygular.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Talep gerekir.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133670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tr-TR" sz="1600" dirty="0"/>
                        <a:t>Görevli mahkeme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İdari yargı görevlidir.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Adli yargı görevlidir.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588250"/>
                  </a:ext>
                </a:extLst>
              </a:tr>
              <a:tr h="480955">
                <a:tc>
                  <a:txBody>
                    <a:bodyPr/>
                    <a:lstStyle/>
                    <a:p>
                      <a:r>
                        <a:rPr lang="tr-TR" sz="1600" dirty="0"/>
                        <a:t>Gelişmişlik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Ceza hukuku dışında yeni ve geridir.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Gelişmiştir.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4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2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93AC83-197C-4B92-9D14-D9DB0F0D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KAMU HUKUKU – ÖZEL HUKUK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AEE0FF-F263-43D0-B538-D8EFC6693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Kamu Hukukunun Dalları</a:t>
            </a:r>
          </a:p>
          <a:p>
            <a:pPr marL="457200" indent="-457200">
              <a:buAutoNum type="arabicPeriod"/>
            </a:pPr>
            <a:r>
              <a:rPr lang="tr-TR" dirty="0"/>
              <a:t>Uluslararası hukuk</a:t>
            </a:r>
          </a:p>
          <a:p>
            <a:pPr marL="457200" indent="-457200">
              <a:buAutoNum type="arabicPeriod"/>
            </a:pPr>
            <a:r>
              <a:rPr lang="tr-TR" dirty="0"/>
              <a:t>Anayasa hukuku</a:t>
            </a:r>
          </a:p>
          <a:p>
            <a:pPr marL="457200" indent="-457200">
              <a:buAutoNum type="arabicPeriod"/>
            </a:pPr>
            <a:r>
              <a:rPr lang="tr-TR" dirty="0"/>
              <a:t>İdare hukuku</a:t>
            </a:r>
          </a:p>
          <a:p>
            <a:pPr marL="457200" indent="-457200">
              <a:buAutoNum type="arabicPeriod"/>
            </a:pPr>
            <a:r>
              <a:rPr lang="tr-TR" dirty="0"/>
              <a:t>Vergi hukuku</a:t>
            </a:r>
          </a:p>
          <a:p>
            <a:pPr marL="457200" indent="-457200">
              <a:buAutoNum type="arabicPeriod"/>
            </a:pPr>
            <a:r>
              <a:rPr lang="tr-TR" dirty="0"/>
              <a:t>Ceza hukuku</a:t>
            </a:r>
          </a:p>
          <a:p>
            <a:pPr marL="457200" indent="-457200">
              <a:buAutoNum type="arabicPeriod"/>
            </a:pPr>
            <a:r>
              <a:rPr lang="tr-TR" dirty="0"/>
              <a:t>Ceza usul hukuku</a:t>
            </a:r>
          </a:p>
        </p:txBody>
      </p:sp>
    </p:spTree>
    <p:extLst>
      <p:ext uri="{BB962C8B-B14F-4D97-AF65-F5344CB8AC3E}">
        <p14:creationId xmlns:p14="http://schemas.microsoft.com/office/powerpoint/2010/main" val="27387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BE30D4-049F-4242-8E4C-474B0D84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KAMU HUKUKU – ÖZEL HUKUK</a:t>
            </a:r>
            <a:br>
              <a:rPr lang="tr-TR" dirty="0"/>
            </a:br>
            <a:r>
              <a:rPr lang="tr-TR" sz="2400" dirty="0"/>
              <a:t>Özel Hukukun Dalları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77B87E-58BD-454A-9043-070B4EADCB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tr-TR" dirty="0"/>
              <a:t>Medeni hukuk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Kişiler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Aile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Miras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Eşya hukuku</a:t>
            </a:r>
          </a:p>
          <a:p>
            <a:pPr marL="457200" indent="-457200">
              <a:buAutoNum type="arabicPeriod"/>
            </a:pPr>
            <a:r>
              <a:rPr lang="tr-TR" dirty="0"/>
              <a:t>Borçlar hukuku</a:t>
            </a:r>
          </a:p>
          <a:p>
            <a:pPr marL="457200" indent="-457200">
              <a:buAutoNum type="arabicPeriod"/>
            </a:pPr>
            <a:r>
              <a:rPr lang="tr-TR" dirty="0"/>
              <a:t>Ticaret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Ticari işletme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Şirketler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Kıymetli evrak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Sigorta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Deniz ticareti hukuku</a:t>
            </a:r>
          </a:p>
          <a:p>
            <a:pPr marL="301752" lvl="1" indent="0">
              <a:buNone/>
            </a:pP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A6FEAD-7E57-4298-B81B-EB95BBC98A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tr-TR" dirty="0"/>
              <a:t>Devletler özel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Vatandaşlık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Yabancılar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Kanunlar ihtilafı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Milletlerarası usul hukuku</a:t>
            </a:r>
          </a:p>
          <a:p>
            <a:pPr marL="457200" indent="-457200">
              <a:buAutoNum type="arabicPeriod" startAt="4"/>
            </a:pPr>
            <a:r>
              <a:rPr lang="tr-TR" dirty="0"/>
              <a:t>İş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Bireysel iş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Toplu iş hukuku</a:t>
            </a:r>
          </a:p>
          <a:p>
            <a:pPr marL="758952" lvl="1" indent="-457200">
              <a:buFont typeface="+mj-lt"/>
              <a:buAutoNum type="alphaLcPeriod"/>
            </a:pPr>
            <a:r>
              <a:rPr lang="tr-TR" dirty="0"/>
              <a:t>Sosyal güvenlik hukuku</a:t>
            </a:r>
          </a:p>
          <a:p>
            <a:pPr marL="457200" indent="-457200">
              <a:buAutoNum type="arabicPeriod" startAt="4"/>
            </a:pPr>
            <a:r>
              <a:rPr lang="tr-TR" dirty="0"/>
              <a:t>Medeni usul hukuku</a:t>
            </a:r>
          </a:p>
          <a:p>
            <a:pPr marL="457200" indent="-457200">
              <a:buAutoNum type="arabicPeriod" startAt="4"/>
            </a:pPr>
            <a:r>
              <a:rPr lang="tr-TR" dirty="0"/>
              <a:t>İcra ve iflas hukuku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09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taplar Klasik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eması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6906DB4C1052743ACE33D6CA7F73AEA" ma:contentTypeVersion="2" ma:contentTypeDescription="Yeni belge oluşturun." ma:contentTypeScope="" ma:versionID="9a8f52481b51ee3a5d11f157b8343563">
  <xsd:schema xmlns:xsd="http://www.w3.org/2001/XMLSchema" xmlns:xs="http://www.w3.org/2001/XMLSchema" xmlns:p="http://schemas.microsoft.com/office/2006/metadata/properties" xmlns:ns3="560ef61b-03e2-46a8-aeae-79f8a710d1e9" targetNamespace="http://schemas.microsoft.com/office/2006/metadata/properties" ma:root="true" ma:fieldsID="d6833b621db8a039b88c210360b5f6db" ns3:_="">
    <xsd:import namespace="560ef61b-03e2-46a8-aeae-79f8a710d1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ef61b-03e2-46a8-aeae-79f8a710d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purl.org/dc/dcmitype/"/>
    <ds:schemaRef ds:uri="http://schemas.microsoft.com/office/2006/metadata/properties"/>
    <ds:schemaRef ds:uri="560ef61b-03e2-46a8-aeae-79f8a710d1e9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D24C81-F367-4265-A4AB-3FD1BEE5D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ef61b-03e2-46a8-aeae-79f8a710d1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E72503-58E5-4278-8215-12E0B12BB3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Klasik kitap eğitim sunusu (geniş ekran)</Template>
  <TotalTime>64</TotalTime>
  <Words>473</Words>
  <Application>Microsoft Office PowerPoint</Application>
  <PresentationFormat>Özel</PresentationFormat>
  <Paragraphs>100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Constantia</vt:lpstr>
      <vt:lpstr>Kitaplar Klasik 16x9</vt:lpstr>
      <vt:lpstr>Hukuk Başlangıcı</vt:lpstr>
      <vt:lpstr>HUKUKUN KISIMLARI</vt:lpstr>
      <vt:lpstr>İÇ HUKUK – ULUSLARARASI HUKUK</vt:lpstr>
      <vt:lpstr>İÇ HUKUK – ULUSLARARASI HUKUK</vt:lpstr>
      <vt:lpstr>İÇ HUKUK – ULUSLARARASI HUKUK</vt:lpstr>
      <vt:lpstr>KAMU HUKUKU – ÖZEL HUKUK</vt:lpstr>
      <vt:lpstr>KAMU HUKUKU – ÖZEL HUKUK Kamu Hukukunun ve Özel Hukukun Karşılıklı Özellikleri</vt:lpstr>
      <vt:lpstr>KAMU HUKUKU – ÖZEL HUKUK</vt:lpstr>
      <vt:lpstr>KAMU HUKUKU – ÖZEL HUKUK Özel Hukukun Dalları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HUKUKUN KISIMLARI</dc:title>
  <dc:creator>Hilal Nur Gözüküçük</dc:creator>
  <cp:lastModifiedBy>Hilal Nur Gözüküçük</cp:lastModifiedBy>
  <cp:revision>8</cp:revision>
  <dcterms:created xsi:type="dcterms:W3CDTF">2020-04-20T14:05:04Z</dcterms:created>
  <dcterms:modified xsi:type="dcterms:W3CDTF">2020-05-27T14:33:25Z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0x010100C6906DB4C1052743ACE33D6CA7F73AEA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