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handoutMasterIdLst>
    <p:handoutMasterId r:id="rId13"/>
  </p:handoutMasterIdLst>
  <p:sldIdLst>
    <p:sldId id="256" r:id="rId2"/>
    <p:sldId id="274" r:id="rId3"/>
    <p:sldId id="259" r:id="rId4"/>
    <p:sldId id="275" r:id="rId5"/>
    <p:sldId id="263" r:id="rId6"/>
    <p:sldId id="265" r:id="rId7"/>
    <p:sldId id="267" r:id="rId8"/>
    <p:sldId id="268" r:id="rId9"/>
    <p:sldId id="269" r:id="rId10"/>
    <p:sldId id="270" r:id="rId11"/>
    <p:sldId id="273" r:id="rId12"/>
  </p:sldIdLst>
  <p:sldSz cx="9144000" cy="6858000" type="screen4x3"/>
  <p:notesSz cx="9923463" cy="678815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hmet Gumustas" initials="MG" lastIdx="2"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236" autoAdjust="0"/>
    <p:restoredTop sz="94660"/>
  </p:normalViewPr>
  <p:slideViewPr>
    <p:cSldViewPr>
      <p:cViewPr varScale="1">
        <p:scale>
          <a:sx n="87" d="100"/>
          <a:sy n="87" d="100"/>
        </p:scale>
        <p:origin x="-13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8-24T01:37:17.056" idx="1">
    <p:pos x="10" y="10"/>
    <p:text/>
    <p:extLst>
      <p:ext uri="{C676402C-5697-4E1C-873F-D02D1690AC5C}">
        <p15:threadingInfo xmlns:p15="http://schemas.microsoft.com/office/powerpoint/2012/main" timeZoneBias="-180"/>
      </p:ext>
    </p:extLst>
  </p:cm>
  <p:cm authorId="1" dt="2017-08-24T01:38:44.920" idx="2">
    <p:pos x="10" y="146"/>
    <p:text>Föydeki kabul edilen düzeltmeler sunuma da eklenebilir</p:text>
    <p:extLst>
      <p:ext uri="{C676402C-5697-4E1C-873F-D02D1690AC5C}">
        <p15:threadingInfo xmlns:p15="http://schemas.microsoft.com/office/powerpoint/2012/main" timeZoneBias="-180">
          <p15:parentCm authorId="1" idx="1"/>
        </p15:threadingInfo>
      </p:ext>
    </p:extLst>
  </p:cm>
</p:cmLst>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1" y="0"/>
            <a:ext cx="4300654"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vl1pPr>
          </a:lstStyle>
          <a:p>
            <a:endParaRPr lang="tr-TR" altLang="tr-TR"/>
          </a:p>
        </p:txBody>
      </p:sp>
      <p:sp>
        <p:nvSpPr>
          <p:cNvPr id="37891" name="Rectangle 3"/>
          <p:cNvSpPr>
            <a:spLocks noGrp="1" noChangeArrowheads="1"/>
          </p:cNvSpPr>
          <p:nvPr>
            <p:ph type="dt" sz="quarter" idx="1"/>
          </p:nvPr>
        </p:nvSpPr>
        <p:spPr bwMode="auto">
          <a:xfrm>
            <a:off x="5621187" y="0"/>
            <a:ext cx="4300653"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vl1pPr>
          </a:lstStyle>
          <a:p>
            <a:fld id="{D54CFC52-D684-459F-9674-0779A7C91697}" type="datetimeFigureOut">
              <a:rPr lang="tr-TR" altLang="tr-TR"/>
              <a:pPr/>
              <a:t>24.10.2017</a:t>
            </a:fld>
            <a:endParaRPr lang="tr-TR" altLang="tr-TR"/>
          </a:p>
        </p:txBody>
      </p:sp>
      <p:sp>
        <p:nvSpPr>
          <p:cNvPr id="37892" name="Rectangle 4"/>
          <p:cNvSpPr>
            <a:spLocks noGrp="1" noChangeArrowheads="1"/>
          </p:cNvSpPr>
          <p:nvPr>
            <p:ph type="ftr" sz="quarter" idx="2"/>
          </p:nvPr>
        </p:nvSpPr>
        <p:spPr bwMode="auto">
          <a:xfrm>
            <a:off x="1" y="6447171"/>
            <a:ext cx="4300654"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vl1pPr>
          </a:lstStyle>
          <a:p>
            <a:endParaRPr lang="tr-TR" altLang="tr-TR"/>
          </a:p>
        </p:txBody>
      </p:sp>
      <p:sp>
        <p:nvSpPr>
          <p:cNvPr id="37893" name="Rectangle 5"/>
          <p:cNvSpPr>
            <a:spLocks noGrp="1" noChangeArrowheads="1"/>
          </p:cNvSpPr>
          <p:nvPr>
            <p:ph type="sldNum" sz="quarter" idx="3"/>
          </p:nvPr>
        </p:nvSpPr>
        <p:spPr bwMode="auto">
          <a:xfrm>
            <a:off x="5621187" y="6447171"/>
            <a:ext cx="4300653" cy="339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vl1pPr>
          </a:lstStyle>
          <a:p>
            <a:fld id="{FB42C995-96F5-4614-B520-55CE0C2A7305}" type="slidenum">
              <a:rPr lang="tr-TR" altLang="tr-TR"/>
              <a:pPr/>
              <a:t>‹#›</a:t>
            </a:fld>
            <a:endParaRPr lang="tr-TR" altLang="tr-TR"/>
          </a:p>
        </p:txBody>
      </p:sp>
    </p:spTree>
    <p:extLst>
      <p:ext uri="{BB962C8B-B14F-4D97-AF65-F5344CB8AC3E}">
        <p14:creationId xmlns:p14="http://schemas.microsoft.com/office/powerpoint/2010/main" val="30353938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656"/>
            </a:lvl1pPr>
          </a:lstStyle>
          <a:p>
            <a:r>
              <a:rPr lang="tr-TR"/>
              <a:t>Asıl başlık stili için tıklatın</a:t>
            </a:r>
            <a:endParaRPr lang="en-US" dirty="0"/>
          </a:p>
        </p:txBody>
      </p:sp>
      <p:sp>
        <p:nvSpPr>
          <p:cNvPr id="3" name="Subtitle 2"/>
          <p:cNvSpPr>
            <a:spLocks noGrp="1"/>
          </p:cNvSpPr>
          <p:nvPr>
            <p:ph type="subTitle" idx="1"/>
          </p:nvPr>
        </p:nvSpPr>
        <p:spPr>
          <a:xfrm>
            <a:off x="1143000" y="3602039"/>
            <a:ext cx="6858000" cy="1655762"/>
          </a:xfrm>
        </p:spPr>
        <p:txBody>
          <a:bodyPr/>
          <a:lstStyle>
            <a:lvl1pPr marL="0" indent="0" algn="ctr">
              <a:buNone/>
              <a:defRPr sz="2263"/>
            </a:lvl1pPr>
            <a:lvl2pPr marL="430997" indent="0" algn="ctr">
              <a:buNone/>
              <a:defRPr sz="1886"/>
            </a:lvl2pPr>
            <a:lvl3pPr marL="861993" indent="0" algn="ctr">
              <a:buNone/>
              <a:defRPr sz="1697"/>
            </a:lvl3pPr>
            <a:lvl4pPr marL="1292990" indent="0" algn="ctr">
              <a:buNone/>
              <a:defRPr sz="1509"/>
            </a:lvl4pPr>
            <a:lvl5pPr marL="1723986" indent="0" algn="ctr">
              <a:buNone/>
              <a:defRPr sz="1509"/>
            </a:lvl5pPr>
            <a:lvl6pPr marL="2154983" indent="0" algn="ctr">
              <a:buNone/>
              <a:defRPr sz="1509"/>
            </a:lvl6pPr>
            <a:lvl7pPr marL="2585979" indent="0" algn="ctr">
              <a:buNone/>
              <a:defRPr sz="1509"/>
            </a:lvl7pPr>
            <a:lvl8pPr marL="3016975" indent="0" algn="ctr">
              <a:buNone/>
              <a:defRPr sz="1509"/>
            </a:lvl8pPr>
            <a:lvl9pPr marL="3447971" indent="0" algn="ctr">
              <a:buNone/>
              <a:defRPr sz="1509"/>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fld id="{22EF0E5A-E3A6-49EC-A1FE-561A566A91A8}" type="slidenum">
              <a:rPr lang="tr-TR" altLang="tr-TR" smtClean="0"/>
              <a:pPr/>
              <a:t>‹#›</a:t>
            </a:fld>
            <a:endParaRPr lang="tr-TR" altLang="tr-TR"/>
          </a:p>
        </p:txBody>
      </p:sp>
    </p:spTree>
    <p:extLst>
      <p:ext uri="{BB962C8B-B14F-4D97-AF65-F5344CB8AC3E}">
        <p14:creationId xmlns:p14="http://schemas.microsoft.com/office/powerpoint/2010/main" val="2421465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fld id="{9A8B7735-D912-4626-8D73-52FCD5B87DB5}" type="slidenum">
              <a:rPr lang="tr-TR" altLang="tr-TR" smtClean="0"/>
              <a:pPr/>
              <a:t>‹#›</a:t>
            </a:fld>
            <a:endParaRPr lang="tr-TR" altLang="tr-TR"/>
          </a:p>
        </p:txBody>
      </p:sp>
    </p:spTree>
    <p:extLst>
      <p:ext uri="{BB962C8B-B14F-4D97-AF65-F5344CB8AC3E}">
        <p14:creationId xmlns:p14="http://schemas.microsoft.com/office/powerpoint/2010/main" val="3280941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6"/>
            <a:ext cx="1971675" cy="581183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628651" y="365126"/>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fld id="{11E65D36-6900-4E43-B989-1339A5D55EF0}" type="slidenum">
              <a:rPr lang="tr-TR" altLang="tr-TR" smtClean="0"/>
              <a:pPr/>
              <a:t>‹#›</a:t>
            </a:fld>
            <a:endParaRPr lang="tr-TR" altLang="tr-TR"/>
          </a:p>
        </p:txBody>
      </p:sp>
    </p:spTree>
    <p:extLst>
      <p:ext uri="{BB962C8B-B14F-4D97-AF65-F5344CB8AC3E}">
        <p14:creationId xmlns:p14="http://schemas.microsoft.com/office/powerpoint/2010/main" val="2631892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fld id="{A0E87D34-0509-45D0-8963-E653A37FBC15}" type="slidenum">
              <a:rPr lang="tr-TR" altLang="tr-TR" smtClean="0"/>
              <a:pPr/>
              <a:t>‹#›</a:t>
            </a:fld>
            <a:endParaRPr lang="tr-TR" altLang="tr-TR"/>
          </a:p>
        </p:txBody>
      </p:sp>
    </p:spTree>
    <p:extLst>
      <p:ext uri="{BB962C8B-B14F-4D97-AF65-F5344CB8AC3E}">
        <p14:creationId xmlns:p14="http://schemas.microsoft.com/office/powerpoint/2010/main" val="10231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5656"/>
            </a:lvl1pPr>
          </a:lstStyle>
          <a:p>
            <a:r>
              <a:rPr lang="tr-TR"/>
              <a:t>Asıl başlık stili için tıklatın</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263">
                <a:solidFill>
                  <a:schemeClr val="tx1"/>
                </a:solidFill>
              </a:defRPr>
            </a:lvl1pPr>
            <a:lvl2pPr marL="430997" indent="0">
              <a:buNone/>
              <a:defRPr sz="1886">
                <a:solidFill>
                  <a:schemeClr val="tx1">
                    <a:tint val="75000"/>
                  </a:schemeClr>
                </a:solidFill>
              </a:defRPr>
            </a:lvl2pPr>
            <a:lvl3pPr marL="861993" indent="0">
              <a:buNone/>
              <a:defRPr sz="1697">
                <a:solidFill>
                  <a:schemeClr val="tx1">
                    <a:tint val="75000"/>
                  </a:schemeClr>
                </a:solidFill>
              </a:defRPr>
            </a:lvl3pPr>
            <a:lvl4pPr marL="1292990" indent="0">
              <a:buNone/>
              <a:defRPr sz="1509">
                <a:solidFill>
                  <a:schemeClr val="tx1">
                    <a:tint val="75000"/>
                  </a:schemeClr>
                </a:solidFill>
              </a:defRPr>
            </a:lvl4pPr>
            <a:lvl5pPr marL="1723986" indent="0">
              <a:buNone/>
              <a:defRPr sz="1509">
                <a:solidFill>
                  <a:schemeClr val="tx1">
                    <a:tint val="75000"/>
                  </a:schemeClr>
                </a:solidFill>
              </a:defRPr>
            </a:lvl5pPr>
            <a:lvl6pPr marL="2154983" indent="0">
              <a:buNone/>
              <a:defRPr sz="1509">
                <a:solidFill>
                  <a:schemeClr val="tx1">
                    <a:tint val="75000"/>
                  </a:schemeClr>
                </a:solidFill>
              </a:defRPr>
            </a:lvl6pPr>
            <a:lvl7pPr marL="2585979" indent="0">
              <a:buNone/>
              <a:defRPr sz="1509">
                <a:solidFill>
                  <a:schemeClr val="tx1">
                    <a:tint val="75000"/>
                  </a:schemeClr>
                </a:solidFill>
              </a:defRPr>
            </a:lvl7pPr>
            <a:lvl8pPr marL="3016975" indent="0">
              <a:buNone/>
              <a:defRPr sz="1509">
                <a:solidFill>
                  <a:schemeClr val="tx1">
                    <a:tint val="75000"/>
                  </a:schemeClr>
                </a:solidFill>
              </a:defRPr>
            </a:lvl8pPr>
            <a:lvl9pPr marL="3447971" indent="0">
              <a:buNone/>
              <a:defRPr sz="1509">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pPr>
              <a:defRPr/>
            </a:pPr>
            <a:endParaRPr lang="tr-TR"/>
          </a:p>
        </p:txBody>
      </p:sp>
      <p:sp>
        <p:nvSpPr>
          <p:cNvPr id="5" name="Footer Placeholder 4"/>
          <p:cNvSpPr>
            <a:spLocks noGrp="1"/>
          </p:cNvSpPr>
          <p:nvPr>
            <p:ph type="ftr" sz="quarter" idx="11"/>
          </p:nvPr>
        </p:nvSpPr>
        <p:spPr/>
        <p:txBody>
          <a:bodyPr/>
          <a:lstStyle/>
          <a:p>
            <a:pPr>
              <a:defRPr/>
            </a:pPr>
            <a:endParaRPr lang="tr-TR"/>
          </a:p>
        </p:txBody>
      </p:sp>
      <p:sp>
        <p:nvSpPr>
          <p:cNvPr id="6" name="Slide Number Placeholder 5"/>
          <p:cNvSpPr>
            <a:spLocks noGrp="1"/>
          </p:cNvSpPr>
          <p:nvPr>
            <p:ph type="sldNum" sz="quarter" idx="12"/>
          </p:nvPr>
        </p:nvSpPr>
        <p:spPr/>
        <p:txBody>
          <a:bodyPr/>
          <a:lstStyle/>
          <a:p>
            <a:fld id="{F49084E6-A7BA-454B-871F-629C7A9B0E0C}" type="slidenum">
              <a:rPr lang="tr-TR" altLang="tr-TR" smtClean="0"/>
              <a:pPr/>
              <a:t>‹#›</a:t>
            </a:fld>
            <a:endParaRPr lang="tr-TR" altLang="tr-TR"/>
          </a:p>
        </p:txBody>
      </p:sp>
    </p:spTree>
    <p:extLst>
      <p:ext uri="{BB962C8B-B14F-4D97-AF65-F5344CB8AC3E}">
        <p14:creationId xmlns:p14="http://schemas.microsoft.com/office/powerpoint/2010/main" val="426573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fld id="{3232A9CB-0885-4A8E-AD2C-4FAFEB9B6C35}" type="slidenum">
              <a:rPr lang="tr-TR" altLang="tr-TR" smtClean="0"/>
              <a:pPr/>
              <a:t>‹#›</a:t>
            </a:fld>
            <a:endParaRPr lang="tr-TR" altLang="tr-TR"/>
          </a:p>
        </p:txBody>
      </p:sp>
    </p:spTree>
    <p:extLst>
      <p:ext uri="{BB962C8B-B14F-4D97-AF65-F5344CB8AC3E}">
        <p14:creationId xmlns:p14="http://schemas.microsoft.com/office/powerpoint/2010/main" val="292436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2" y="365126"/>
            <a:ext cx="7886700" cy="1325563"/>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263" b="1"/>
            </a:lvl1pPr>
            <a:lvl2pPr marL="430997" indent="0">
              <a:buNone/>
              <a:defRPr sz="1886" b="1"/>
            </a:lvl2pPr>
            <a:lvl3pPr marL="861993" indent="0">
              <a:buNone/>
              <a:defRPr sz="1697" b="1"/>
            </a:lvl3pPr>
            <a:lvl4pPr marL="1292990" indent="0">
              <a:buNone/>
              <a:defRPr sz="1509" b="1"/>
            </a:lvl4pPr>
            <a:lvl5pPr marL="1723986" indent="0">
              <a:buNone/>
              <a:defRPr sz="1509" b="1"/>
            </a:lvl5pPr>
            <a:lvl6pPr marL="2154983" indent="0">
              <a:buNone/>
              <a:defRPr sz="1509" b="1"/>
            </a:lvl6pPr>
            <a:lvl7pPr marL="2585979" indent="0">
              <a:buNone/>
              <a:defRPr sz="1509" b="1"/>
            </a:lvl7pPr>
            <a:lvl8pPr marL="3016975" indent="0">
              <a:buNone/>
              <a:defRPr sz="1509" b="1"/>
            </a:lvl8pPr>
            <a:lvl9pPr marL="3447971" indent="0">
              <a:buNone/>
              <a:defRPr sz="1509" b="1"/>
            </a:lvl9pPr>
          </a:lstStyle>
          <a:p>
            <a:pPr lvl="0"/>
            <a:r>
              <a:rPr lang="tr-TR"/>
              <a:t>Asıl metin stillerini düzenle</a:t>
            </a:r>
          </a:p>
        </p:txBody>
      </p:sp>
      <p:sp>
        <p:nvSpPr>
          <p:cNvPr id="6" name="Content Placeholder 5"/>
          <p:cNvSpPr>
            <a:spLocks noGrp="1"/>
          </p:cNvSpPr>
          <p:nvPr>
            <p:ph sz="quarter" idx="4"/>
          </p:nvPr>
        </p:nvSpPr>
        <p:spPr>
          <a:xfrm>
            <a:off x="4629151"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pPr>
              <a:defRPr/>
            </a:pPr>
            <a:endParaRPr lang="tr-TR"/>
          </a:p>
        </p:txBody>
      </p:sp>
      <p:sp>
        <p:nvSpPr>
          <p:cNvPr id="8" name="Footer Placeholder 7"/>
          <p:cNvSpPr>
            <a:spLocks noGrp="1"/>
          </p:cNvSpPr>
          <p:nvPr>
            <p:ph type="ftr" sz="quarter" idx="11"/>
          </p:nvPr>
        </p:nvSpPr>
        <p:spPr/>
        <p:txBody>
          <a:bodyPr/>
          <a:lstStyle/>
          <a:p>
            <a:pPr>
              <a:defRPr/>
            </a:pPr>
            <a:endParaRPr lang="tr-TR"/>
          </a:p>
        </p:txBody>
      </p:sp>
      <p:sp>
        <p:nvSpPr>
          <p:cNvPr id="9" name="Slide Number Placeholder 8"/>
          <p:cNvSpPr>
            <a:spLocks noGrp="1"/>
          </p:cNvSpPr>
          <p:nvPr>
            <p:ph type="sldNum" sz="quarter" idx="12"/>
          </p:nvPr>
        </p:nvSpPr>
        <p:spPr/>
        <p:txBody>
          <a:bodyPr/>
          <a:lstStyle/>
          <a:p>
            <a:fld id="{D9FE2F21-9FA0-4AC1-A5E4-7ECA38E0F4CD}" type="slidenum">
              <a:rPr lang="tr-TR" altLang="tr-TR" smtClean="0"/>
              <a:pPr/>
              <a:t>‹#›</a:t>
            </a:fld>
            <a:endParaRPr lang="tr-TR" altLang="tr-TR"/>
          </a:p>
        </p:txBody>
      </p:sp>
    </p:spTree>
    <p:extLst>
      <p:ext uri="{BB962C8B-B14F-4D97-AF65-F5344CB8AC3E}">
        <p14:creationId xmlns:p14="http://schemas.microsoft.com/office/powerpoint/2010/main" val="1820261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pPr>
              <a:defRPr/>
            </a:pPr>
            <a:endParaRPr lang="tr-TR"/>
          </a:p>
        </p:txBody>
      </p:sp>
      <p:sp>
        <p:nvSpPr>
          <p:cNvPr id="4" name="Footer Placeholder 3"/>
          <p:cNvSpPr>
            <a:spLocks noGrp="1"/>
          </p:cNvSpPr>
          <p:nvPr>
            <p:ph type="ftr" sz="quarter" idx="11"/>
          </p:nvPr>
        </p:nvSpPr>
        <p:spPr/>
        <p:txBody>
          <a:bodyPr/>
          <a:lstStyle/>
          <a:p>
            <a:pPr>
              <a:defRPr/>
            </a:pPr>
            <a:endParaRPr lang="tr-TR"/>
          </a:p>
        </p:txBody>
      </p:sp>
      <p:sp>
        <p:nvSpPr>
          <p:cNvPr id="5" name="Slide Number Placeholder 4"/>
          <p:cNvSpPr>
            <a:spLocks noGrp="1"/>
          </p:cNvSpPr>
          <p:nvPr>
            <p:ph type="sldNum" sz="quarter" idx="12"/>
          </p:nvPr>
        </p:nvSpPr>
        <p:spPr/>
        <p:txBody>
          <a:bodyPr/>
          <a:lstStyle/>
          <a:p>
            <a:fld id="{98F6ADC8-F4AF-4B75-A862-991789A63115}" type="slidenum">
              <a:rPr lang="tr-TR" altLang="tr-TR" smtClean="0"/>
              <a:pPr/>
              <a:t>‹#›</a:t>
            </a:fld>
            <a:endParaRPr lang="tr-TR" altLang="tr-TR"/>
          </a:p>
        </p:txBody>
      </p:sp>
    </p:spTree>
    <p:extLst>
      <p:ext uri="{BB962C8B-B14F-4D97-AF65-F5344CB8AC3E}">
        <p14:creationId xmlns:p14="http://schemas.microsoft.com/office/powerpoint/2010/main" val="3959931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tr-TR"/>
          </a:p>
        </p:txBody>
      </p:sp>
      <p:sp>
        <p:nvSpPr>
          <p:cNvPr id="3" name="Footer Placeholder 2"/>
          <p:cNvSpPr>
            <a:spLocks noGrp="1"/>
          </p:cNvSpPr>
          <p:nvPr>
            <p:ph type="ftr" sz="quarter" idx="11"/>
          </p:nvPr>
        </p:nvSpPr>
        <p:spPr/>
        <p:txBody>
          <a:bodyPr/>
          <a:lstStyle/>
          <a:p>
            <a:pPr>
              <a:defRPr/>
            </a:pPr>
            <a:endParaRPr lang="tr-TR"/>
          </a:p>
        </p:txBody>
      </p:sp>
      <p:sp>
        <p:nvSpPr>
          <p:cNvPr id="4" name="Slide Number Placeholder 3"/>
          <p:cNvSpPr>
            <a:spLocks noGrp="1"/>
          </p:cNvSpPr>
          <p:nvPr>
            <p:ph type="sldNum" sz="quarter" idx="12"/>
          </p:nvPr>
        </p:nvSpPr>
        <p:spPr/>
        <p:txBody>
          <a:bodyPr/>
          <a:lstStyle/>
          <a:p>
            <a:fld id="{55BB305A-41BD-464F-B012-37838E5C67CE}" type="slidenum">
              <a:rPr lang="tr-TR" altLang="tr-TR" smtClean="0"/>
              <a:pPr/>
              <a:t>‹#›</a:t>
            </a:fld>
            <a:endParaRPr lang="tr-TR" altLang="tr-TR"/>
          </a:p>
        </p:txBody>
      </p:sp>
    </p:spTree>
    <p:extLst>
      <p:ext uri="{BB962C8B-B14F-4D97-AF65-F5344CB8AC3E}">
        <p14:creationId xmlns:p14="http://schemas.microsoft.com/office/powerpoint/2010/main" val="4104701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tr-TR"/>
              <a:t>Asıl başlık stili için tıklatın</a:t>
            </a:r>
            <a:endParaRPr lang="en-US" dirty="0"/>
          </a:p>
        </p:txBody>
      </p:sp>
      <p:sp>
        <p:nvSpPr>
          <p:cNvPr id="3" name="Content Placeholder 2"/>
          <p:cNvSpPr>
            <a:spLocks noGrp="1"/>
          </p:cNvSpPr>
          <p:nvPr>
            <p:ph idx="1"/>
          </p:nvPr>
        </p:nvSpPr>
        <p:spPr>
          <a:xfrm>
            <a:off x="3887391" y="987427"/>
            <a:ext cx="4629150" cy="4873625"/>
          </a:xfrm>
        </p:spPr>
        <p:txBody>
          <a:bodyPr/>
          <a:lstStyle>
            <a:lvl1pPr>
              <a:defRPr sz="3016"/>
            </a:lvl1pPr>
            <a:lvl2pPr>
              <a:defRPr sz="2639"/>
            </a:lvl2pPr>
            <a:lvl3pPr>
              <a:defRPr sz="2263"/>
            </a:lvl3pPr>
            <a:lvl4pPr>
              <a:defRPr sz="1886"/>
            </a:lvl4pPr>
            <a:lvl5pPr>
              <a:defRPr sz="1886"/>
            </a:lvl5pPr>
            <a:lvl6pPr>
              <a:defRPr sz="1886"/>
            </a:lvl6pPr>
            <a:lvl7pPr>
              <a:defRPr sz="1886"/>
            </a:lvl7pPr>
            <a:lvl8pPr>
              <a:defRPr sz="1886"/>
            </a:lvl8pPr>
            <a:lvl9pPr>
              <a:defRPr sz="1886"/>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tr-TR"/>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fld id="{9209C8EC-36D6-4B6E-8DD7-5E8463F72669}" type="slidenum">
              <a:rPr lang="tr-TR" altLang="tr-TR" smtClean="0"/>
              <a:pPr/>
              <a:t>‹#›</a:t>
            </a:fld>
            <a:endParaRPr lang="tr-TR" altLang="tr-TR"/>
          </a:p>
        </p:txBody>
      </p:sp>
    </p:spTree>
    <p:extLst>
      <p:ext uri="{BB962C8B-B14F-4D97-AF65-F5344CB8AC3E}">
        <p14:creationId xmlns:p14="http://schemas.microsoft.com/office/powerpoint/2010/main" val="974170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016"/>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3887391" y="987427"/>
            <a:ext cx="4629150" cy="4873625"/>
          </a:xfrm>
        </p:spPr>
        <p:txBody>
          <a:bodyPr anchor="t"/>
          <a:lstStyle>
            <a:lvl1pPr marL="0" indent="0">
              <a:buNone/>
              <a:defRPr sz="3016"/>
            </a:lvl1pPr>
            <a:lvl2pPr marL="430997" indent="0">
              <a:buNone/>
              <a:defRPr sz="2639"/>
            </a:lvl2pPr>
            <a:lvl3pPr marL="861993" indent="0">
              <a:buNone/>
              <a:defRPr sz="2263"/>
            </a:lvl3pPr>
            <a:lvl4pPr marL="1292990" indent="0">
              <a:buNone/>
              <a:defRPr sz="1886"/>
            </a:lvl4pPr>
            <a:lvl5pPr marL="1723986" indent="0">
              <a:buNone/>
              <a:defRPr sz="1886"/>
            </a:lvl5pPr>
            <a:lvl6pPr marL="2154983" indent="0">
              <a:buNone/>
              <a:defRPr sz="1886"/>
            </a:lvl6pPr>
            <a:lvl7pPr marL="2585979" indent="0">
              <a:buNone/>
              <a:defRPr sz="1886"/>
            </a:lvl7pPr>
            <a:lvl8pPr marL="3016975" indent="0">
              <a:buNone/>
              <a:defRPr sz="1886"/>
            </a:lvl8pPr>
            <a:lvl9pPr marL="3447971" indent="0">
              <a:buNone/>
              <a:defRPr sz="1886"/>
            </a:lvl9pPr>
          </a:lstStyle>
          <a:p>
            <a:r>
              <a:rPr lang="tr-TR"/>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509"/>
            </a:lvl1pPr>
            <a:lvl2pPr marL="430997" indent="0">
              <a:buNone/>
              <a:defRPr sz="1320"/>
            </a:lvl2pPr>
            <a:lvl3pPr marL="861993" indent="0">
              <a:buNone/>
              <a:defRPr sz="1131"/>
            </a:lvl3pPr>
            <a:lvl4pPr marL="1292990" indent="0">
              <a:buNone/>
              <a:defRPr sz="942"/>
            </a:lvl4pPr>
            <a:lvl5pPr marL="1723986" indent="0">
              <a:buNone/>
              <a:defRPr sz="942"/>
            </a:lvl5pPr>
            <a:lvl6pPr marL="2154983" indent="0">
              <a:buNone/>
              <a:defRPr sz="942"/>
            </a:lvl6pPr>
            <a:lvl7pPr marL="2585979" indent="0">
              <a:buNone/>
              <a:defRPr sz="942"/>
            </a:lvl7pPr>
            <a:lvl8pPr marL="3016975" indent="0">
              <a:buNone/>
              <a:defRPr sz="942"/>
            </a:lvl8pPr>
            <a:lvl9pPr marL="3447971" indent="0">
              <a:buNone/>
              <a:defRPr sz="942"/>
            </a:lvl9pPr>
          </a:lstStyle>
          <a:p>
            <a:pPr lvl="0"/>
            <a:r>
              <a:rPr lang="tr-TR"/>
              <a:t>Asıl metin stillerini düzenle</a:t>
            </a:r>
          </a:p>
        </p:txBody>
      </p:sp>
      <p:sp>
        <p:nvSpPr>
          <p:cNvPr id="5" name="Date Placeholder 4"/>
          <p:cNvSpPr>
            <a:spLocks noGrp="1"/>
          </p:cNvSpPr>
          <p:nvPr>
            <p:ph type="dt" sz="half" idx="10"/>
          </p:nvPr>
        </p:nvSpPr>
        <p:spPr/>
        <p:txBody>
          <a:bodyPr/>
          <a:lstStyle/>
          <a:p>
            <a:pPr>
              <a:defRPr/>
            </a:pPr>
            <a:endParaRPr lang="tr-TR"/>
          </a:p>
        </p:txBody>
      </p:sp>
      <p:sp>
        <p:nvSpPr>
          <p:cNvPr id="6" name="Footer Placeholder 5"/>
          <p:cNvSpPr>
            <a:spLocks noGrp="1"/>
          </p:cNvSpPr>
          <p:nvPr>
            <p:ph type="ftr" sz="quarter" idx="11"/>
          </p:nvPr>
        </p:nvSpPr>
        <p:spPr/>
        <p:txBody>
          <a:bodyPr/>
          <a:lstStyle/>
          <a:p>
            <a:pPr>
              <a:defRPr/>
            </a:pPr>
            <a:endParaRPr lang="tr-TR"/>
          </a:p>
        </p:txBody>
      </p:sp>
      <p:sp>
        <p:nvSpPr>
          <p:cNvPr id="7" name="Slide Number Placeholder 6"/>
          <p:cNvSpPr>
            <a:spLocks noGrp="1"/>
          </p:cNvSpPr>
          <p:nvPr>
            <p:ph type="sldNum" sz="quarter" idx="12"/>
          </p:nvPr>
        </p:nvSpPr>
        <p:spPr/>
        <p:txBody>
          <a:bodyPr/>
          <a:lstStyle/>
          <a:p>
            <a:fld id="{3486D9B1-726B-49EF-B8F1-F6D19921BF06}" type="slidenum">
              <a:rPr lang="tr-TR" altLang="tr-TR" smtClean="0"/>
              <a:pPr/>
              <a:t>‹#›</a:t>
            </a:fld>
            <a:endParaRPr lang="tr-TR" altLang="tr-TR"/>
          </a:p>
        </p:txBody>
      </p:sp>
    </p:spTree>
    <p:extLst>
      <p:ext uri="{BB962C8B-B14F-4D97-AF65-F5344CB8AC3E}">
        <p14:creationId xmlns:p14="http://schemas.microsoft.com/office/powerpoint/2010/main" val="21914751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1131">
                <a:solidFill>
                  <a:schemeClr val="tx1">
                    <a:tint val="75000"/>
                  </a:schemeClr>
                </a:solidFill>
              </a:defRPr>
            </a:lvl1pPr>
          </a:lstStyle>
          <a:p>
            <a:pPr>
              <a:defRPr/>
            </a:pPr>
            <a:endParaRPr lang="tr-TR"/>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1131">
                <a:solidFill>
                  <a:schemeClr val="tx1">
                    <a:tint val="75000"/>
                  </a:schemeClr>
                </a:solidFill>
              </a:defRPr>
            </a:lvl1pPr>
          </a:lstStyle>
          <a:p>
            <a:pPr>
              <a:defRPr/>
            </a:pPr>
            <a:endParaRPr lang="tr-TR"/>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1131">
                <a:solidFill>
                  <a:schemeClr val="tx1">
                    <a:tint val="75000"/>
                  </a:schemeClr>
                </a:solidFill>
              </a:defRPr>
            </a:lvl1pPr>
          </a:lstStyle>
          <a:p>
            <a:fld id="{9A8B7735-D912-4626-8D73-52FCD5B87DB5}" type="slidenum">
              <a:rPr lang="tr-TR" altLang="tr-TR" smtClean="0"/>
              <a:pPr/>
              <a:t>‹#›</a:t>
            </a:fld>
            <a:endParaRPr lang="tr-TR" altLang="tr-TR"/>
          </a:p>
        </p:txBody>
      </p:sp>
    </p:spTree>
    <p:extLst>
      <p:ext uri="{BB962C8B-B14F-4D97-AF65-F5344CB8AC3E}">
        <p14:creationId xmlns:p14="http://schemas.microsoft.com/office/powerpoint/2010/main" val="210223700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861993" rtl="0" eaLnBrk="1" latinLnBrk="0" hangingPunct="1">
        <a:lnSpc>
          <a:spcPct val="90000"/>
        </a:lnSpc>
        <a:spcBef>
          <a:spcPct val="0"/>
        </a:spcBef>
        <a:buNone/>
        <a:defRPr sz="4148" kern="1200">
          <a:solidFill>
            <a:schemeClr val="tx1"/>
          </a:solidFill>
          <a:latin typeface="+mj-lt"/>
          <a:ea typeface="+mj-ea"/>
          <a:cs typeface="+mj-cs"/>
        </a:defRPr>
      </a:lvl1pPr>
    </p:titleStyle>
    <p:bodyStyle>
      <a:lvl1pPr marL="215498" indent="-215498" algn="l" defTabSz="861993" rtl="0" eaLnBrk="1" latinLnBrk="0" hangingPunct="1">
        <a:lnSpc>
          <a:spcPct val="90000"/>
        </a:lnSpc>
        <a:spcBef>
          <a:spcPts val="942"/>
        </a:spcBef>
        <a:buFont typeface="Arial" panose="020B0604020202020204" pitchFamily="34" charset="0"/>
        <a:buChar char="•"/>
        <a:defRPr sz="2639" kern="1200">
          <a:solidFill>
            <a:schemeClr val="tx1"/>
          </a:solidFill>
          <a:latin typeface="+mn-lt"/>
          <a:ea typeface="+mn-ea"/>
          <a:cs typeface="+mn-cs"/>
        </a:defRPr>
      </a:lvl1pPr>
      <a:lvl2pPr marL="646494" indent="-215498" algn="l" defTabSz="861993" rtl="0" eaLnBrk="1" latinLnBrk="0" hangingPunct="1">
        <a:lnSpc>
          <a:spcPct val="90000"/>
        </a:lnSpc>
        <a:spcBef>
          <a:spcPts val="471"/>
        </a:spcBef>
        <a:buFont typeface="Arial" panose="020B0604020202020204" pitchFamily="34" charset="0"/>
        <a:buChar char="•"/>
        <a:defRPr sz="2263" kern="1200">
          <a:solidFill>
            <a:schemeClr val="tx1"/>
          </a:solidFill>
          <a:latin typeface="+mn-lt"/>
          <a:ea typeface="+mn-ea"/>
          <a:cs typeface="+mn-cs"/>
        </a:defRPr>
      </a:lvl2pPr>
      <a:lvl3pPr marL="1077491" indent="-215498" algn="l" defTabSz="861993" rtl="0" eaLnBrk="1" latinLnBrk="0" hangingPunct="1">
        <a:lnSpc>
          <a:spcPct val="90000"/>
        </a:lnSpc>
        <a:spcBef>
          <a:spcPts val="471"/>
        </a:spcBef>
        <a:buFont typeface="Arial" panose="020B0604020202020204" pitchFamily="34" charset="0"/>
        <a:buChar char="•"/>
        <a:defRPr sz="1886" kern="1200">
          <a:solidFill>
            <a:schemeClr val="tx1"/>
          </a:solidFill>
          <a:latin typeface="+mn-lt"/>
          <a:ea typeface="+mn-ea"/>
          <a:cs typeface="+mn-cs"/>
        </a:defRPr>
      </a:lvl3pPr>
      <a:lvl4pPr marL="1508487"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4pPr>
      <a:lvl5pPr marL="1939484"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5pPr>
      <a:lvl6pPr marL="2370481"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6pPr>
      <a:lvl7pPr marL="2801477"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7pPr>
      <a:lvl8pPr marL="3232474"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8pPr>
      <a:lvl9pPr marL="3663470" indent="-215498" algn="l" defTabSz="861993" rtl="0" eaLnBrk="1" latinLnBrk="0" hangingPunct="1">
        <a:lnSpc>
          <a:spcPct val="90000"/>
        </a:lnSpc>
        <a:spcBef>
          <a:spcPts val="471"/>
        </a:spcBef>
        <a:buFont typeface="Arial" panose="020B0604020202020204" pitchFamily="34" charset="0"/>
        <a:buChar char="•"/>
        <a:defRPr sz="1697" kern="1200">
          <a:solidFill>
            <a:schemeClr val="tx1"/>
          </a:solidFill>
          <a:latin typeface="+mn-lt"/>
          <a:ea typeface="+mn-ea"/>
          <a:cs typeface="+mn-cs"/>
        </a:defRPr>
      </a:lvl9pPr>
    </p:bodyStyle>
    <p:otherStyle>
      <a:defPPr>
        <a:defRPr lang="en-US"/>
      </a:defPPr>
      <a:lvl1pPr marL="0" algn="l" defTabSz="861993" rtl="0" eaLnBrk="1" latinLnBrk="0" hangingPunct="1">
        <a:defRPr sz="1697" kern="1200">
          <a:solidFill>
            <a:schemeClr val="tx1"/>
          </a:solidFill>
          <a:latin typeface="+mn-lt"/>
          <a:ea typeface="+mn-ea"/>
          <a:cs typeface="+mn-cs"/>
        </a:defRPr>
      </a:lvl1pPr>
      <a:lvl2pPr marL="430997" algn="l" defTabSz="861993" rtl="0" eaLnBrk="1" latinLnBrk="0" hangingPunct="1">
        <a:defRPr sz="1697" kern="1200">
          <a:solidFill>
            <a:schemeClr val="tx1"/>
          </a:solidFill>
          <a:latin typeface="+mn-lt"/>
          <a:ea typeface="+mn-ea"/>
          <a:cs typeface="+mn-cs"/>
        </a:defRPr>
      </a:lvl2pPr>
      <a:lvl3pPr marL="861993" algn="l" defTabSz="861993" rtl="0" eaLnBrk="1" latinLnBrk="0" hangingPunct="1">
        <a:defRPr sz="1697" kern="1200">
          <a:solidFill>
            <a:schemeClr val="tx1"/>
          </a:solidFill>
          <a:latin typeface="+mn-lt"/>
          <a:ea typeface="+mn-ea"/>
          <a:cs typeface="+mn-cs"/>
        </a:defRPr>
      </a:lvl3pPr>
      <a:lvl4pPr marL="1292990" algn="l" defTabSz="861993" rtl="0" eaLnBrk="1" latinLnBrk="0" hangingPunct="1">
        <a:defRPr sz="1697" kern="1200">
          <a:solidFill>
            <a:schemeClr val="tx1"/>
          </a:solidFill>
          <a:latin typeface="+mn-lt"/>
          <a:ea typeface="+mn-ea"/>
          <a:cs typeface="+mn-cs"/>
        </a:defRPr>
      </a:lvl4pPr>
      <a:lvl5pPr marL="1723986" algn="l" defTabSz="861993" rtl="0" eaLnBrk="1" latinLnBrk="0" hangingPunct="1">
        <a:defRPr sz="1697" kern="1200">
          <a:solidFill>
            <a:schemeClr val="tx1"/>
          </a:solidFill>
          <a:latin typeface="+mn-lt"/>
          <a:ea typeface="+mn-ea"/>
          <a:cs typeface="+mn-cs"/>
        </a:defRPr>
      </a:lvl5pPr>
      <a:lvl6pPr marL="2154983" algn="l" defTabSz="861993" rtl="0" eaLnBrk="1" latinLnBrk="0" hangingPunct="1">
        <a:defRPr sz="1697" kern="1200">
          <a:solidFill>
            <a:schemeClr val="tx1"/>
          </a:solidFill>
          <a:latin typeface="+mn-lt"/>
          <a:ea typeface="+mn-ea"/>
          <a:cs typeface="+mn-cs"/>
        </a:defRPr>
      </a:lvl6pPr>
      <a:lvl7pPr marL="2585979" algn="l" defTabSz="861993" rtl="0" eaLnBrk="1" latinLnBrk="0" hangingPunct="1">
        <a:defRPr sz="1697" kern="1200">
          <a:solidFill>
            <a:schemeClr val="tx1"/>
          </a:solidFill>
          <a:latin typeface="+mn-lt"/>
          <a:ea typeface="+mn-ea"/>
          <a:cs typeface="+mn-cs"/>
        </a:defRPr>
      </a:lvl7pPr>
      <a:lvl8pPr marL="3016975" algn="l" defTabSz="861993" rtl="0" eaLnBrk="1" latinLnBrk="0" hangingPunct="1">
        <a:defRPr sz="1697" kern="1200">
          <a:solidFill>
            <a:schemeClr val="tx1"/>
          </a:solidFill>
          <a:latin typeface="+mn-lt"/>
          <a:ea typeface="+mn-ea"/>
          <a:cs typeface="+mn-cs"/>
        </a:defRPr>
      </a:lvl8pPr>
      <a:lvl9pPr marL="3447971" algn="l" defTabSz="861993" rtl="0" eaLnBrk="1" latinLnBrk="0" hangingPunct="1">
        <a:defRPr sz="16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827584" y="1484784"/>
            <a:ext cx="6840537" cy="338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3600" b="1" dirty="0"/>
              <a:t>2. GRUP KATYONLARI</a:t>
            </a:r>
          </a:p>
          <a:p>
            <a:pPr algn="ctr" eaLnBrk="1" hangingPunct="1"/>
            <a:endParaRPr lang="tr-TR" altLang="tr-TR" sz="3600" b="1" dirty="0"/>
          </a:p>
          <a:p>
            <a:pPr algn="ctr" eaLnBrk="1" hangingPunct="1"/>
            <a:endParaRPr lang="tr-TR" altLang="tr-TR" sz="3600" dirty="0"/>
          </a:p>
          <a:p>
            <a:pPr algn="ctr" eaLnBrk="1" hangingPunct="1"/>
            <a:r>
              <a:rPr lang="tr-TR" altLang="tr-TR" sz="3600" b="1" dirty="0"/>
              <a:t>As</a:t>
            </a:r>
            <a:r>
              <a:rPr lang="tr-TR" altLang="tr-TR" sz="3600" b="1" baseline="30000" dirty="0"/>
              <a:t>+3</a:t>
            </a:r>
            <a:r>
              <a:rPr lang="tr-TR" altLang="tr-TR" sz="3600" b="1" dirty="0"/>
              <a:t>,  As</a:t>
            </a:r>
            <a:r>
              <a:rPr lang="tr-TR" altLang="tr-TR" sz="3600" b="1" baseline="30000" dirty="0"/>
              <a:t>+5</a:t>
            </a:r>
            <a:r>
              <a:rPr lang="tr-TR" altLang="tr-TR" sz="3600" b="1" dirty="0"/>
              <a:t>,  Sb</a:t>
            </a:r>
            <a:r>
              <a:rPr lang="tr-TR" altLang="tr-TR" sz="3600" b="1" baseline="30000" dirty="0"/>
              <a:t>+3</a:t>
            </a:r>
            <a:r>
              <a:rPr lang="tr-TR" altLang="tr-TR" sz="3600" b="1" dirty="0"/>
              <a:t>,  Sb</a:t>
            </a:r>
            <a:r>
              <a:rPr lang="tr-TR" altLang="tr-TR" sz="3600" b="1" baseline="30000" dirty="0"/>
              <a:t>+5</a:t>
            </a:r>
            <a:r>
              <a:rPr lang="tr-TR" altLang="tr-TR" sz="3600" b="1" dirty="0"/>
              <a:t>,  Sn</a:t>
            </a:r>
            <a:r>
              <a:rPr lang="tr-TR" altLang="tr-TR" sz="3600" b="1" baseline="30000" dirty="0"/>
              <a:t>+2</a:t>
            </a:r>
            <a:r>
              <a:rPr lang="tr-TR" altLang="tr-TR" sz="3600" b="1" dirty="0"/>
              <a:t>,</a:t>
            </a:r>
          </a:p>
          <a:p>
            <a:pPr algn="ctr" eaLnBrk="1" hangingPunct="1"/>
            <a:endParaRPr lang="tr-TR" altLang="tr-TR" sz="3600" b="1" dirty="0"/>
          </a:p>
          <a:p>
            <a:pPr algn="ctr" eaLnBrk="1" hangingPunct="1"/>
            <a:r>
              <a:rPr lang="tr-TR" altLang="tr-TR" sz="3600" b="1" dirty="0"/>
              <a:t>Cu</a:t>
            </a:r>
            <a:r>
              <a:rPr lang="tr-TR" altLang="tr-TR" sz="3600" b="1" baseline="30000" dirty="0"/>
              <a:t>+2</a:t>
            </a:r>
            <a:r>
              <a:rPr lang="tr-TR" altLang="tr-TR" sz="3600" b="1" dirty="0"/>
              <a:t>,  Hg</a:t>
            </a:r>
            <a:r>
              <a:rPr lang="tr-TR" altLang="tr-TR" sz="3600" b="1" baseline="30000" dirty="0"/>
              <a:t>+2</a:t>
            </a:r>
            <a:r>
              <a:rPr lang="tr-TR" altLang="tr-TR" sz="3600" b="1" dirty="0"/>
              <a:t>,  Pb</a:t>
            </a:r>
            <a:r>
              <a:rPr lang="tr-TR" altLang="tr-TR" sz="3600" b="1" baseline="30000" dirty="0"/>
              <a:t>+2</a:t>
            </a:r>
            <a:r>
              <a:rPr lang="tr-TR" altLang="tr-TR" sz="3600" b="1" dirty="0"/>
              <a:t>,  Cd</a:t>
            </a:r>
            <a:r>
              <a:rPr lang="tr-TR" altLang="tr-TR" sz="3600" b="1" baseline="30000" dirty="0"/>
              <a:t>+2</a:t>
            </a:r>
            <a:r>
              <a:rPr lang="tr-TR" altLang="tr-TR" sz="3600" b="1" dirty="0"/>
              <a:t>,  Bi</a:t>
            </a:r>
            <a:r>
              <a:rPr lang="tr-TR" altLang="tr-TR" sz="3600" b="1" baseline="30000" dirty="0"/>
              <a:t>+3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179512" y="1628800"/>
            <a:ext cx="8332788"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b="1" dirty="0"/>
              <a:t>                                         </a:t>
            </a:r>
            <a:r>
              <a:rPr lang="tr-TR" altLang="tr-TR" sz="2400" b="1" dirty="0"/>
              <a:t>Sb</a:t>
            </a:r>
            <a:r>
              <a:rPr lang="tr-TR" altLang="tr-TR" sz="2400" b="1" baseline="30000" dirty="0"/>
              <a:t>+3</a:t>
            </a:r>
            <a:r>
              <a:rPr lang="tr-TR" altLang="tr-TR" sz="2400" b="1" dirty="0"/>
              <a:t>, Sb</a:t>
            </a:r>
            <a:r>
              <a:rPr lang="tr-TR" altLang="tr-TR" sz="2400" b="1" baseline="30000" dirty="0"/>
              <a:t>+5</a:t>
            </a:r>
            <a:r>
              <a:rPr lang="tr-TR" altLang="tr-TR" sz="2400" b="1" dirty="0"/>
              <a:t> (Antimon)</a:t>
            </a:r>
          </a:p>
          <a:p>
            <a:pPr eaLnBrk="1" hangingPunct="1"/>
            <a:endParaRPr lang="tr-TR" altLang="tr-TR" sz="2400" dirty="0"/>
          </a:p>
          <a:p>
            <a:pPr eaLnBrk="1" hangingPunct="1"/>
            <a:r>
              <a:rPr lang="tr-TR" altLang="tr-TR" sz="2400" b="1" dirty="0">
                <a:solidFill>
                  <a:srgbClr val="FF0000"/>
                </a:solidFill>
              </a:rPr>
              <a:t>1</a:t>
            </a:r>
            <a:r>
              <a:rPr lang="tr-TR" altLang="tr-TR" sz="2400" b="1" dirty="0"/>
              <a:t>- </a:t>
            </a:r>
            <a:r>
              <a:rPr lang="tr-TR" altLang="tr-TR" sz="2400" dirty="0"/>
              <a:t>H</a:t>
            </a:r>
            <a:r>
              <a:rPr lang="tr-TR" altLang="tr-TR" sz="2400" baseline="-25000" dirty="0"/>
              <a:t>2</a:t>
            </a:r>
            <a:r>
              <a:rPr lang="tr-TR" altLang="tr-TR" sz="2400" dirty="0"/>
              <a:t>S ile reaksiyonu bir antimon sülfür çökeleği verir:</a:t>
            </a:r>
          </a:p>
          <a:p>
            <a:pPr eaLnBrk="1" hangingPunct="1"/>
            <a:r>
              <a:rPr lang="tr-TR" altLang="tr-TR" sz="2400" dirty="0"/>
              <a:t>	2Sb</a:t>
            </a:r>
            <a:r>
              <a:rPr lang="tr-TR" altLang="tr-TR" sz="2400" baseline="30000" dirty="0"/>
              <a:t>+3</a:t>
            </a:r>
            <a:r>
              <a:rPr lang="tr-TR" altLang="tr-TR" sz="2400" dirty="0"/>
              <a:t>  + 3H</a:t>
            </a:r>
            <a:r>
              <a:rPr lang="tr-TR" altLang="tr-TR" sz="2400" baseline="-25000" dirty="0"/>
              <a:t>2</a:t>
            </a:r>
            <a:r>
              <a:rPr lang="tr-TR" altLang="tr-TR" sz="2400" dirty="0"/>
              <a:t>S   → Sb</a:t>
            </a:r>
            <a:r>
              <a:rPr lang="tr-TR" altLang="tr-TR" sz="2400" baseline="-25000" dirty="0"/>
              <a:t>2</a:t>
            </a:r>
            <a:r>
              <a:rPr lang="tr-TR" altLang="tr-TR" sz="2400" dirty="0"/>
              <a:t>S</a:t>
            </a:r>
            <a:r>
              <a:rPr lang="tr-TR" altLang="tr-TR" sz="2400" baseline="-25000" dirty="0"/>
              <a:t>3</a:t>
            </a:r>
            <a:r>
              <a:rPr lang="tr-TR" altLang="tr-TR" sz="2400" dirty="0"/>
              <a:t> ↓  +  6H</a:t>
            </a:r>
            <a:r>
              <a:rPr lang="tr-TR" altLang="tr-TR" sz="2400" baseline="30000" dirty="0"/>
              <a:t>+</a:t>
            </a:r>
            <a:r>
              <a:rPr lang="tr-TR" altLang="tr-TR" sz="2400" dirty="0"/>
              <a:t>  </a:t>
            </a:r>
          </a:p>
          <a:p>
            <a:pPr eaLnBrk="1" hangingPunct="1"/>
            <a:r>
              <a:rPr lang="tr-TR" altLang="tr-TR" sz="2400" dirty="0"/>
              <a:t>			        turuncu</a:t>
            </a:r>
          </a:p>
          <a:p>
            <a:pPr eaLnBrk="1" hangingPunct="1"/>
            <a:r>
              <a:rPr lang="tr-TR" altLang="tr-TR" sz="2400" dirty="0"/>
              <a:t>2- Kuvvetli hidroliz nedeniyle gerçek bir çözelti elde edilemez.</a:t>
            </a:r>
          </a:p>
          <a:p>
            <a:pPr eaLnBrk="1" hangingPunct="1"/>
            <a:r>
              <a:rPr lang="tr-TR" altLang="tr-TR" sz="2400" dirty="0"/>
              <a:t>  SbCl</a:t>
            </a:r>
            <a:r>
              <a:rPr lang="tr-TR" altLang="tr-TR" sz="2400" baseline="-25000" dirty="0"/>
              <a:t>3</a:t>
            </a:r>
            <a:r>
              <a:rPr lang="tr-TR" altLang="tr-TR" sz="2400" dirty="0"/>
              <a:t> + </a:t>
            </a:r>
            <a:r>
              <a:rPr lang="tr-TR" altLang="tr-TR" sz="2400" dirty="0" err="1"/>
              <a:t>NaOH</a:t>
            </a:r>
            <a:r>
              <a:rPr lang="tr-TR" altLang="tr-TR" sz="2400" dirty="0"/>
              <a:t> → </a:t>
            </a:r>
            <a:r>
              <a:rPr lang="tr-TR" altLang="tr-TR" sz="2400" dirty="0" err="1"/>
              <a:t>SbOCl</a:t>
            </a:r>
            <a:r>
              <a:rPr lang="tr-TR" altLang="tr-TR" sz="2400" dirty="0"/>
              <a:t> ↓ + </a:t>
            </a:r>
            <a:r>
              <a:rPr lang="tr-TR" altLang="tr-TR" sz="2400" dirty="0" err="1"/>
              <a:t>HCl</a:t>
            </a:r>
            <a:r>
              <a:rPr lang="tr-TR" altLang="tr-TR" sz="2400" dirty="0"/>
              <a:t> + </a:t>
            </a:r>
            <a:r>
              <a:rPr lang="tr-TR" altLang="tr-TR" sz="2400" dirty="0" err="1"/>
              <a:t>NaCl</a:t>
            </a:r>
            <a:endParaRPr lang="tr-TR" altLang="tr-TR" sz="2400" baseline="30000" dirty="0"/>
          </a:p>
          <a:p>
            <a:pPr eaLnBrk="1" hangingPunct="1"/>
            <a:r>
              <a:rPr lang="tr-TR" altLang="tr-TR" sz="2400" dirty="0"/>
              <a:t>                               Beyaz</a:t>
            </a:r>
          </a:p>
          <a:p>
            <a:pPr eaLnBrk="1" hangingPunct="1"/>
            <a:endParaRPr lang="tr-TR" altLang="tr-T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395536" y="1556792"/>
            <a:ext cx="7777163" cy="323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400" dirty="0"/>
              <a:t>DİKKAT EDİLMESİ GEREKEN HUSUSLAR</a:t>
            </a:r>
          </a:p>
          <a:p>
            <a:pPr eaLnBrk="1" hangingPunct="1"/>
            <a:endParaRPr lang="tr-TR" altLang="tr-TR" sz="2400" dirty="0"/>
          </a:p>
          <a:p>
            <a:pPr eaLnBrk="1" hangingPunct="1"/>
            <a:r>
              <a:rPr lang="tr-TR" altLang="tr-TR" sz="2400" dirty="0"/>
              <a:t>**Cu</a:t>
            </a:r>
            <a:r>
              <a:rPr lang="tr-TR" altLang="tr-TR" sz="2400" baseline="30000" dirty="0"/>
              <a:t>+2</a:t>
            </a:r>
            <a:r>
              <a:rPr lang="tr-TR" altLang="tr-TR" sz="2400" dirty="0"/>
              <a:t> ve Cd</a:t>
            </a:r>
            <a:r>
              <a:rPr lang="tr-TR" altLang="tr-TR" sz="2400" baseline="30000" dirty="0"/>
              <a:t>+2</a:t>
            </a:r>
            <a:r>
              <a:rPr lang="tr-TR" altLang="tr-TR" sz="2400" dirty="0"/>
              <a:t>’un KCN ile reaksiyonlarında ortamın bazikliği turnusol kağıdı ile kontrol edilmelidir. Asidik olursa HCN gazı çıkışı ile zehirlenme olabilir.</a:t>
            </a:r>
          </a:p>
          <a:p>
            <a:pPr eaLnBrk="1" hangingPunct="1"/>
            <a:endParaRPr lang="tr-TR" altLang="tr-TR" sz="2400" dirty="0"/>
          </a:p>
          <a:p>
            <a:pPr eaLnBrk="1" hangingPunct="1"/>
            <a:r>
              <a:rPr lang="tr-TR" altLang="tr-TR" sz="2400" dirty="0"/>
              <a:t>KCN + H</a:t>
            </a:r>
            <a:r>
              <a:rPr lang="tr-TR" altLang="tr-TR" sz="2400" baseline="30000" dirty="0"/>
              <a:t>+ </a:t>
            </a:r>
            <a:r>
              <a:rPr lang="tr-TR" altLang="tr-TR" sz="2400" dirty="0"/>
              <a:t>→ HCN (g)</a:t>
            </a:r>
          </a:p>
          <a:p>
            <a:pPr>
              <a:spcBef>
                <a:spcPct val="50000"/>
              </a:spcBef>
            </a:pPr>
            <a:endParaRPr lang="tr-TR" altLang="tr-TR" sz="2400" dirty="0"/>
          </a:p>
        </p:txBody>
      </p:sp>
      <p:cxnSp>
        <p:nvCxnSpPr>
          <p:cNvPr id="3" name="Düz Ok Bağlayıcısı 2"/>
          <p:cNvCxnSpPr/>
          <p:nvPr/>
        </p:nvCxnSpPr>
        <p:spPr>
          <a:xfrm flipV="1">
            <a:off x="3563888" y="3789040"/>
            <a:ext cx="288032" cy="2880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pic>
        <p:nvPicPr>
          <p:cNvPr id="2" name="Resim 1"/>
          <p:cNvPicPr>
            <a:picLocks noChangeAspect="1"/>
          </p:cNvPicPr>
          <p:nvPr/>
        </p:nvPicPr>
        <p:blipFill>
          <a:blip r:embed="rId2"/>
          <a:stretch>
            <a:fillRect/>
          </a:stretch>
        </p:blipFill>
        <p:spPr>
          <a:xfrm>
            <a:off x="4312663" y="3645024"/>
            <a:ext cx="1330999" cy="133099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988095"/>
            <a:ext cx="9144000" cy="1200329"/>
          </a:xfrm>
          <a:prstGeom prst="rect">
            <a:avLst/>
          </a:prstGeom>
        </p:spPr>
        <p:txBody>
          <a:bodyPr wrap="square">
            <a:spAutoFit/>
          </a:bodyPr>
          <a:lstStyle/>
          <a:p>
            <a:r>
              <a:rPr lang="tr-TR" dirty="0"/>
              <a:t>Katyonların sistematik analizlerinde 13 katyon sülfürleri halinde çökmektedir.  Bu katyonların sülfürlerinin çözünürlük çarpımları arasındaki farktan yararlanarak çözünürlükleri daha düşük olan 8 tanesi II. grup katyonları, çözünürlükleri görece daha yüksek olan 5 tanesi ise III. Grup katyonları olarak sınıflandırılmıştır: </a:t>
            </a:r>
          </a:p>
        </p:txBody>
      </p:sp>
      <p:graphicFrame>
        <p:nvGraphicFramePr>
          <p:cNvPr id="3" name="Tablo 2"/>
          <p:cNvGraphicFramePr>
            <a:graphicFrameLocks noGrp="1"/>
          </p:cNvGraphicFramePr>
          <p:nvPr>
            <p:extLst>
              <p:ext uri="{D42A27DB-BD31-4B8C-83A1-F6EECF244321}">
                <p14:modId xmlns:p14="http://schemas.microsoft.com/office/powerpoint/2010/main" val="2625738459"/>
              </p:ext>
            </p:extLst>
          </p:nvPr>
        </p:nvGraphicFramePr>
        <p:xfrm>
          <a:off x="1691680" y="2643472"/>
          <a:ext cx="4539833" cy="2737200"/>
        </p:xfrm>
        <a:graphic>
          <a:graphicData uri="http://schemas.openxmlformats.org/drawingml/2006/table">
            <a:tbl>
              <a:tblPr/>
              <a:tblGrid>
                <a:gridCol w="1142779">
                  <a:extLst>
                    <a:ext uri="{9D8B030D-6E8A-4147-A177-3AD203B41FA5}">
                      <a16:colId xmlns:a16="http://schemas.microsoft.com/office/drawing/2014/main" xmlns="" val="1732463081"/>
                    </a:ext>
                  </a:extLst>
                </a:gridCol>
                <a:gridCol w="1174063">
                  <a:extLst>
                    <a:ext uri="{9D8B030D-6E8A-4147-A177-3AD203B41FA5}">
                      <a16:colId xmlns:a16="http://schemas.microsoft.com/office/drawing/2014/main" xmlns="" val="4262571731"/>
                    </a:ext>
                  </a:extLst>
                </a:gridCol>
                <a:gridCol w="1048928">
                  <a:extLst>
                    <a:ext uri="{9D8B030D-6E8A-4147-A177-3AD203B41FA5}">
                      <a16:colId xmlns:a16="http://schemas.microsoft.com/office/drawing/2014/main" xmlns="" val="647284622"/>
                    </a:ext>
                  </a:extLst>
                </a:gridCol>
                <a:gridCol w="1174063">
                  <a:extLst>
                    <a:ext uri="{9D8B030D-6E8A-4147-A177-3AD203B41FA5}">
                      <a16:colId xmlns:a16="http://schemas.microsoft.com/office/drawing/2014/main" xmlns="" val="1510011273"/>
                    </a:ext>
                  </a:extLst>
                </a:gridCol>
              </a:tblGrid>
              <a:tr h="273720">
                <a:tc gridSpan="2">
                  <a:txBody>
                    <a:bodyPr/>
                    <a:lstStyle/>
                    <a:p>
                      <a:pPr algn="ctr">
                        <a:lnSpc>
                          <a:spcPct val="107000"/>
                        </a:lnSpc>
                        <a:spcAft>
                          <a:spcPts val="0"/>
                        </a:spcAft>
                      </a:pPr>
                      <a:r>
                        <a:rPr lang="tr-TR"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 grup</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gridSpan="2">
                  <a:txBody>
                    <a:bodyPr/>
                    <a:lstStyle/>
                    <a:p>
                      <a:pPr algn="ctr">
                        <a:lnSpc>
                          <a:spcPct val="107000"/>
                        </a:lnSpc>
                        <a:spcAft>
                          <a:spcPts val="0"/>
                        </a:spcAft>
                      </a:pPr>
                      <a:r>
                        <a:rPr lang="tr-TR"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grup</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extLst>
                  <a:ext uri="{0D108BD9-81ED-4DB2-BD59-A6C34878D82A}">
                    <a16:rowId xmlns:a16="http://schemas.microsoft.com/office/drawing/2014/main" xmlns="" val="125237192"/>
                  </a:ext>
                </a:extLst>
              </a:tr>
              <a:tr h="273720">
                <a:tc>
                  <a:txBody>
                    <a:bodyPr/>
                    <a:lstStyle/>
                    <a:p>
                      <a:pPr>
                        <a:lnSpc>
                          <a:spcPct val="107000"/>
                        </a:lnSpc>
                        <a:spcAft>
                          <a:spcPts val="0"/>
                        </a:spcAft>
                      </a:pPr>
                      <a:r>
                        <a:rPr lang="tr-TR"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Sülfür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Kçç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Sülfür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b="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Kçç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34643922"/>
                  </a:ext>
                </a:extLst>
              </a:tr>
              <a:tr h="273720">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HgS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–53</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ZnS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99545320"/>
                  </a:ext>
                </a:extLst>
              </a:tr>
              <a:tr h="273720">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CuS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1,0x10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–44</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7,0x10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–23</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2442083"/>
                  </a:ext>
                </a:extLst>
              </a:tr>
              <a:tr h="273720">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Bi</a:t>
                      </a:r>
                      <a:r>
                        <a:rPr lang="tr-TR" sz="1600" baseline="-25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a:t>
                      </a:r>
                      <a:r>
                        <a:rPr lang="tr-TR" sz="1600" baseline="-25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1,6x10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–72</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1,4x10</a:t>
                      </a:r>
                      <a:r>
                        <a:rPr lang="tr-TR" sz="16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–24</a:t>
                      </a:r>
                      <a:r>
                        <a:rPr lang="tr-T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14884310"/>
                  </a:ext>
                </a:extLst>
              </a:tr>
              <a:tr h="273720">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Sb</a:t>
                      </a:r>
                      <a:r>
                        <a:rPr lang="tr-TR" sz="1600" baseline="-25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a:t>
                      </a:r>
                      <a:r>
                        <a:rPr lang="tr-TR" sz="1600" baseline="-25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–30</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FeS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3,7x10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04748965"/>
                  </a:ext>
                </a:extLst>
              </a:tr>
              <a:tr h="273720">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CdS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3,6x10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–29</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MnS</a:t>
                      </a:r>
                      <a:r>
                        <a:rPr lang="tr-TR"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1,4x10</a:t>
                      </a:r>
                      <a:r>
                        <a:rPr lang="tr-TR" sz="1600" baseline="30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–15</a:t>
                      </a:r>
                      <a:r>
                        <a:rPr lang="tr-TR" sz="16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tr-TR" sz="16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17168843"/>
                  </a:ext>
                </a:extLst>
              </a:tr>
              <a:tr h="273720">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PbS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3,4x10</a:t>
                      </a:r>
                      <a:r>
                        <a:rPr lang="tr-TR" sz="1600" baseline="30000">
                          <a:effectLst/>
                          <a:latin typeface="Calibri" panose="020F0502020204030204" pitchFamily="34" charset="0"/>
                          <a:ea typeface="Calibri" panose="020F0502020204030204" pitchFamily="34" charset="0"/>
                          <a:cs typeface="Calibri" panose="020F0502020204030204" pitchFamily="34" charset="0"/>
                        </a:rPr>
                        <a:t>–28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800"/>
                        </a:spcAft>
                      </a:pPr>
                      <a:r>
                        <a:rPr lang="tr-TR" sz="16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tr-TR"/>
                    </a:p>
                  </a:txBody>
                  <a:tcPr/>
                </a:tc>
                <a:extLst>
                  <a:ext uri="{0D108BD9-81ED-4DB2-BD59-A6C34878D82A}">
                    <a16:rowId xmlns:a16="http://schemas.microsoft.com/office/drawing/2014/main" xmlns="" val="2739081979"/>
                  </a:ext>
                </a:extLst>
              </a:tr>
              <a:tr h="273720">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SnS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1,8x10</a:t>
                      </a:r>
                      <a:r>
                        <a:rPr lang="tr-TR" sz="1600" baseline="30000">
                          <a:effectLst/>
                          <a:latin typeface="Calibri" panose="020F0502020204030204" pitchFamily="34" charset="0"/>
                          <a:ea typeface="Calibri" panose="020F0502020204030204" pitchFamily="34" charset="0"/>
                          <a:cs typeface="Calibri" panose="020F0502020204030204" pitchFamily="34" charset="0"/>
                        </a:rPr>
                        <a:t>–28</a:t>
                      </a:r>
                      <a:r>
                        <a:rPr lang="tr-TR" sz="1600">
                          <a:effectLst/>
                          <a:latin typeface="Calibri" panose="020F0502020204030204" pitchFamily="34" charset="0"/>
                          <a:ea typeface="Calibri" panose="020F0502020204030204" pitchFamily="34" charset="0"/>
                          <a:cs typeface="Calibri" panose="020F0502020204030204" pitchFamily="34" charset="0"/>
                        </a:rPr>
                        <a: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800"/>
                        </a:spcAft>
                      </a:pPr>
                      <a:r>
                        <a:rPr lang="tr-TR" sz="16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extLst>
                  <a:ext uri="{0D108BD9-81ED-4DB2-BD59-A6C34878D82A}">
                    <a16:rowId xmlns:a16="http://schemas.microsoft.com/office/drawing/2014/main" xmlns="" val="1266397893"/>
                  </a:ext>
                </a:extLst>
              </a:tr>
              <a:tr h="273720">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As</a:t>
                      </a:r>
                      <a:r>
                        <a:rPr lang="tr-TR" sz="1600" baseline="-25000">
                          <a:effectLst/>
                          <a:latin typeface="Calibri" panose="020F0502020204030204" pitchFamily="34" charset="0"/>
                          <a:ea typeface="Calibri" panose="020F0502020204030204" pitchFamily="34" charset="0"/>
                          <a:cs typeface="Calibri" panose="020F0502020204030204" pitchFamily="34" charset="0"/>
                        </a:rPr>
                        <a:t>2</a:t>
                      </a:r>
                      <a:r>
                        <a:rPr lang="tr-TR" sz="1600">
                          <a:effectLst/>
                          <a:latin typeface="Calibri" panose="020F0502020204030204" pitchFamily="34" charset="0"/>
                          <a:ea typeface="Calibri" panose="020F0502020204030204" pitchFamily="34" charset="0"/>
                          <a:cs typeface="Calibri" panose="020F0502020204030204" pitchFamily="34" charset="0"/>
                        </a:rPr>
                        <a:t>S</a:t>
                      </a:r>
                      <a:r>
                        <a:rPr lang="tr-TR" sz="1600" baseline="-25000">
                          <a:effectLst/>
                          <a:latin typeface="Calibri" panose="020F0502020204030204" pitchFamily="34" charset="0"/>
                          <a:ea typeface="Calibri" panose="020F0502020204030204" pitchFamily="34" charset="0"/>
                          <a:cs typeface="Calibri" panose="020F0502020204030204" pitchFamily="34" charset="0"/>
                        </a:rPr>
                        <a:t>3</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tr-TR" sz="1600">
                          <a:effectLst/>
                          <a:latin typeface="Calibri" panose="020F0502020204030204" pitchFamily="34" charset="0"/>
                          <a:ea typeface="Calibri" panose="020F0502020204030204" pitchFamily="34" charset="0"/>
                          <a:cs typeface="Calibri" panose="020F0502020204030204" pitchFamily="34" charset="0"/>
                        </a:rPr>
                        <a:t>4,4x10</a:t>
                      </a:r>
                      <a:r>
                        <a:rPr lang="tr-TR" sz="1600" baseline="30000">
                          <a:effectLst/>
                          <a:latin typeface="Calibri" panose="020F0502020204030204" pitchFamily="34" charset="0"/>
                          <a:ea typeface="Calibri" panose="020F0502020204030204" pitchFamily="34" charset="0"/>
                          <a:cs typeface="Calibri" panose="020F0502020204030204" pitchFamily="34" charset="0"/>
                        </a:rPr>
                        <a:t>–27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07000"/>
                        </a:lnSpc>
                        <a:spcAft>
                          <a:spcPts val="800"/>
                        </a:spcAft>
                      </a:pPr>
                      <a:r>
                        <a:rPr lang="tr-TR" sz="1600" dirty="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hMerge="1">
                  <a:txBody>
                    <a:bodyPr/>
                    <a:lstStyle/>
                    <a:p>
                      <a:endParaRPr lang="tr-TR"/>
                    </a:p>
                  </a:txBody>
                  <a:tcPr/>
                </a:tc>
                <a:extLst>
                  <a:ext uri="{0D108BD9-81ED-4DB2-BD59-A6C34878D82A}">
                    <a16:rowId xmlns:a16="http://schemas.microsoft.com/office/drawing/2014/main" xmlns="" val="3861943037"/>
                  </a:ext>
                </a:extLst>
              </a:tr>
            </a:tbl>
          </a:graphicData>
        </a:graphic>
      </p:graphicFrame>
      <p:sp>
        <p:nvSpPr>
          <p:cNvPr id="4" name="Dikdörtgen 3"/>
          <p:cNvSpPr/>
          <p:nvPr/>
        </p:nvSpPr>
        <p:spPr>
          <a:xfrm>
            <a:off x="1547663" y="2304918"/>
            <a:ext cx="5832648" cy="338554"/>
          </a:xfrm>
          <a:prstGeom prst="rect">
            <a:avLst/>
          </a:prstGeom>
        </p:spPr>
        <p:txBody>
          <a:bodyPr wrap="square">
            <a:spAutoFit/>
          </a:bodyPr>
          <a:lstStyle/>
          <a:p>
            <a:r>
              <a:rPr lang="tr-TR" sz="1600" dirty="0"/>
              <a:t>2. ve 3. grup katyonlarının sülfürlerinin </a:t>
            </a:r>
            <a:r>
              <a:rPr lang="tr-TR" sz="1600" dirty="0" err="1"/>
              <a:t>Kçç</a:t>
            </a:r>
            <a:r>
              <a:rPr lang="tr-TR" sz="1600" dirty="0"/>
              <a:t> değerleri</a:t>
            </a:r>
          </a:p>
        </p:txBody>
      </p:sp>
      <p:sp>
        <p:nvSpPr>
          <p:cNvPr id="5" name="Metin kutusu 4"/>
          <p:cNvSpPr txBox="1"/>
          <p:nvPr/>
        </p:nvSpPr>
        <p:spPr>
          <a:xfrm>
            <a:off x="0" y="5380672"/>
            <a:ext cx="9144000" cy="1477328"/>
          </a:xfrm>
          <a:prstGeom prst="rect">
            <a:avLst/>
          </a:prstGeom>
          <a:noFill/>
        </p:spPr>
        <p:txBody>
          <a:bodyPr wrap="square" rtlCol="0">
            <a:spAutoFit/>
          </a:bodyPr>
          <a:lstStyle/>
          <a:p>
            <a:r>
              <a:rPr lang="tr-TR" dirty="0"/>
              <a:t>Bu 13 katyonun </a:t>
            </a:r>
            <a:r>
              <a:rPr lang="tr-TR" dirty="0" err="1"/>
              <a:t>derişimleri</a:t>
            </a:r>
            <a:r>
              <a:rPr lang="tr-TR" dirty="0"/>
              <a:t> 0,1 M - 0,01 M olarak tutulduğunda ve ortam 0,3 M asit ile asitlendirildiğinde, ortama eklenecek sülfür anyonu çözünürlük çarpımı değerlerinden hareketle II. grup katyonları sülfürleri halinde çökerken, çözünürlükleri daha yüksek olan katyonlar çözünmüş olarak kalacaklardır. Bu nedenle ortamın asitliğinin ayarlanması bu iki grubun birbirinden ayrılması için oldukça önemlidir.</a:t>
            </a:r>
          </a:p>
        </p:txBody>
      </p:sp>
    </p:spTree>
    <p:extLst>
      <p:ext uri="{BB962C8B-B14F-4D97-AF65-F5344CB8AC3E}">
        <p14:creationId xmlns:p14="http://schemas.microsoft.com/office/powerpoint/2010/main" val="21937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11266" name="Rectangle 4"/>
              <p:cNvSpPr>
                <a:spLocks noChangeArrowheads="1"/>
              </p:cNvSpPr>
              <p:nvPr/>
            </p:nvSpPr>
            <p:spPr bwMode="auto">
              <a:xfrm>
                <a:off x="-18969" y="1124744"/>
                <a:ext cx="9252520" cy="590713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dirty="0"/>
                  <a:t>Çünkü hidrojen sülfür için aşağıda verilen denge düşünüldüğünde</a:t>
                </a:r>
              </a:p>
              <a:p>
                <a:pPr algn="ctr" eaLnBrk="1" hangingPunct="1"/>
                <a:r>
                  <a:rPr lang="tr-TR" altLang="tr-TR" dirty="0"/>
                  <a:t>H</a:t>
                </a:r>
                <a:r>
                  <a:rPr lang="tr-TR" altLang="tr-TR" baseline="-25000" dirty="0"/>
                  <a:t>2</a:t>
                </a:r>
                <a:r>
                  <a:rPr lang="tr-TR" altLang="tr-TR" dirty="0"/>
                  <a:t>S ↔ 2 H</a:t>
                </a:r>
                <a:r>
                  <a:rPr lang="tr-TR" altLang="tr-TR" baseline="30000" dirty="0"/>
                  <a:t>+  </a:t>
                </a:r>
                <a:r>
                  <a:rPr lang="tr-TR" altLang="tr-TR" dirty="0"/>
                  <a:t>+ S</a:t>
                </a:r>
                <a:r>
                  <a:rPr lang="tr-TR" altLang="tr-TR" baseline="30000" dirty="0"/>
                  <a:t>–2</a:t>
                </a:r>
              </a:p>
              <a:p>
                <a:pPr algn="ctr" eaLnBrk="1" hangingPunct="1"/>
                <a:endParaRPr lang="tr-TR" altLang="tr-TR" baseline="30000" dirty="0"/>
              </a:p>
              <a:p>
                <a:pPr algn="ctr" eaLnBrk="1" hangingPunct="1"/>
                <a14:m>
                  <m:oMath xmlns:m="http://schemas.openxmlformats.org/officeDocument/2006/math">
                    <m:r>
                      <m:rPr>
                        <m:sty m:val="p"/>
                      </m:rPr>
                      <a:rPr lang="tr-TR" altLang="tr-TR" b="0" i="0" smtClean="0">
                        <a:latin typeface="Cambria Math" panose="02040503050406030204" pitchFamily="18" charset="0"/>
                      </a:rPr>
                      <m:t>k</m:t>
                    </m:r>
                    <m:r>
                      <a:rPr lang="tr-TR" altLang="tr-TR" b="0" i="0" smtClean="0">
                        <a:latin typeface="Cambria Math" panose="02040503050406030204" pitchFamily="18" charset="0"/>
                      </a:rPr>
                      <m:t>= </m:t>
                    </m:r>
                    <m:f>
                      <m:fPr>
                        <m:ctrlPr>
                          <a:rPr lang="tr-TR" altLang="tr-TR" b="0" i="1" smtClean="0">
                            <a:latin typeface="Cambria Math"/>
                          </a:rPr>
                        </m:ctrlPr>
                      </m:fPr>
                      <m:num>
                        <m:sSup>
                          <m:sSupPr>
                            <m:ctrlPr>
                              <a:rPr lang="tr-TR" altLang="tr-TR" b="0" i="1" smtClean="0">
                                <a:latin typeface="Cambria Math"/>
                              </a:rPr>
                            </m:ctrlPr>
                          </m:sSupPr>
                          <m:e>
                            <m:r>
                              <a:rPr lang="tr-TR" altLang="tr-TR" b="0" i="0" smtClean="0">
                                <a:latin typeface="Cambria Math" panose="02040503050406030204" pitchFamily="18" charset="0"/>
                              </a:rPr>
                              <m:t>[</m:t>
                            </m:r>
                            <m:r>
                              <m:rPr>
                                <m:sty m:val="p"/>
                              </m:rPr>
                              <a:rPr lang="tr-TR" altLang="tr-TR" b="0" i="0" smtClean="0">
                                <a:latin typeface="Cambria Math" panose="02040503050406030204" pitchFamily="18" charset="0"/>
                              </a:rPr>
                              <m:t>H</m:t>
                            </m:r>
                          </m:e>
                          <m:sup>
                            <m:r>
                              <a:rPr lang="tr-TR" altLang="tr-TR" b="0" i="0" smtClean="0">
                                <a:latin typeface="Cambria Math" panose="02040503050406030204" pitchFamily="18" charset="0"/>
                              </a:rPr>
                              <m:t>+</m:t>
                            </m:r>
                          </m:sup>
                        </m:sSup>
                        <m:sSup>
                          <m:sSupPr>
                            <m:ctrlPr>
                              <a:rPr lang="tr-TR" altLang="tr-TR" b="0" i="1" smtClean="0">
                                <a:latin typeface="Cambria Math"/>
                              </a:rPr>
                            </m:ctrlPr>
                          </m:sSupPr>
                          <m:e>
                            <m:r>
                              <a:rPr lang="tr-TR" altLang="tr-TR" b="0" i="0" smtClean="0">
                                <a:latin typeface="Cambria Math" panose="02040503050406030204" pitchFamily="18" charset="0"/>
                              </a:rPr>
                              <m:t>]</m:t>
                            </m:r>
                          </m:e>
                          <m:sup>
                            <m:r>
                              <a:rPr lang="tr-TR" altLang="tr-TR" b="0" i="0" smtClean="0">
                                <a:latin typeface="Cambria Math" panose="02040503050406030204" pitchFamily="18" charset="0"/>
                              </a:rPr>
                              <m:t>2</m:t>
                            </m:r>
                          </m:sup>
                        </m:sSup>
                        <m:r>
                          <a:rPr lang="tr-TR" altLang="tr-TR" b="0" i="0" smtClean="0">
                            <a:latin typeface="Cambria Math" panose="02040503050406030204" pitchFamily="18" charset="0"/>
                          </a:rPr>
                          <m:t>[</m:t>
                        </m:r>
                        <m:sSup>
                          <m:sSupPr>
                            <m:ctrlPr>
                              <a:rPr lang="tr-TR" altLang="tr-TR" b="0" i="1" smtClean="0">
                                <a:latin typeface="Cambria Math"/>
                              </a:rPr>
                            </m:ctrlPr>
                          </m:sSupPr>
                          <m:e>
                            <m:r>
                              <m:rPr>
                                <m:sty m:val="p"/>
                              </m:rPr>
                              <a:rPr lang="tr-TR" altLang="tr-TR" b="0" i="0" smtClean="0">
                                <a:latin typeface="Cambria Math" panose="02040503050406030204" pitchFamily="18" charset="0"/>
                              </a:rPr>
                              <m:t>S</m:t>
                            </m:r>
                          </m:e>
                          <m:sup>
                            <m:r>
                              <a:rPr lang="tr-TR" altLang="tr-TR" b="0" i="0" smtClean="0">
                                <a:latin typeface="Cambria Math" panose="02040503050406030204" pitchFamily="18" charset="0"/>
                              </a:rPr>
                              <m:t>−2</m:t>
                            </m:r>
                          </m:sup>
                        </m:sSup>
                        <m:r>
                          <a:rPr lang="tr-TR" altLang="tr-TR" b="0" i="0" smtClean="0">
                            <a:latin typeface="Cambria Math" panose="02040503050406030204" pitchFamily="18" charset="0"/>
                          </a:rPr>
                          <m:t>]</m:t>
                        </m:r>
                      </m:num>
                      <m:den>
                        <m:r>
                          <a:rPr lang="tr-TR" altLang="tr-TR" b="0" i="0" smtClean="0">
                            <a:latin typeface="Cambria Math" panose="02040503050406030204" pitchFamily="18" charset="0"/>
                          </a:rPr>
                          <m:t>[</m:t>
                        </m:r>
                        <m:sSub>
                          <m:sSubPr>
                            <m:ctrlPr>
                              <a:rPr lang="tr-TR" altLang="tr-TR" b="0" i="1" smtClean="0">
                                <a:latin typeface="Cambria Math"/>
                              </a:rPr>
                            </m:ctrlPr>
                          </m:sSubPr>
                          <m:e>
                            <m:r>
                              <m:rPr>
                                <m:sty m:val="p"/>
                              </m:rPr>
                              <a:rPr lang="tr-TR" altLang="tr-TR" b="0" i="0" smtClean="0">
                                <a:latin typeface="Cambria Math" panose="02040503050406030204" pitchFamily="18" charset="0"/>
                              </a:rPr>
                              <m:t>H</m:t>
                            </m:r>
                          </m:e>
                          <m:sub>
                            <m:r>
                              <a:rPr lang="tr-TR" altLang="tr-TR" b="0" i="0" smtClean="0">
                                <a:latin typeface="Cambria Math" panose="02040503050406030204" pitchFamily="18" charset="0"/>
                              </a:rPr>
                              <m:t>2</m:t>
                            </m:r>
                          </m:sub>
                        </m:sSub>
                        <m:r>
                          <m:rPr>
                            <m:sty m:val="p"/>
                          </m:rPr>
                          <a:rPr lang="tr-TR" altLang="tr-TR" b="0" i="0" smtClean="0">
                            <a:latin typeface="Cambria Math" panose="02040503050406030204" pitchFamily="18" charset="0"/>
                          </a:rPr>
                          <m:t>S</m:t>
                        </m:r>
                        <m:r>
                          <a:rPr lang="tr-TR" altLang="tr-TR" b="0" i="0" smtClean="0">
                            <a:latin typeface="Cambria Math" panose="02040503050406030204" pitchFamily="18" charset="0"/>
                          </a:rPr>
                          <m:t>]</m:t>
                        </m:r>
                      </m:den>
                    </m:f>
                  </m:oMath>
                </a14:m>
                <a:r>
                  <a:rPr lang="tr-TR" altLang="tr-TR" dirty="0"/>
                  <a:t> = 6,8 x 10</a:t>
                </a:r>
                <a:r>
                  <a:rPr lang="tr-TR" altLang="tr-TR" baseline="30000" dirty="0"/>
                  <a:t>–23</a:t>
                </a:r>
                <a:r>
                  <a:rPr lang="tr-TR" altLang="tr-TR" dirty="0"/>
                  <a:t> </a:t>
                </a:r>
              </a:p>
              <a:p>
                <a:pPr eaLnBrk="1" hangingPunct="1"/>
                <a:r>
                  <a:rPr lang="tr-TR" altLang="tr-TR" dirty="0"/>
                  <a:t>Bu dengede ortam 0,3 M asitli tutulduğunda [H</a:t>
                </a:r>
                <a:r>
                  <a:rPr lang="tr-TR" altLang="tr-TR" baseline="30000" dirty="0"/>
                  <a:t>+</a:t>
                </a:r>
                <a:r>
                  <a:rPr lang="tr-TR" altLang="tr-TR" dirty="0"/>
                  <a:t>] = 0,3 M; [H</a:t>
                </a:r>
                <a:r>
                  <a:rPr lang="tr-TR" altLang="tr-TR" baseline="-25000" dirty="0"/>
                  <a:t>2</a:t>
                </a:r>
                <a:r>
                  <a:rPr lang="tr-TR" altLang="tr-TR" dirty="0"/>
                  <a:t>S] ise 25</a:t>
                </a:r>
                <a:r>
                  <a:rPr lang="tr-TR" altLang="tr-TR" baseline="30000" dirty="0"/>
                  <a:t>o</a:t>
                </a:r>
                <a:r>
                  <a:rPr lang="tr-TR" altLang="tr-TR" dirty="0"/>
                  <a:t>C de en yüksek çözünürlüğü olan 0.1 M olarak alınır.</a:t>
                </a:r>
              </a:p>
              <a:p>
                <a:pPr eaLnBrk="1" hangingPunct="1"/>
                <a:r>
                  <a:rPr lang="tr-TR" altLang="tr-TR" dirty="0"/>
                  <a:t>            </a:t>
                </a:r>
                <a14:m>
                  <m:oMath xmlns:m="http://schemas.openxmlformats.org/officeDocument/2006/math">
                    <m:f>
                      <m:fPr>
                        <m:ctrlPr>
                          <a:rPr lang="tr-TR" altLang="tr-TR" i="1" smtClean="0">
                            <a:latin typeface="Cambria Math"/>
                          </a:rPr>
                        </m:ctrlPr>
                      </m:fPr>
                      <m:num>
                        <m:sSup>
                          <m:sSupPr>
                            <m:ctrlPr>
                              <a:rPr lang="tr-TR" altLang="tr-TR" i="1" smtClean="0">
                                <a:latin typeface="Cambria Math"/>
                              </a:rPr>
                            </m:ctrlPr>
                          </m:sSupPr>
                          <m:e>
                            <m:r>
                              <a:rPr lang="tr-TR" altLang="tr-TR" b="0" i="0" smtClean="0">
                                <a:latin typeface="Cambria Math" panose="02040503050406030204" pitchFamily="18" charset="0"/>
                              </a:rPr>
                              <m:t>0,3</m:t>
                            </m:r>
                          </m:e>
                          <m:sup>
                            <m:r>
                              <a:rPr lang="tr-TR" altLang="tr-TR" b="0" i="0" smtClean="0">
                                <a:latin typeface="Cambria Math" panose="02040503050406030204" pitchFamily="18" charset="0"/>
                              </a:rPr>
                              <m:t>2</m:t>
                            </m:r>
                          </m:sup>
                        </m:sSup>
                        <m:r>
                          <a:rPr lang="tr-TR" altLang="tr-TR" b="0" i="0" smtClean="0">
                            <a:latin typeface="Cambria Math" panose="02040503050406030204" pitchFamily="18" charset="0"/>
                          </a:rPr>
                          <m:t> [</m:t>
                        </m:r>
                        <m:sSup>
                          <m:sSupPr>
                            <m:ctrlPr>
                              <a:rPr lang="tr-TR" altLang="tr-TR" b="0" i="1" smtClean="0">
                                <a:latin typeface="Cambria Math"/>
                              </a:rPr>
                            </m:ctrlPr>
                          </m:sSupPr>
                          <m:e>
                            <m:r>
                              <m:rPr>
                                <m:sty m:val="p"/>
                              </m:rPr>
                              <a:rPr lang="tr-TR" altLang="tr-TR" b="0" i="0" smtClean="0">
                                <a:latin typeface="Cambria Math" panose="02040503050406030204" pitchFamily="18" charset="0"/>
                              </a:rPr>
                              <m:t>S</m:t>
                            </m:r>
                          </m:e>
                          <m:sup>
                            <m:r>
                              <a:rPr lang="tr-TR" altLang="tr-TR" b="0" i="0" smtClean="0">
                                <a:latin typeface="Cambria Math" panose="02040503050406030204" pitchFamily="18" charset="0"/>
                              </a:rPr>
                              <m:t>−2</m:t>
                            </m:r>
                          </m:sup>
                        </m:sSup>
                        <m:r>
                          <a:rPr lang="tr-TR" altLang="tr-TR" b="0" i="0" smtClean="0">
                            <a:latin typeface="Cambria Math" panose="02040503050406030204" pitchFamily="18" charset="0"/>
                          </a:rPr>
                          <m:t>]</m:t>
                        </m:r>
                      </m:num>
                      <m:den>
                        <m:r>
                          <a:rPr lang="tr-TR" altLang="tr-TR" b="0" i="0" smtClean="0">
                            <a:latin typeface="Cambria Math" panose="02040503050406030204" pitchFamily="18" charset="0"/>
                          </a:rPr>
                          <m:t>0,1</m:t>
                        </m:r>
                      </m:den>
                    </m:f>
                  </m:oMath>
                </a14:m>
                <a:r>
                  <a:rPr lang="tr-TR" altLang="tr-TR" dirty="0"/>
                  <a:t> = 6,8 x 10</a:t>
                </a:r>
                <a:r>
                  <a:rPr lang="tr-TR" altLang="tr-TR" baseline="30000" dirty="0"/>
                  <a:t>–23</a:t>
                </a:r>
                <a:r>
                  <a:rPr lang="tr-TR" altLang="tr-TR" dirty="0"/>
                  <a:t> </a:t>
                </a:r>
              </a:p>
              <a:p>
                <a:pPr eaLnBrk="1" hangingPunct="1"/>
                <a:r>
                  <a:rPr lang="tr-TR" altLang="tr-TR" dirty="0"/>
                  <a:t> [S</a:t>
                </a:r>
                <a:r>
                  <a:rPr lang="tr-TR" altLang="tr-TR" baseline="30000" dirty="0"/>
                  <a:t>–2</a:t>
                </a:r>
                <a:r>
                  <a:rPr lang="tr-TR" altLang="tr-TR" dirty="0"/>
                  <a:t>] = 7,5 x 10</a:t>
                </a:r>
                <a:r>
                  <a:rPr lang="tr-TR" altLang="tr-TR" baseline="30000" dirty="0"/>
                  <a:t>–23 </a:t>
                </a:r>
                <a:endParaRPr lang="tr-TR" altLang="tr-TR" dirty="0"/>
              </a:p>
              <a:p>
                <a:pPr eaLnBrk="1" hangingPunct="1"/>
                <a:r>
                  <a:rPr lang="tr-TR" altLang="tr-TR" dirty="0"/>
                  <a:t>III. Grup katyonlarından çözünürlüğü en düşük olan </a:t>
                </a:r>
                <a:r>
                  <a:rPr lang="tr-TR" altLang="tr-TR" dirty="0" err="1"/>
                  <a:t>NiS</a:t>
                </a:r>
                <a:r>
                  <a:rPr lang="tr-TR" altLang="tr-TR" dirty="0"/>
                  <a:t> düşünüldüğünde: (bu laboratuvarda bütün katyonlar 0,01 M olarak hazırlanmaktadır)</a:t>
                </a:r>
              </a:p>
              <a:p>
                <a:pPr eaLnBrk="1" hangingPunct="1"/>
                <a:r>
                  <a:rPr lang="tr-TR" altLang="tr-TR" dirty="0"/>
                  <a:t>İyonlar çarpımı [Ni</a:t>
                </a:r>
                <a:r>
                  <a:rPr lang="tr-TR" altLang="tr-TR" baseline="30000" dirty="0"/>
                  <a:t>+2</a:t>
                </a:r>
                <a:r>
                  <a:rPr lang="tr-TR" altLang="tr-TR" dirty="0"/>
                  <a:t>] [S</a:t>
                </a:r>
                <a:r>
                  <a:rPr lang="tr-TR" altLang="tr-TR" baseline="30000" dirty="0"/>
                  <a:t>–2</a:t>
                </a:r>
                <a:r>
                  <a:rPr lang="tr-TR" altLang="tr-TR" dirty="0"/>
                  <a:t>] = 0,01 x 7,5 x 10</a:t>
                </a:r>
                <a:r>
                  <a:rPr lang="tr-TR" altLang="tr-TR" baseline="30000" dirty="0"/>
                  <a:t>–23</a:t>
                </a:r>
                <a:r>
                  <a:rPr lang="tr-TR" altLang="tr-TR" dirty="0"/>
                  <a:t> = 7,5 x 10</a:t>
                </a:r>
                <a:r>
                  <a:rPr lang="tr-TR" altLang="tr-TR" baseline="30000" dirty="0"/>
                  <a:t>–25</a:t>
                </a:r>
                <a:endParaRPr lang="tr-TR" altLang="tr-TR" dirty="0"/>
              </a:p>
              <a:p>
                <a:pPr eaLnBrk="1" hangingPunct="1"/>
                <a:r>
                  <a:rPr lang="tr-TR" altLang="tr-TR" dirty="0"/>
                  <a:t>7,5 x 10</a:t>
                </a:r>
                <a:r>
                  <a:rPr lang="tr-TR" altLang="tr-TR" baseline="30000" dirty="0"/>
                  <a:t>–25 </a:t>
                </a:r>
                <a:r>
                  <a:rPr lang="tr-TR" altLang="tr-TR" dirty="0"/>
                  <a:t>&lt; </a:t>
                </a:r>
                <a:r>
                  <a:rPr lang="tr-TR" altLang="tr-TR" dirty="0" err="1"/>
                  <a:t>Kçç</a:t>
                </a:r>
                <a:r>
                  <a:rPr lang="tr-TR" altLang="tr-TR" dirty="0"/>
                  <a:t> (1,4x10</a:t>
                </a:r>
                <a:r>
                  <a:rPr lang="tr-TR" altLang="tr-TR" baseline="30000" dirty="0"/>
                  <a:t>-24</a:t>
                </a:r>
                <a:r>
                  <a:rPr lang="tr-TR" altLang="tr-TR" dirty="0"/>
                  <a:t>) </a:t>
                </a:r>
              </a:p>
              <a:p>
                <a:pPr eaLnBrk="1" hangingPunct="1"/>
                <a:r>
                  <a:rPr lang="tr-TR" altLang="tr-TR" dirty="0"/>
                  <a:t>İyonlar çarpımı, çözünürlük çarpımından küçük olduğu için </a:t>
                </a:r>
                <a:r>
                  <a:rPr lang="tr-TR" altLang="tr-TR" dirty="0" err="1"/>
                  <a:t>NiS</a:t>
                </a:r>
                <a:r>
                  <a:rPr lang="tr-TR" altLang="tr-TR" dirty="0"/>
                  <a:t> çökmeyecektir. </a:t>
                </a:r>
                <a:r>
                  <a:rPr lang="tr-TR" altLang="tr-TR" dirty="0" err="1"/>
                  <a:t>III.gruptaki</a:t>
                </a:r>
                <a:r>
                  <a:rPr lang="tr-TR" altLang="tr-TR" dirty="0"/>
                  <a:t> diğer </a:t>
                </a:r>
                <a:r>
                  <a:rPr lang="tr-TR" altLang="tr-TR" dirty="0" smtClean="0"/>
                  <a:t>katyonların </a:t>
                </a:r>
                <a:r>
                  <a:rPr lang="tr-TR" altLang="tr-TR" dirty="0"/>
                  <a:t>çözünürlük çarpımları (</a:t>
                </a:r>
                <a:r>
                  <a:rPr lang="tr-TR" altLang="tr-TR" dirty="0" err="1"/>
                  <a:t>Kçç</a:t>
                </a:r>
                <a:r>
                  <a:rPr lang="tr-TR" altLang="tr-TR" dirty="0"/>
                  <a:t>) daha da büyük olduğundan onlar da çökmeden çözeltide kalacaklardır. </a:t>
                </a:r>
              </a:p>
              <a:p>
                <a:pPr eaLnBrk="1" hangingPunct="1"/>
                <a:r>
                  <a:rPr lang="tr-TR" altLang="tr-TR" dirty="0"/>
                  <a:t>Öte yandan  II. grupta çözünürlüğü en yüksek olan katyonun bile iyonlar çarpımı çözünürlük çarpımından büyük olacağı için bütün </a:t>
                </a:r>
                <a:r>
                  <a:rPr lang="tr-TR" altLang="tr-TR" dirty="0" err="1"/>
                  <a:t>II.grup</a:t>
                </a:r>
                <a:r>
                  <a:rPr lang="tr-TR" altLang="tr-TR" dirty="0"/>
                  <a:t> katyonları bu ortamda çökecektir.</a:t>
                </a:r>
              </a:p>
              <a:p>
                <a:pPr eaLnBrk="1" hangingPunct="1"/>
                <a:endParaRPr lang="tr-TR" altLang="tr-TR" dirty="0"/>
              </a:p>
              <a:p>
                <a:pPr eaLnBrk="1" hangingPunct="1"/>
                <a:endParaRPr lang="tr-TR" altLang="tr-TR" dirty="0"/>
              </a:p>
            </p:txBody>
          </p:sp>
        </mc:Choice>
        <mc:Fallback>
          <p:sp>
            <p:nvSpPr>
              <p:cNvPr id="11266" name="Rectangle 4"/>
              <p:cNvSpPr>
                <a:spLocks noRot="1" noChangeAspect="1" noMove="1" noResize="1" noEditPoints="1" noAdjustHandles="1" noChangeArrowheads="1" noChangeShapeType="1" noTextEdit="1"/>
              </p:cNvSpPr>
              <p:nvPr/>
            </p:nvSpPr>
            <p:spPr bwMode="auto">
              <a:xfrm>
                <a:off x="-18969" y="1124744"/>
                <a:ext cx="9252520" cy="5907130"/>
              </a:xfrm>
              <a:prstGeom prst="rect">
                <a:avLst/>
              </a:prstGeom>
              <a:blipFill rotWithShape="1">
                <a:blip r:embed="rId2"/>
                <a:stretch>
                  <a:fillRect l="-593" t="-103" r="-264"/>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539552" y="2348879"/>
            <a:ext cx="8827456"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tr-TR"/>
          </a:p>
        </p:txBody>
      </p:sp>
      <p:graphicFrame>
        <p:nvGraphicFramePr>
          <p:cNvPr id="3" name="Nesne 2"/>
          <p:cNvGraphicFramePr>
            <a:graphicFrameLocks noChangeAspect="1"/>
          </p:cNvGraphicFramePr>
          <p:nvPr>
            <p:extLst>
              <p:ext uri="{D42A27DB-BD31-4B8C-83A1-F6EECF244321}">
                <p14:modId xmlns:p14="http://schemas.microsoft.com/office/powerpoint/2010/main" val="2661185494"/>
              </p:ext>
            </p:extLst>
          </p:nvPr>
        </p:nvGraphicFramePr>
        <p:xfrm>
          <a:off x="537529" y="2348142"/>
          <a:ext cx="7023938" cy="1440160"/>
        </p:xfrm>
        <a:graphic>
          <a:graphicData uri="http://schemas.openxmlformats.org/presentationml/2006/ole">
            <mc:AlternateContent xmlns:mc="http://schemas.openxmlformats.org/markup-compatibility/2006">
              <mc:Choice xmlns:v="urn:schemas-microsoft-com:vml" Requires="v">
                <p:oleObj spid="_x0000_s53270" name="CS ChemDraw Drawing" r:id="rId3" imgW="5298640" imgH="1082951" progId="ChemDraw.Document.6.0">
                  <p:embed/>
                </p:oleObj>
              </mc:Choice>
              <mc:Fallback>
                <p:oleObj name="CS ChemDraw Drawing" r:id="rId3" imgW="5298640" imgH="1082951" progId="ChemDraw.Document.6.0">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7529" y="2348142"/>
                        <a:ext cx="7023938" cy="1440160"/>
                      </a:xfrm>
                      <a:prstGeom prst="rect">
                        <a:avLst/>
                      </a:prstGeom>
                      <a:noFill/>
                    </p:spPr>
                  </p:pic>
                </p:oleObj>
              </mc:Fallback>
            </mc:AlternateContent>
          </a:graphicData>
        </a:graphic>
      </p:graphicFrame>
      <p:sp>
        <p:nvSpPr>
          <p:cNvPr id="4" name="Metin kutusu 3"/>
          <p:cNvSpPr txBox="1"/>
          <p:nvPr/>
        </p:nvSpPr>
        <p:spPr>
          <a:xfrm>
            <a:off x="-21169" y="1052736"/>
            <a:ext cx="9468544" cy="1477328"/>
          </a:xfrm>
          <a:prstGeom prst="rect">
            <a:avLst/>
          </a:prstGeom>
          <a:noFill/>
        </p:spPr>
        <p:txBody>
          <a:bodyPr wrap="square" rtlCol="0">
            <a:spAutoFit/>
          </a:bodyPr>
          <a:lstStyle/>
          <a:p>
            <a:r>
              <a:rPr lang="tr-TR" dirty="0"/>
              <a:t>Deneylerde sülfür kaynağı olarak </a:t>
            </a:r>
            <a:r>
              <a:rPr lang="tr-TR" dirty="0" err="1"/>
              <a:t>tiyoasetamid</a:t>
            </a:r>
            <a:r>
              <a:rPr lang="tr-TR" dirty="0"/>
              <a:t> kullanılacaktır. </a:t>
            </a:r>
            <a:r>
              <a:rPr lang="tr-TR" dirty="0" err="1"/>
              <a:t>Tiyoasetamidin</a:t>
            </a:r>
            <a:r>
              <a:rPr lang="tr-TR" dirty="0"/>
              <a:t> sudaki çözeltisi ısıtıldığında hidrojen sülfür açığa çıkarmaktadır. Bu nedenle yeterli miktarda </a:t>
            </a:r>
            <a:r>
              <a:rPr lang="tr-TR" dirty="0" err="1"/>
              <a:t>tiyoasetamid</a:t>
            </a:r>
            <a:r>
              <a:rPr lang="tr-TR" dirty="0"/>
              <a:t> eklendikten sonra tüp su banyosunda ısıtılacaktır. Açığa çıkan hidrojen sülfür numunedeki katyonlarla reaksiyona gireceğinden, hidrojen sülfürün zararlı etkileri (çürük yumurta kokusu gibi) daha az görülecektir.</a:t>
            </a:r>
          </a:p>
        </p:txBody>
      </p:sp>
      <p:sp>
        <p:nvSpPr>
          <p:cNvPr id="5" name="Metin kutusu 4"/>
          <p:cNvSpPr txBox="1"/>
          <p:nvPr/>
        </p:nvSpPr>
        <p:spPr>
          <a:xfrm>
            <a:off x="0" y="3741845"/>
            <a:ext cx="9144000" cy="3139321"/>
          </a:xfrm>
          <a:prstGeom prst="rect">
            <a:avLst/>
          </a:prstGeom>
          <a:noFill/>
        </p:spPr>
        <p:txBody>
          <a:bodyPr wrap="square" rtlCol="0">
            <a:spAutoFit/>
          </a:bodyPr>
          <a:lstStyle/>
          <a:p>
            <a:pPr eaLnBrk="1" hangingPunct="1"/>
            <a:r>
              <a:rPr lang="tr-TR" dirty="0"/>
              <a:t>Deneylerde sistematik analiz tablosu takip edilecektir. II</a:t>
            </a:r>
            <a:r>
              <a:rPr lang="tr-TR" altLang="tr-TR" sz="1800" dirty="0"/>
              <a:t>. gruptaki iyonların sülfürleri renkli olarak çökerler. Bu çökeleklerle analizin başlangıcında ortamdaki iyonlar hakkında bilgi sahibi olabiliriz.</a:t>
            </a:r>
          </a:p>
          <a:p>
            <a:pPr eaLnBrk="1" hangingPunct="1"/>
            <a:endParaRPr lang="tr-TR" altLang="tr-TR" sz="1800" dirty="0"/>
          </a:p>
          <a:p>
            <a:pPr eaLnBrk="1" hangingPunct="1"/>
            <a:r>
              <a:rPr lang="tr-TR" altLang="tr-TR" sz="1800" dirty="0"/>
              <a:t>Bi</a:t>
            </a:r>
            <a:r>
              <a:rPr lang="tr-TR" altLang="tr-TR" sz="1800" baseline="-25000" dirty="0"/>
              <a:t>2</a:t>
            </a:r>
            <a:r>
              <a:rPr lang="tr-TR" altLang="tr-TR" sz="1800" dirty="0"/>
              <a:t>S</a:t>
            </a:r>
            <a:r>
              <a:rPr lang="tr-TR" altLang="tr-TR" sz="1800" baseline="-25000" dirty="0"/>
              <a:t>3</a:t>
            </a:r>
            <a:r>
              <a:rPr lang="tr-TR" altLang="tr-TR" sz="1800" dirty="0"/>
              <a:t>,HgS, </a:t>
            </a:r>
            <a:r>
              <a:rPr lang="tr-TR" altLang="tr-TR" sz="1800" dirty="0" err="1"/>
              <a:t>CuS</a:t>
            </a:r>
            <a:r>
              <a:rPr lang="tr-TR" altLang="tr-TR" sz="1800" dirty="0"/>
              <a:t>, </a:t>
            </a:r>
            <a:r>
              <a:rPr lang="tr-TR" altLang="tr-TR" sz="1800" dirty="0" err="1"/>
              <a:t>PbS</a:t>
            </a:r>
            <a:r>
              <a:rPr lang="tr-TR" altLang="tr-TR" sz="1800" dirty="0"/>
              <a:t> = Siyah</a:t>
            </a:r>
          </a:p>
          <a:p>
            <a:pPr eaLnBrk="1" hangingPunct="1"/>
            <a:r>
              <a:rPr lang="tr-TR" altLang="tr-TR" sz="1800" dirty="0"/>
              <a:t>As</a:t>
            </a:r>
            <a:r>
              <a:rPr lang="tr-TR" altLang="tr-TR" sz="1800" baseline="-25000" dirty="0"/>
              <a:t>2</a:t>
            </a:r>
            <a:r>
              <a:rPr lang="tr-TR" altLang="tr-TR" sz="1800" dirty="0"/>
              <a:t>S</a:t>
            </a:r>
            <a:r>
              <a:rPr lang="tr-TR" altLang="tr-TR" sz="1800" baseline="-25000" dirty="0"/>
              <a:t>3</a:t>
            </a:r>
            <a:r>
              <a:rPr lang="tr-TR" altLang="tr-TR" sz="1800" dirty="0"/>
              <a:t>, As</a:t>
            </a:r>
            <a:r>
              <a:rPr lang="tr-TR" altLang="tr-TR" sz="1800" baseline="-25000" dirty="0"/>
              <a:t>2</a:t>
            </a:r>
            <a:r>
              <a:rPr lang="tr-TR" altLang="tr-TR" sz="1800" dirty="0"/>
              <a:t>S</a:t>
            </a:r>
            <a:r>
              <a:rPr lang="tr-TR" altLang="tr-TR" sz="1800" baseline="-25000" dirty="0"/>
              <a:t>5</a:t>
            </a:r>
            <a:r>
              <a:rPr lang="tr-TR" altLang="tr-TR" sz="1800" dirty="0"/>
              <a:t> = Sarı            </a:t>
            </a:r>
          </a:p>
          <a:p>
            <a:pPr eaLnBrk="1" hangingPunct="1"/>
            <a:r>
              <a:rPr lang="tr-TR" altLang="tr-TR" sz="1800" dirty="0" err="1"/>
              <a:t>CdS</a:t>
            </a:r>
            <a:r>
              <a:rPr lang="tr-TR" altLang="tr-TR" sz="1800" dirty="0"/>
              <a:t> = Açık sarı</a:t>
            </a:r>
          </a:p>
          <a:p>
            <a:pPr eaLnBrk="1" hangingPunct="1"/>
            <a:r>
              <a:rPr lang="tr-TR" altLang="tr-TR" sz="1800" dirty="0"/>
              <a:t>Sb</a:t>
            </a:r>
            <a:r>
              <a:rPr lang="tr-TR" altLang="tr-TR" sz="1800" baseline="-25000" dirty="0"/>
              <a:t>2</a:t>
            </a:r>
            <a:r>
              <a:rPr lang="tr-TR" altLang="tr-TR" sz="1800" dirty="0"/>
              <a:t>S</a:t>
            </a:r>
            <a:r>
              <a:rPr lang="tr-TR" altLang="tr-TR" sz="1800" baseline="-25000" dirty="0"/>
              <a:t>3</a:t>
            </a:r>
            <a:r>
              <a:rPr lang="tr-TR" altLang="tr-TR" sz="1800" dirty="0"/>
              <a:t>, Sb</a:t>
            </a:r>
            <a:r>
              <a:rPr lang="tr-TR" altLang="tr-TR" sz="1800" baseline="-25000" dirty="0"/>
              <a:t>2</a:t>
            </a:r>
            <a:r>
              <a:rPr lang="tr-TR" altLang="tr-TR" sz="1800" dirty="0"/>
              <a:t>S</a:t>
            </a:r>
            <a:r>
              <a:rPr lang="tr-TR" altLang="tr-TR" sz="1800" baseline="-25000" dirty="0"/>
              <a:t>5</a:t>
            </a:r>
            <a:r>
              <a:rPr lang="tr-TR" altLang="tr-TR" sz="1800" dirty="0"/>
              <a:t> = Turuncu</a:t>
            </a:r>
          </a:p>
          <a:p>
            <a:pPr eaLnBrk="1" hangingPunct="1"/>
            <a:r>
              <a:rPr lang="tr-TR" altLang="tr-TR" sz="1800" dirty="0" err="1"/>
              <a:t>SnS</a:t>
            </a:r>
            <a:r>
              <a:rPr lang="tr-TR" altLang="tr-TR" sz="1800" dirty="0"/>
              <a:t>= Koyu kahverengi</a:t>
            </a:r>
          </a:p>
          <a:p>
            <a:pPr eaLnBrk="1" hangingPunct="1"/>
            <a:r>
              <a:rPr lang="tr-TR" dirty="0"/>
              <a:t>II. Grup katyonlarının tek başlarınayken verdikleri spesifik bazı reaksiyonlar aşağıda belirtilmiştir.</a:t>
            </a:r>
          </a:p>
        </p:txBody>
      </p:sp>
    </p:spTree>
    <p:extLst>
      <p:ext uri="{BB962C8B-B14F-4D97-AF65-F5344CB8AC3E}">
        <p14:creationId xmlns:p14="http://schemas.microsoft.com/office/powerpoint/2010/main" val="1963328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12785" y="1052736"/>
            <a:ext cx="9170996" cy="522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000" b="1" dirty="0"/>
              <a:t>                                           Cu</a:t>
            </a:r>
            <a:r>
              <a:rPr lang="tr-TR" altLang="tr-TR" sz="2000" b="1" baseline="30000" dirty="0"/>
              <a:t>+2</a:t>
            </a:r>
          </a:p>
          <a:p>
            <a:pPr eaLnBrk="1" hangingPunct="1"/>
            <a:endParaRPr lang="tr-TR" altLang="tr-TR" sz="2000" baseline="30000" dirty="0"/>
          </a:p>
          <a:p>
            <a:pPr eaLnBrk="1" hangingPunct="1"/>
            <a:r>
              <a:rPr lang="tr-TR" altLang="tr-TR" sz="2000" b="1" dirty="0">
                <a:solidFill>
                  <a:srgbClr val="FF0000"/>
                </a:solidFill>
              </a:rPr>
              <a:t>1</a:t>
            </a:r>
            <a:r>
              <a:rPr lang="tr-TR" altLang="tr-TR" sz="2000" b="1" dirty="0"/>
              <a:t>-</a:t>
            </a:r>
            <a:r>
              <a:rPr lang="tr-TR" altLang="tr-TR" sz="2000" dirty="0"/>
              <a:t> </a:t>
            </a:r>
            <a:r>
              <a:rPr lang="tr-TR" altLang="tr-TR" sz="2000" u="sng" dirty="0"/>
              <a:t>Cu tuzlarının çözeltilerinin rengi mavi veya maviye yakın yeşildir.     </a:t>
            </a:r>
            <a:endParaRPr lang="tr-TR" altLang="tr-TR" sz="2000" dirty="0"/>
          </a:p>
          <a:p>
            <a:pPr eaLnBrk="1" hangingPunct="1"/>
            <a:r>
              <a:rPr lang="tr-TR" altLang="tr-TR" sz="2000" dirty="0"/>
              <a:t>    </a:t>
            </a:r>
            <a:r>
              <a:rPr lang="tr-TR" altLang="tr-TR" sz="2000" u="sng" dirty="0" err="1"/>
              <a:t>Erlendeki</a:t>
            </a:r>
            <a:r>
              <a:rPr lang="tr-TR" altLang="tr-TR" sz="2000" u="sng" dirty="0"/>
              <a:t> numunenin</a:t>
            </a:r>
            <a:r>
              <a:rPr lang="tr-TR" altLang="tr-TR" sz="2000" dirty="0"/>
              <a:t> </a:t>
            </a:r>
            <a:r>
              <a:rPr lang="tr-TR" altLang="tr-TR" sz="2000" u="sng" dirty="0"/>
              <a:t>rengine bakılarak fikir edinilebilir.</a:t>
            </a:r>
          </a:p>
          <a:p>
            <a:pPr eaLnBrk="1" hangingPunct="1"/>
            <a:endParaRPr lang="tr-TR" altLang="tr-TR" sz="2000" dirty="0"/>
          </a:p>
          <a:p>
            <a:pPr eaLnBrk="1" hangingPunct="1"/>
            <a:r>
              <a:rPr lang="tr-TR" altLang="tr-TR" sz="2000" b="1" dirty="0"/>
              <a:t>2-</a:t>
            </a:r>
            <a:r>
              <a:rPr lang="tr-TR" altLang="tr-TR" sz="2000" dirty="0"/>
              <a:t> Potasyum </a:t>
            </a:r>
            <a:r>
              <a:rPr lang="tr-TR" altLang="tr-TR" sz="2000" dirty="0" err="1"/>
              <a:t>ferro</a:t>
            </a:r>
            <a:r>
              <a:rPr lang="tr-TR" altLang="tr-TR" sz="2000" dirty="0"/>
              <a:t> siyanür     [Fe(CN)</a:t>
            </a:r>
            <a:r>
              <a:rPr lang="tr-TR" altLang="tr-TR" sz="2000" baseline="-25000" dirty="0"/>
              <a:t>6</a:t>
            </a:r>
            <a:r>
              <a:rPr lang="tr-TR" altLang="tr-TR" sz="2000" dirty="0"/>
              <a:t>] </a:t>
            </a:r>
            <a:r>
              <a:rPr lang="tr-TR" altLang="tr-TR" sz="2000" baseline="30000" dirty="0"/>
              <a:t>–4</a:t>
            </a:r>
            <a:r>
              <a:rPr lang="tr-TR" altLang="tr-TR" sz="2000" dirty="0"/>
              <a:t>  ile  kırmızı-kahverengi   </a:t>
            </a:r>
          </a:p>
          <a:p>
            <a:pPr eaLnBrk="1" hangingPunct="1"/>
            <a:r>
              <a:rPr lang="tr-TR" altLang="tr-TR" sz="2000" dirty="0"/>
              <a:t>     bir çökelek meydana gelir.   </a:t>
            </a:r>
          </a:p>
          <a:p>
            <a:pPr eaLnBrk="1" hangingPunct="1"/>
            <a:r>
              <a:rPr lang="tr-TR" altLang="tr-TR" sz="2000" dirty="0"/>
              <a:t>     Seyreltik asitlerde çözünmeyen bu çökelek </a:t>
            </a:r>
            <a:r>
              <a:rPr lang="tr-TR" altLang="tr-TR" sz="2000"/>
              <a:t>seyreltik </a:t>
            </a:r>
            <a:r>
              <a:rPr lang="tr-TR" altLang="tr-TR" sz="2000" smtClean="0"/>
              <a:t>amonyakta çözünür</a:t>
            </a:r>
            <a:r>
              <a:rPr lang="tr-TR" altLang="tr-TR" sz="2000" dirty="0"/>
              <a:t>.</a:t>
            </a:r>
          </a:p>
          <a:p>
            <a:pPr eaLnBrk="1" hangingPunct="1"/>
            <a:r>
              <a:rPr lang="tr-TR" altLang="tr-TR" sz="2000" dirty="0"/>
              <a:t>               2Cu</a:t>
            </a:r>
            <a:r>
              <a:rPr lang="tr-TR" altLang="tr-TR" sz="2000" baseline="30000" dirty="0"/>
              <a:t>+2</a:t>
            </a:r>
            <a:r>
              <a:rPr lang="tr-TR" altLang="tr-TR" sz="2000" dirty="0"/>
              <a:t> + [Fe(CN)</a:t>
            </a:r>
            <a:r>
              <a:rPr lang="tr-TR" altLang="tr-TR" sz="2000" baseline="-25000" dirty="0"/>
              <a:t>6</a:t>
            </a:r>
            <a:r>
              <a:rPr lang="tr-TR" altLang="tr-TR" sz="2000" dirty="0"/>
              <a:t>] </a:t>
            </a:r>
            <a:r>
              <a:rPr lang="tr-TR" altLang="tr-TR" sz="2000" baseline="30000" dirty="0"/>
              <a:t>–4</a:t>
            </a:r>
            <a:r>
              <a:rPr lang="tr-TR" altLang="tr-TR" sz="2000" dirty="0"/>
              <a:t> → Cu</a:t>
            </a:r>
            <a:r>
              <a:rPr lang="tr-TR" altLang="tr-TR" sz="2000" baseline="-25000" dirty="0"/>
              <a:t>2</a:t>
            </a:r>
            <a:r>
              <a:rPr lang="tr-TR" altLang="tr-TR" sz="2000" dirty="0"/>
              <a:t>[Fe(CN)</a:t>
            </a:r>
            <a:r>
              <a:rPr lang="tr-TR" altLang="tr-TR" sz="2000" baseline="-25000" dirty="0"/>
              <a:t>6</a:t>
            </a:r>
            <a:r>
              <a:rPr lang="tr-TR" altLang="tr-TR" sz="2000" dirty="0"/>
              <a:t>] ↓</a:t>
            </a:r>
          </a:p>
          <a:p>
            <a:pPr eaLnBrk="1" hangingPunct="1"/>
            <a:endParaRPr lang="tr-TR" altLang="tr-TR" sz="2000" dirty="0"/>
          </a:p>
          <a:p>
            <a:pPr eaLnBrk="1" hangingPunct="1"/>
            <a:r>
              <a:rPr lang="tr-TR" altLang="tr-TR" sz="2000" b="1" dirty="0"/>
              <a:t>3-  </a:t>
            </a:r>
            <a:r>
              <a:rPr lang="tr-TR" altLang="tr-TR" sz="2000" dirty="0"/>
              <a:t>KCN ile önce yeşilimsi-sarı   Cu(CN)</a:t>
            </a:r>
            <a:r>
              <a:rPr lang="tr-TR" altLang="tr-TR" sz="2000" baseline="-25000" dirty="0"/>
              <a:t>2</a:t>
            </a:r>
            <a:r>
              <a:rPr lang="tr-TR" altLang="tr-TR" sz="2000" dirty="0"/>
              <a:t> ↓   çökeleği oluşur. </a:t>
            </a:r>
          </a:p>
          <a:p>
            <a:pPr eaLnBrk="1" hangingPunct="1"/>
            <a:r>
              <a:rPr lang="tr-TR" altLang="tr-TR" sz="2000" dirty="0"/>
              <a:t>     KCN ilavesine devam edilirse K</a:t>
            </a:r>
            <a:r>
              <a:rPr lang="tr-TR" altLang="tr-TR" sz="2000" baseline="-25000" dirty="0"/>
              <a:t>2</a:t>
            </a:r>
            <a:r>
              <a:rPr lang="tr-TR" altLang="tr-TR" sz="2000" dirty="0"/>
              <a:t>[Cu(CN)</a:t>
            </a:r>
            <a:r>
              <a:rPr lang="tr-TR" altLang="tr-TR" sz="2000" baseline="-25000" dirty="0"/>
              <a:t>4</a:t>
            </a:r>
            <a:r>
              <a:rPr lang="tr-TR" altLang="tr-TR" sz="2000" dirty="0"/>
              <a:t>] kompleksi yaparak  </a:t>
            </a:r>
          </a:p>
          <a:p>
            <a:pPr eaLnBrk="1" hangingPunct="1"/>
            <a:r>
              <a:rPr lang="tr-TR" altLang="tr-TR" sz="2000" dirty="0"/>
              <a:t>     çözünür.</a:t>
            </a:r>
          </a:p>
          <a:p>
            <a:pPr eaLnBrk="1" hangingPunct="1"/>
            <a:r>
              <a:rPr lang="tr-TR" altLang="tr-TR" sz="2000" dirty="0"/>
              <a:t>              K</a:t>
            </a:r>
            <a:r>
              <a:rPr lang="tr-TR" altLang="tr-TR" sz="2000" baseline="-25000" dirty="0"/>
              <a:t>2</a:t>
            </a:r>
            <a:r>
              <a:rPr lang="tr-TR" altLang="tr-TR" sz="2000" dirty="0"/>
              <a:t>[Cu(CN)</a:t>
            </a:r>
            <a:r>
              <a:rPr lang="tr-TR" altLang="tr-TR" sz="2000" baseline="-25000" dirty="0"/>
              <a:t>4</a:t>
            </a:r>
            <a:r>
              <a:rPr lang="tr-TR" altLang="tr-TR" sz="2000" dirty="0"/>
              <a:t>]     Potasyum </a:t>
            </a:r>
            <a:r>
              <a:rPr lang="tr-TR" altLang="tr-TR" sz="2000" dirty="0" err="1"/>
              <a:t>tetra</a:t>
            </a:r>
            <a:r>
              <a:rPr lang="tr-TR" altLang="tr-TR" sz="2000" dirty="0"/>
              <a:t> </a:t>
            </a:r>
            <a:r>
              <a:rPr lang="tr-TR" altLang="tr-TR" sz="2000" dirty="0" err="1"/>
              <a:t>siyano</a:t>
            </a:r>
            <a:r>
              <a:rPr lang="tr-TR" altLang="tr-TR" sz="2000" dirty="0"/>
              <a:t> </a:t>
            </a:r>
            <a:r>
              <a:rPr lang="tr-TR" altLang="tr-TR" sz="2000" dirty="0" err="1"/>
              <a:t>kuprat</a:t>
            </a:r>
            <a:endParaRPr lang="tr-TR" altLang="tr-TR" sz="2000" dirty="0"/>
          </a:p>
          <a:p>
            <a:pPr eaLnBrk="1" hangingPunct="1"/>
            <a:r>
              <a:rPr lang="tr-TR" altLang="tr-TR" sz="2000" dirty="0"/>
              <a:t>Çözeltide Cu</a:t>
            </a:r>
            <a:r>
              <a:rPr lang="tr-TR" altLang="tr-TR" sz="2000" baseline="30000" dirty="0"/>
              <a:t>+2</a:t>
            </a:r>
            <a:r>
              <a:rPr lang="tr-TR" altLang="tr-TR" sz="2000" dirty="0"/>
              <a:t> kalmadığından mavi renk kaybolur ve H</a:t>
            </a:r>
            <a:r>
              <a:rPr lang="tr-TR" altLang="tr-TR" sz="2000" baseline="-25000" dirty="0"/>
              <a:t>2</a:t>
            </a:r>
            <a:r>
              <a:rPr lang="tr-TR" altLang="tr-TR" sz="2000" dirty="0"/>
              <a:t>S ilavesiyle </a:t>
            </a:r>
            <a:r>
              <a:rPr lang="tr-TR" altLang="tr-TR" sz="2000" dirty="0" err="1"/>
              <a:t>CuS</a:t>
            </a:r>
            <a:r>
              <a:rPr lang="tr-TR" altLang="tr-TR" sz="2000" dirty="0"/>
              <a:t> çökmez.</a:t>
            </a:r>
          </a:p>
          <a:p>
            <a:pPr eaLnBrk="1" hangingPunct="1"/>
            <a:r>
              <a:rPr lang="tr-TR" altLang="tr-TR" sz="2000" u="sng" dirty="0"/>
              <a:t>Aynı şartlarda </a:t>
            </a:r>
            <a:r>
              <a:rPr lang="tr-TR" altLang="tr-TR" sz="2000" u="sng" dirty="0" err="1"/>
              <a:t>CdS</a:t>
            </a:r>
            <a:r>
              <a:rPr lang="tr-TR" altLang="tr-TR" sz="2000" u="sng" dirty="0"/>
              <a:t> çöker</a:t>
            </a:r>
            <a:r>
              <a:rPr lang="tr-TR" altLang="tr-TR" sz="20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0" y="1052736"/>
            <a:ext cx="8964613" cy="5529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tabLst>
                <a:tab pos="228600" algn="l"/>
              </a:tabLst>
              <a:defRPr>
                <a:solidFill>
                  <a:schemeClr val="tx1"/>
                </a:solidFill>
                <a:latin typeface="Arial" panose="020B0604020202020204" pitchFamily="34" charset="0"/>
              </a:defRPr>
            </a:lvl1pPr>
            <a:lvl2pPr marL="742950" indent="-285750" eaLnBrk="0" hangingPunct="0">
              <a:tabLst>
                <a:tab pos="228600" algn="l"/>
              </a:tabLst>
              <a:defRPr>
                <a:solidFill>
                  <a:schemeClr val="tx1"/>
                </a:solidFill>
                <a:latin typeface="Arial" panose="020B0604020202020204" pitchFamily="34" charset="0"/>
              </a:defRPr>
            </a:lvl2pPr>
            <a:lvl3pPr marL="1143000" indent="-228600" eaLnBrk="0" hangingPunct="0">
              <a:tabLst>
                <a:tab pos="228600" algn="l"/>
              </a:tabLst>
              <a:defRPr>
                <a:solidFill>
                  <a:schemeClr val="tx1"/>
                </a:solidFill>
                <a:latin typeface="Arial" panose="020B0604020202020204" pitchFamily="34" charset="0"/>
              </a:defRPr>
            </a:lvl3pPr>
            <a:lvl4pPr marL="1600200" indent="-228600" eaLnBrk="0" hangingPunct="0">
              <a:tabLst>
                <a:tab pos="228600" algn="l"/>
              </a:tabLst>
              <a:defRPr>
                <a:solidFill>
                  <a:schemeClr val="tx1"/>
                </a:solidFill>
                <a:latin typeface="Arial" panose="020B0604020202020204" pitchFamily="34" charset="0"/>
              </a:defRPr>
            </a:lvl4pPr>
            <a:lvl5pPr marL="2057400" indent="-228600" eaLnBrk="0" hangingPunct="0">
              <a:tabLst>
                <a:tab pos="2286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2286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2286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2286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228600" algn="l"/>
              </a:tabLst>
              <a:defRPr>
                <a:solidFill>
                  <a:schemeClr val="tx1"/>
                </a:solidFill>
                <a:latin typeface="Arial" panose="020B0604020202020204" pitchFamily="34" charset="0"/>
              </a:defRPr>
            </a:lvl9pPr>
          </a:lstStyle>
          <a:p>
            <a:pPr algn="ctr" eaLnBrk="1" hangingPunct="1"/>
            <a:r>
              <a:rPr lang="tr-TR" altLang="tr-TR" sz="2000" b="1" dirty="0"/>
              <a:t>Cd</a:t>
            </a:r>
            <a:r>
              <a:rPr lang="tr-TR" altLang="tr-TR" sz="2000" b="1" baseline="30000" dirty="0"/>
              <a:t>+2</a:t>
            </a:r>
          </a:p>
          <a:p>
            <a:pPr algn="ctr" eaLnBrk="1" hangingPunct="1"/>
            <a:endParaRPr lang="tr-TR" altLang="tr-TR" sz="2000" baseline="30000" dirty="0"/>
          </a:p>
          <a:p>
            <a:pPr eaLnBrk="1" hangingPunct="1"/>
            <a:r>
              <a:rPr lang="tr-TR" altLang="tr-TR" sz="2000" b="1" dirty="0">
                <a:solidFill>
                  <a:srgbClr val="FF0000"/>
                </a:solidFill>
              </a:rPr>
              <a:t>1-</a:t>
            </a:r>
            <a:r>
              <a:rPr lang="tr-TR" altLang="tr-TR" sz="2000" b="1" dirty="0"/>
              <a:t> </a:t>
            </a:r>
            <a:r>
              <a:rPr lang="tr-TR" altLang="tr-TR" sz="2000" dirty="0"/>
              <a:t>H</a:t>
            </a:r>
            <a:r>
              <a:rPr lang="tr-TR" altLang="tr-TR" sz="2000" baseline="-25000" dirty="0"/>
              <a:t>2</a:t>
            </a:r>
            <a:r>
              <a:rPr lang="tr-TR" altLang="tr-TR" sz="2000" dirty="0"/>
              <a:t>S ile </a:t>
            </a:r>
            <a:r>
              <a:rPr lang="tr-TR" altLang="tr-TR" sz="2000" dirty="0" err="1"/>
              <a:t>kolloidal</a:t>
            </a:r>
            <a:r>
              <a:rPr lang="tr-TR" altLang="tr-TR" sz="2000" dirty="0"/>
              <a:t> ve sarı renkli </a:t>
            </a:r>
            <a:r>
              <a:rPr lang="tr-TR" altLang="tr-TR" sz="2000" dirty="0" err="1"/>
              <a:t>CdS</a:t>
            </a:r>
            <a:r>
              <a:rPr lang="tr-TR" altLang="tr-TR" sz="2000" dirty="0"/>
              <a:t> oluşur. </a:t>
            </a:r>
            <a:r>
              <a:rPr lang="tr-TR" altLang="tr-TR" sz="2000" dirty="0" err="1"/>
              <a:t>CdS</a:t>
            </a:r>
            <a:r>
              <a:rPr lang="tr-TR" altLang="tr-TR" sz="2000" dirty="0"/>
              <a:t>, HNO3’de çözünür.</a:t>
            </a:r>
          </a:p>
          <a:p>
            <a:pPr eaLnBrk="1" hangingPunct="1"/>
            <a:r>
              <a:rPr lang="tr-TR" altLang="tr-TR" sz="2000" dirty="0"/>
              <a:t>         Cd</a:t>
            </a:r>
            <a:r>
              <a:rPr lang="tr-TR" altLang="tr-TR" sz="2000" baseline="30000" dirty="0"/>
              <a:t>+2</a:t>
            </a:r>
            <a:r>
              <a:rPr lang="tr-TR" altLang="tr-TR" sz="2000" dirty="0"/>
              <a:t> +H</a:t>
            </a:r>
            <a:r>
              <a:rPr lang="tr-TR" altLang="tr-TR" sz="2000" baseline="-25000" dirty="0"/>
              <a:t>2</a:t>
            </a:r>
            <a:r>
              <a:rPr lang="tr-TR" altLang="tr-TR" sz="2000" dirty="0"/>
              <a:t>S → </a:t>
            </a:r>
            <a:r>
              <a:rPr lang="tr-TR" altLang="tr-TR" sz="2000" dirty="0" err="1"/>
              <a:t>CdS</a:t>
            </a:r>
            <a:r>
              <a:rPr lang="tr-TR" altLang="tr-TR" sz="2000" dirty="0"/>
              <a:t> ↓ (sarı) + 2H</a:t>
            </a:r>
            <a:r>
              <a:rPr lang="tr-TR" altLang="tr-TR" sz="2000" baseline="30000" dirty="0"/>
              <a:t>+</a:t>
            </a:r>
          </a:p>
          <a:p>
            <a:pPr eaLnBrk="1" hangingPunct="1"/>
            <a:r>
              <a:rPr lang="tr-TR" altLang="tr-TR" sz="2000" dirty="0"/>
              <a:t>         3CdS + 8H</a:t>
            </a:r>
            <a:r>
              <a:rPr lang="tr-TR" altLang="tr-TR" sz="2000" baseline="30000" dirty="0"/>
              <a:t>+</a:t>
            </a:r>
            <a:r>
              <a:rPr lang="tr-TR" altLang="tr-TR" sz="2000" dirty="0"/>
              <a:t> + 2NO</a:t>
            </a:r>
            <a:r>
              <a:rPr lang="tr-TR" altLang="tr-TR" sz="2000" baseline="-25000" dirty="0"/>
              <a:t>3</a:t>
            </a:r>
            <a:r>
              <a:rPr lang="tr-TR" altLang="tr-TR" sz="2000" dirty="0"/>
              <a:t>– → 3Cd</a:t>
            </a:r>
            <a:r>
              <a:rPr lang="tr-TR" altLang="tr-TR" sz="2000" baseline="30000" dirty="0"/>
              <a:t>+2</a:t>
            </a:r>
            <a:r>
              <a:rPr lang="tr-TR" altLang="tr-TR" sz="2000" dirty="0"/>
              <a:t> + 3S + 2NO + 4H</a:t>
            </a:r>
            <a:r>
              <a:rPr lang="tr-TR" altLang="tr-TR" sz="2000" baseline="-25000" dirty="0"/>
              <a:t>2</a:t>
            </a:r>
            <a:r>
              <a:rPr lang="tr-TR" altLang="tr-TR" sz="2000" dirty="0"/>
              <a:t>O</a:t>
            </a:r>
          </a:p>
          <a:p>
            <a:pPr eaLnBrk="1" hangingPunct="1"/>
            <a:endParaRPr lang="tr-TR" altLang="tr-TR" sz="2000" dirty="0"/>
          </a:p>
          <a:p>
            <a:pPr eaLnBrk="1" hangingPunct="1"/>
            <a:r>
              <a:rPr lang="tr-TR" altLang="tr-TR" sz="2000" b="1" dirty="0"/>
              <a:t>2-  </a:t>
            </a:r>
            <a:r>
              <a:rPr lang="tr-TR" altLang="tr-TR" sz="2000" dirty="0"/>
              <a:t>KCN az miktarda ilave edildiğinde </a:t>
            </a:r>
            <a:r>
              <a:rPr lang="tr-TR" altLang="tr-TR" sz="2000" dirty="0" err="1"/>
              <a:t>Cd</a:t>
            </a:r>
            <a:r>
              <a:rPr lang="tr-TR" altLang="tr-TR" sz="2000" dirty="0"/>
              <a:t>(CN)</a:t>
            </a:r>
            <a:r>
              <a:rPr lang="tr-TR" altLang="tr-TR" sz="2000" baseline="-25000" dirty="0"/>
              <a:t>2</a:t>
            </a:r>
            <a:r>
              <a:rPr lang="tr-TR" altLang="tr-TR" sz="2000" dirty="0"/>
              <a:t>’den oluşan beyaz renkli bir çökelek </a:t>
            </a:r>
            <a:r>
              <a:rPr lang="tr-TR" altLang="tr-TR" sz="2000" dirty="0" err="1"/>
              <a:t>oluşur.KCN</a:t>
            </a:r>
            <a:r>
              <a:rPr lang="tr-TR" altLang="tr-TR" sz="2000" dirty="0"/>
              <a:t> ilavesine devam edilirse </a:t>
            </a:r>
            <a:r>
              <a:rPr lang="tr-TR" altLang="tr-TR" sz="2000" dirty="0" err="1"/>
              <a:t>tetra</a:t>
            </a:r>
            <a:r>
              <a:rPr lang="tr-TR" altLang="tr-TR" sz="2000" dirty="0"/>
              <a:t> </a:t>
            </a:r>
            <a:r>
              <a:rPr lang="tr-TR" altLang="tr-TR" sz="2000" dirty="0" err="1"/>
              <a:t>siyano</a:t>
            </a:r>
            <a:r>
              <a:rPr lang="tr-TR" altLang="tr-TR" sz="2000" dirty="0"/>
              <a:t> </a:t>
            </a:r>
            <a:r>
              <a:rPr lang="tr-TR" altLang="tr-TR" sz="2000" dirty="0" err="1"/>
              <a:t>kadmiyat</a:t>
            </a:r>
            <a:r>
              <a:rPr lang="tr-TR" altLang="tr-TR" sz="2000" dirty="0"/>
              <a:t> kompleksi oluşarak çözünür. </a:t>
            </a:r>
          </a:p>
          <a:p>
            <a:pPr eaLnBrk="1" hangingPunct="1"/>
            <a:r>
              <a:rPr lang="tr-TR" altLang="tr-TR" sz="2000" dirty="0"/>
              <a:t>    Bu kompleks dayanıklı değildir. H</a:t>
            </a:r>
            <a:r>
              <a:rPr lang="tr-TR" altLang="tr-TR" sz="2000" baseline="-25000" dirty="0"/>
              <a:t>2</a:t>
            </a:r>
            <a:r>
              <a:rPr lang="tr-TR" altLang="tr-TR" sz="2000" dirty="0"/>
              <a:t>S ile </a:t>
            </a:r>
            <a:r>
              <a:rPr lang="tr-TR" altLang="tr-TR" sz="2000" dirty="0" err="1"/>
              <a:t>CdS</a:t>
            </a:r>
            <a:r>
              <a:rPr lang="tr-TR" altLang="tr-TR" sz="2000" dirty="0"/>
              <a:t> verir.</a:t>
            </a:r>
          </a:p>
          <a:p>
            <a:pPr eaLnBrk="1" hangingPunct="1"/>
            <a:r>
              <a:rPr lang="tr-TR" altLang="tr-TR" sz="2000" dirty="0"/>
              <a:t>            CdSO</a:t>
            </a:r>
            <a:r>
              <a:rPr lang="tr-TR" altLang="tr-TR" sz="2000" baseline="-25000" dirty="0"/>
              <a:t>4</a:t>
            </a:r>
            <a:r>
              <a:rPr lang="tr-TR" altLang="tr-TR" sz="2000" dirty="0"/>
              <a:t> + 2 KCN  →  </a:t>
            </a:r>
            <a:r>
              <a:rPr lang="tr-TR" altLang="tr-TR" sz="2000" dirty="0" err="1"/>
              <a:t>Cd</a:t>
            </a:r>
            <a:r>
              <a:rPr lang="tr-TR" altLang="tr-TR" sz="2000" dirty="0"/>
              <a:t>(CN)</a:t>
            </a:r>
            <a:r>
              <a:rPr lang="tr-TR" altLang="tr-TR" sz="2000" baseline="-25000" dirty="0"/>
              <a:t>2</a:t>
            </a:r>
            <a:r>
              <a:rPr lang="tr-TR" altLang="tr-TR" sz="2000" dirty="0"/>
              <a:t>   +    K</a:t>
            </a:r>
            <a:r>
              <a:rPr lang="tr-TR" altLang="tr-TR" sz="2000" baseline="-25000" dirty="0"/>
              <a:t>2</a:t>
            </a:r>
            <a:r>
              <a:rPr lang="tr-TR" altLang="tr-TR" sz="2000" dirty="0"/>
              <a:t> SO</a:t>
            </a:r>
            <a:r>
              <a:rPr lang="tr-TR" altLang="tr-TR" sz="2000" baseline="-25000" dirty="0"/>
              <a:t>4</a:t>
            </a:r>
          </a:p>
          <a:p>
            <a:pPr eaLnBrk="1" hangingPunct="1"/>
            <a:r>
              <a:rPr lang="tr-TR" altLang="tr-TR" sz="2000" dirty="0"/>
              <a:t>                                             Kadmiyum siyanür</a:t>
            </a:r>
          </a:p>
          <a:p>
            <a:pPr eaLnBrk="1" hangingPunct="1"/>
            <a:r>
              <a:rPr lang="tr-TR" altLang="tr-TR" sz="2000" dirty="0"/>
              <a:t>            </a:t>
            </a:r>
            <a:r>
              <a:rPr lang="tr-TR" altLang="tr-TR" sz="2000" dirty="0" err="1"/>
              <a:t>Cd</a:t>
            </a:r>
            <a:r>
              <a:rPr lang="tr-TR" altLang="tr-TR" sz="2000" dirty="0"/>
              <a:t>(CN)</a:t>
            </a:r>
            <a:r>
              <a:rPr lang="tr-TR" altLang="tr-TR" sz="2000" baseline="-25000" dirty="0"/>
              <a:t>2</a:t>
            </a:r>
            <a:r>
              <a:rPr lang="tr-TR" altLang="tr-TR" sz="2000" dirty="0"/>
              <a:t> + 2 KCN → K</a:t>
            </a:r>
            <a:r>
              <a:rPr lang="tr-TR" altLang="tr-TR" sz="2000" baseline="-25000" dirty="0"/>
              <a:t>2</a:t>
            </a:r>
            <a:r>
              <a:rPr lang="tr-TR" altLang="tr-TR" sz="2000" dirty="0"/>
              <a:t>[</a:t>
            </a:r>
            <a:r>
              <a:rPr lang="tr-TR" altLang="tr-TR" sz="2000" dirty="0" err="1"/>
              <a:t>Cd</a:t>
            </a:r>
            <a:r>
              <a:rPr lang="tr-TR" altLang="tr-TR" sz="2000" dirty="0"/>
              <a:t>(CN)</a:t>
            </a:r>
            <a:r>
              <a:rPr lang="tr-TR" altLang="tr-TR" sz="2000" baseline="-25000" dirty="0"/>
              <a:t>4</a:t>
            </a:r>
            <a:r>
              <a:rPr lang="tr-TR" altLang="tr-TR" sz="2000" dirty="0"/>
              <a:t>]</a:t>
            </a:r>
          </a:p>
          <a:p>
            <a:pPr eaLnBrk="1" hangingPunct="1"/>
            <a:r>
              <a:rPr lang="tr-TR" altLang="tr-TR" sz="2000" dirty="0"/>
              <a:t>                                                Potasyum </a:t>
            </a:r>
            <a:r>
              <a:rPr lang="tr-TR" altLang="tr-TR" sz="2000" dirty="0" err="1"/>
              <a:t>tetra</a:t>
            </a:r>
            <a:r>
              <a:rPr lang="tr-TR" altLang="tr-TR" sz="2000" dirty="0"/>
              <a:t> </a:t>
            </a:r>
            <a:r>
              <a:rPr lang="tr-TR" altLang="tr-TR" sz="2000" dirty="0" err="1"/>
              <a:t>siyano</a:t>
            </a:r>
            <a:r>
              <a:rPr lang="tr-TR" altLang="tr-TR" sz="2000" dirty="0"/>
              <a:t> </a:t>
            </a:r>
            <a:r>
              <a:rPr lang="tr-TR" altLang="tr-TR" sz="2000" dirty="0" err="1"/>
              <a:t>kadmiyat</a:t>
            </a:r>
            <a:endParaRPr lang="tr-TR" altLang="tr-TR" sz="2000" dirty="0"/>
          </a:p>
          <a:p>
            <a:pPr eaLnBrk="1" hangingPunct="1"/>
            <a:r>
              <a:rPr lang="tr-TR" altLang="tr-TR" sz="2000" dirty="0"/>
              <a:t>            K</a:t>
            </a:r>
            <a:r>
              <a:rPr lang="tr-TR" altLang="tr-TR" sz="2000" baseline="-25000" dirty="0"/>
              <a:t>2</a:t>
            </a:r>
            <a:r>
              <a:rPr lang="tr-TR" altLang="tr-TR" sz="2000" dirty="0"/>
              <a:t>[</a:t>
            </a:r>
            <a:r>
              <a:rPr lang="tr-TR" altLang="tr-TR" sz="2000" dirty="0" err="1"/>
              <a:t>Cd</a:t>
            </a:r>
            <a:r>
              <a:rPr lang="tr-TR" altLang="tr-TR" sz="2000" dirty="0"/>
              <a:t>(CN)</a:t>
            </a:r>
            <a:r>
              <a:rPr lang="tr-TR" altLang="tr-TR" sz="2000" baseline="-25000" dirty="0"/>
              <a:t>4</a:t>
            </a:r>
            <a:r>
              <a:rPr lang="tr-TR" altLang="tr-TR" sz="2000" dirty="0"/>
              <a:t>] + H2S → </a:t>
            </a:r>
            <a:r>
              <a:rPr lang="tr-TR" altLang="tr-TR" sz="2000" dirty="0" err="1"/>
              <a:t>CdS</a:t>
            </a:r>
            <a:r>
              <a:rPr lang="tr-TR" altLang="tr-TR" sz="2000" dirty="0"/>
              <a:t> ↓ + 2KCN +2HCN</a:t>
            </a:r>
          </a:p>
          <a:p>
            <a:pPr eaLnBrk="1" hangingPunct="1"/>
            <a:r>
              <a:rPr lang="tr-TR" altLang="tr-TR" sz="2000" dirty="0"/>
              <a:t>                                                  Sarı</a:t>
            </a:r>
          </a:p>
          <a:p>
            <a:pPr eaLnBrk="1" hangingPunct="1"/>
            <a:r>
              <a:rPr lang="tr-TR" altLang="tr-TR" sz="2000" dirty="0"/>
              <a:t>     Aynı şartlarda Cu</a:t>
            </a:r>
            <a:r>
              <a:rPr lang="tr-TR" altLang="tr-TR" sz="2000" baseline="30000" dirty="0"/>
              <a:t>+2</a:t>
            </a:r>
            <a:r>
              <a:rPr lang="tr-TR" altLang="tr-TR" sz="2000" dirty="0"/>
              <a:t> iyonu H</a:t>
            </a:r>
            <a:r>
              <a:rPr lang="tr-TR" altLang="tr-TR" sz="2000" baseline="-25000" dirty="0"/>
              <a:t>2</a:t>
            </a:r>
            <a:r>
              <a:rPr lang="tr-TR" altLang="tr-TR" sz="2000" dirty="0"/>
              <a:t>S ile bir çökelti meydana getirmez. Bakırın siyanürle meydana getirdiği kompleks daha sağlamdır.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ChangeArrowheads="1"/>
          </p:cNvSpPr>
          <p:nvPr/>
        </p:nvSpPr>
        <p:spPr bwMode="auto">
          <a:xfrm>
            <a:off x="179512" y="1166168"/>
            <a:ext cx="8459787" cy="5221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tr-TR" sz="2000" b="1" dirty="0"/>
              <a:t>Bi</a:t>
            </a:r>
            <a:r>
              <a:rPr lang="tr-TR" altLang="tr-TR" sz="2000" b="1" baseline="30000" dirty="0"/>
              <a:t>+3</a:t>
            </a:r>
          </a:p>
          <a:p>
            <a:pPr eaLnBrk="1" hangingPunct="1"/>
            <a:r>
              <a:rPr lang="tr-TR" altLang="tr-TR" sz="2000" b="1" dirty="0"/>
              <a:t>**</a:t>
            </a:r>
            <a:r>
              <a:rPr lang="tr-TR" altLang="tr-TR" sz="2000" dirty="0"/>
              <a:t> Başlıca yükseltgenme basamağı +3, –3, +5.</a:t>
            </a:r>
          </a:p>
          <a:p>
            <a:pPr eaLnBrk="1" hangingPunct="1"/>
            <a:endParaRPr lang="tr-TR" altLang="tr-TR" sz="2000" dirty="0"/>
          </a:p>
          <a:p>
            <a:pPr eaLnBrk="1" hangingPunct="1"/>
            <a:r>
              <a:rPr lang="tr-TR" altLang="tr-TR" sz="2000" dirty="0"/>
              <a:t>      –3 yükseltgenme basamağındaki bizmut kuvvetli indirgen, +5 yükseltgenme basamağındaki bizmut kuvvetli </a:t>
            </a:r>
            <a:r>
              <a:rPr lang="tr-TR" altLang="tr-TR" sz="2000" dirty="0" err="1"/>
              <a:t>yükseltgendir</a:t>
            </a:r>
            <a:r>
              <a:rPr lang="tr-TR" altLang="tr-TR" sz="2000" dirty="0"/>
              <a:t>.</a:t>
            </a:r>
          </a:p>
          <a:p>
            <a:pPr eaLnBrk="1" hangingPunct="1"/>
            <a:endParaRPr lang="tr-TR" altLang="tr-TR" sz="2000" b="1" dirty="0">
              <a:solidFill>
                <a:srgbClr val="FF0000"/>
              </a:solidFill>
            </a:endParaRPr>
          </a:p>
          <a:p>
            <a:pPr eaLnBrk="1" hangingPunct="1"/>
            <a:r>
              <a:rPr lang="tr-TR" altLang="tr-TR" sz="2000" b="1" dirty="0">
                <a:solidFill>
                  <a:srgbClr val="FF0000"/>
                </a:solidFill>
              </a:rPr>
              <a:t>1-</a:t>
            </a:r>
            <a:r>
              <a:rPr lang="tr-TR" altLang="tr-TR" sz="2000" dirty="0">
                <a:solidFill>
                  <a:srgbClr val="FF0000"/>
                </a:solidFill>
              </a:rPr>
              <a:t> </a:t>
            </a:r>
            <a:r>
              <a:rPr lang="tr-TR" altLang="tr-TR" sz="2000" dirty="0"/>
              <a:t>Sodyum </a:t>
            </a:r>
            <a:r>
              <a:rPr lang="tr-TR" altLang="tr-TR" sz="2000" dirty="0" err="1"/>
              <a:t>stannit</a:t>
            </a:r>
            <a:r>
              <a:rPr lang="tr-TR" altLang="tr-TR" sz="2000" dirty="0"/>
              <a:t> çözeltisi (Na</a:t>
            </a:r>
            <a:r>
              <a:rPr lang="tr-TR" altLang="tr-TR" sz="2000" baseline="-25000" dirty="0"/>
              <a:t>2</a:t>
            </a:r>
            <a:r>
              <a:rPr lang="tr-TR" altLang="tr-TR" sz="2000" dirty="0"/>
              <a:t>SnO</a:t>
            </a:r>
            <a:r>
              <a:rPr lang="tr-TR" altLang="tr-TR" sz="2000" baseline="-25000" dirty="0"/>
              <a:t>2</a:t>
            </a:r>
            <a:r>
              <a:rPr lang="tr-TR" altLang="tr-TR" sz="2000" dirty="0"/>
              <a:t>) ile reaksiyonunda siyah renkli metalik bizmuta indirgenir:</a:t>
            </a:r>
          </a:p>
          <a:p>
            <a:r>
              <a:rPr lang="tr-TR" altLang="tr-TR" sz="2000" dirty="0"/>
              <a:t>2Bi(OH)</a:t>
            </a:r>
            <a:r>
              <a:rPr lang="tr-TR" altLang="tr-TR" sz="2000" baseline="-25000" dirty="0"/>
              <a:t>3</a:t>
            </a:r>
            <a:r>
              <a:rPr lang="tr-TR" altLang="tr-TR" sz="2000" dirty="0"/>
              <a:t>  +  3Na</a:t>
            </a:r>
            <a:r>
              <a:rPr lang="tr-TR" altLang="tr-TR" sz="2000" baseline="-25000" dirty="0"/>
              <a:t>2</a:t>
            </a:r>
            <a:r>
              <a:rPr lang="tr-TR" altLang="tr-TR" sz="2000" dirty="0"/>
              <a:t>SnO</a:t>
            </a:r>
            <a:r>
              <a:rPr lang="tr-TR" altLang="tr-TR" sz="2000" baseline="-25000" dirty="0"/>
              <a:t>2</a:t>
            </a:r>
            <a:r>
              <a:rPr lang="tr-TR" altLang="tr-TR" sz="2000" dirty="0"/>
              <a:t> → 2Bi</a:t>
            </a:r>
            <a:r>
              <a:rPr lang="tr-TR" altLang="tr-TR" sz="2000" baseline="30000" dirty="0"/>
              <a:t>0</a:t>
            </a:r>
            <a:r>
              <a:rPr lang="tr-TR" altLang="tr-TR" sz="2000" dirty="0"/>
              <a:t>↓+ 3Na</a:t>
            </a:r>
            <a:r>
              <a:rPr lang="tr-TR" altLang="tr-TR" sz="2000" baseline="-25000" dirty="0"/>
              <a:t>2</a:t>
            </a:r>
            <a:r>
              <a:rPr lang="tr-TR" altLang="tr-TR" sz="2000" dirty="0"/>
              <a:t>SnO</a:t>
            </a:r>
            <a:r>
              <a:rPr lang="tr-TR" altLang="tr-TR" sz="2000" baseline="-25000" dirty="0"/>
              <a:t>3</a:t>
            </a:r>
            <a:r>
              <a:rPr lang="tr-TR" altLang="tr-TR" sz="2000" dirty="0"/>
              <a:t> + 3H</a:t>
            </a:r>
            <a:r>
              <a:rPr lang="tr-TR" altLang="tr-TR" sz="2000" baseline="-25000" dirty="0"/>
              <a:t>2</a:t>
            </a:r>
            <a:r>
              <a:rPr lang="tr-TR" altLang="tr-TR" sz="2000" dirty="0"/>
              <a:t>O</a:t>
            </a:r>
          </a:p>
          <a:p>
            <a:pPr eaLnBrk="1" hangingPunct="1"/>
            <a:r>
              <a:rPr lang="tr-TR" altLang="tr-TR" sz="2000" dirty="0"/>
              <a:t>				siyah</a:t>
            </a:r>
          </a:p>
          <a:p>
            <a:pPr eaLnBrk="1" hangingPunct="1"/>
            <a:endParaRPr lang="tr-TR" altLang="tr-TR" sz="2000" dirty="0"/>
          </a:p>
          <a:p>
            <a:pPr eaLnBrk="1" hangingPunct="1"/>
            <a:endParaRPr lang="tr-TR" altLang="tr-TR" sz="2000" dirty="0"/>
          </a:p>
          <a:p>
            <a:pPr eaLnBrk="1" hangingPunct="1"/>
            <a:r>
              <a:rPr lang="tr-TR" altLang="tr-TR" sz="2000" b="1" dirty="0"/>
              <a:t>2-</a:t>
            </a:r>
            <a:r>
              <a:rPr lang="tr-TR" altLang="tr-TR" sz="2000" dirty="0"/>
              <a:t> KI ile          </a:t>
            </a:r>
          </a:p>
          <a:p>
            <a:pPr eaLnBrk="1" hangingPunct="1"/>
            <a:r>
              <a:rPr lang="tr-TR" altLang="tr-TR" sz="2000" dirty="0"/>
              <a:t>                        Bi</a:t>
            </a:r>
            <a:r>
              <a:rPr lang="tr-TR" altLang="tr-TR" sz="2000" baseline="30000" dirty="0"/>
              <a:t>+3</a:t>
            </a:r>
            <a:r>
              <a:rPr lang="tr-TR" altLang="tr-TR" sz="2000" dirty="0"/>
              <a:t> + KI→ BiI</a:t>
            </a:r>
            <a:r>
              <a:rPr lang="tr-TR" altLang="tr-TR" sz="2000" baseline="-25000" dirty="0"/>
              <a:t>3</a:t>
            </a:r>
            <a:r>
              <a:rPr lang="tr-TR" altLang="tr-TR" sz="2000" dirty="0"/>
              <a:t> ↓ siyah çökelek</a:t>
            </a:r>
          </a:p>
          <a:p>
            <a:pPr eaLnBrk="1" hangingPunct="1"/>
            <a:r>
              <a:rPr lang="tr-TR" altLang="tr-TR" sz="2000" dirty="0"/>
              <a:t>                        BiI</a:t>
            </a:r>
            <a:r>
              <a:rPr lang="tr-TR" altLang="tr-TR" sz="2000" baseline="-25000" dirty="0"/>
              <a:t>3</a:t>
            </a:r>
            <a:r>
              <a:rPr lang="tr-TR" altLang="tr-TR" sz="2000" dirty="0"/>
              <a:t> + KI ↔ [BiI</a:t>
            </a:r>
            <a:r>
              <a:rPr lang="tr-TR" altLang="tr-TR" sz="2000" baseline="-25000" dirty="0"/>
              <a:t>4</a:t>
            </a:r>
            <a:r>
              <a:rPr lang="tr-TR" altLang="tr-TR" sz="2000" dirty="0"/>
              <a:t>]</a:t>
            </a:r>
            <a:r>
              <a:rPr lang="tr-TR" altLang="tr-TR" sz="2000" baseline="30000" dirty="0"/>
              <a:t>–  </a:t>
            </a:r>
            <a:r>
              <a:rPr lang="tr-TR" altLang="tr-TR" sz="2000" dirty="0"/>
              <a:t>çözünmüş kompleks</a:t>
            </a:r>
          </a:p>
          <a:p>
            <a:pPr eaLnBrk="1" hangingPunct="1"/>
            <a:endParaRPr lang="tr-TR" altLang="tr-TR" sz="2000" baseline="30000" dirty="0"/>
          </a:p>
          <a:p>
            <a:pPr eaLnBrk="1" hangingPunct="1"/>
            <a:r>
              <a:rPr lang="tr-TR" altLang="tr-TR" sz="2000"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ChangeArrowheads="1"/>
          </p:cNvSpPr>
          <p:nvPr/>
        </p:nvSpPr>
        <p:spPr bwMode="auto">
          <a:xfrm>
            <a:off x="107504" y="1124744"/>
            <a:ext cx="8320088" cy="5262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400" b="1" dirty="0"/>
              <a:t>                                      Sn</a:t>
            </a:r>
            <a:r>
              <a:rPr lang="tr-TR" altLang="tr-TR" sz="2400" b="1" baseline="30000" dirty="0"/>
              <a:t>+2</a:t>
            </a:r>
            <a:r>
              <a:rPr lang="tr-TR" altLang="tr-TR" sz="2400" b="1" dirty="0"/>
              <a:t> (kalay)</a:t>
            </a:r>
          </a:p>
          <a:p>
            <a:pPr eaLnBrk="1" hangingPunct="1"/>
            <a:r>
              <a:rPr lang="tr-TR" altLang="tr-TR" sz="2400" dirty="0"/>
              <a:t>Sn</a:t>
            </a:r>
            <a:r>
              <a:rPr lang="tr-TR" altLang="tr-TR" sz="2400" baseline="30000" dirty="0"/>
              <a:t>+2 </a:t>
            </a:r>
            <a:r>
              <a:rPr lang="tr-TR" altLang="tr-TR" sz="2400" dirty="0"/>
              <a:t>tuzları şiddetle hidroliz olarak </a:t>
            </a:r>
            <a:r>
              <a:rPr lang="tr-TR" altLang="tr-TR" sz="2400" dirty="0" err="1"/>
              <a:t>Sn</a:t>
            </a:r>
            <a:r>
              <a:rPr lang="tr-TR" altLang="tr-TR" sz="2400" dirty="0"/>
              <a:t>(OH)Cl den oluşmuş beyaz çökelek verir.</a:t>
            </a:r>
          </a:p>
          <a:p>
            <a:pPr eaLnBrk="1" hangingPunct="1"/>
            <a:r>
              <a:rPr lang="tr-TR" altLang="tr-TR" sz="2400" b="1" dirty="0"/>
              <a:t>1- Parlama (</a:t>
            </a:r>
            <a:r>
              <a:rPr lang="tr-TR" altLang="tr-TR" sz="2400" b="1" dirty="0" err="1"/>
              <a:t>Luminesans</a:t>
            </a:r>
            <a:r>
              <a:rPr lang="tr-TR" altLang="tr-TR" sz="2400" b="1" dirty="0"/>
              <a:t>) deneyi:</a:t>
            </a:r>
            <a:endParaRPr lang="tr-TR" altLang="tr-TR" sz="2400" dirty="0"/>
          </a:p>
          <a:p>
            <a:pPr eaLnBrk="1" hangingPunct="1"/>
            <a:r>
              <a:rPr lang="tr-TR" altLang="tr-TR" sz="2400" dirty="0"/>
              <a:t>     </a:t>
            </a:r>
            <a:r>
              <a:rPr lang="tr-TR" altLang="tr-TR" sz="2400" u="sng" dirty="0"/>
              <a:t>Direkt </a:t>
            </a:r>
            <a:r>
              <a:rPr lang="tr-TR" altLang="tr-TR" sz="2400" u="sng" dirty="0" err="1"/>
              <a:t>erlendeki</a:t>
            </a:r>
            <a:r>
              <a:rPr lang="tr-TR" altLang="tr-TR" sz="2400" u="sng" dirty="0"/>
              <a:t> numuneden yapılır.</a:t>
            </a:r>
            <a:endParaRPr lang="tr-TR" altLang="tr-TR" sz="2400" dirty="0"/>
          </a:p>
          <a:p>
            <a:pPr eaLnBrk="1" hangingPunct="1"/>
            <a:r>
              <a:rPr lang="tr-TR" altLang="tr-TR" sz="2400" dirty="0"/>
              <a:t>     Bir </a:t>
            </a:r>
            <a:r>
              <a:rPr lang="tr-TR" altLang="tr-TR" sz="2400" dirty="0" err="1"/>
              <a:t>erlene</a:t>
            </a:r>
            <a:r>
              <a:rPr lang="tr-TR" altLang="tr-TR" sz="2400" dirty="0"/>
              <a:t> numune </a:t>
            </a:r>
            <a:r>
              <a:rPr lang="tr-TR" altLang="tr-TR" sz="2400" dirty="0" err="1"/>
              <a:t>alınır,üzerine</a:t>
            </a:r>
            <a:r>
              <a:rPr lang="tr-TR" altLang="tr-TR" sz="2400" dirty="0"/>
              <a:t> </a:t>
            </a:r>
            <a:r>
              <a:rPr lang="tr-TR" altLang="tr-TR" sz="2400" dirty="0" err="1"/>
              <a:t>Zn</a:t>
            </a:r>
            <a:r>
              <a:rPr lang="tr-TR" altLang="tr-TR" sz="2400" dirty="0"/>
              <a:t> granülleri ve </a:t>
            </a:r>
            <a:r>
              <a:rPr lang="tr-TR" altLang="tr-TR" sz="2400" dirty="0" err="1"/>
              <a:t>HCl</a:t>
            </a:r>
            <a:r>
              <a:rPr lang="tr-TR" altLang="tr-TR" sz="2400" dirty="0"/>
              <a:t> ilave edilir. </a:t>
            </a:r>
            <a:r>
              <a:rPr lang="tr-TR" altLang="tr-TR" sz="2400" u="sng" dirty="0"/>
              <a:t>Soğuk suyla</a:t>
            </a:r>
            <a:r>
              <a:rPr lang="tr-TR" altLang="tr-TR" sz="2400" dirty="0"/>
              <a:t> doldurulmuş deney tüpü bu karışıma daldırılıp bek alevinin </a:t>
            </a:r>
            <a:r>
              <a:rPr lang="tr-TR" altLang="tr-TR" sz="2400" u="sng" dirty="0"/>
              <a:t>indirgen</a:t>
            </a:r>
            <a:r>
              <a:rPr lang="tr-TR" altLang="tr-TR" sz="2400" dirty="0"/>
              <a:t> kısmına tutulur. </a:t>
            </a:r>
            <a:r>
              <a:rPr lang="tr-TR" altLang="tr-TR" sz="2400" u="sng" dirty="0"/>
              <a:t>Mavi  parlama</a:t>
            </a:r>
            <a:r>
              <a:rPr lang="tr-TR" altLang="tr-TR" sz="2400" dirty="0"/>
              <a:t> varsa numunede Sn</a:t>
            </a:r>
            <a:r>
              <a:rPr lang="tr-TR" altLang="tr-TR" sz="2400" baseline="30000" dirty="0"/>
              <a:t>+2</a:t>
            </a:r>
            <a:r>
              <a:rPr lang="tr-TR" altLang="tr-TR" sz="2400" dirty="0"/>
              <a:t> vardır.</a:t>
            </a:r>
          </a:p>
          <a:p>
            <a:pPr eaLnBrk="1" hangingPunct="1"/>
            <a:endParaRPr lang="tr-TR" altLang="tr-TR" sz="2400" dirty="0"/>
          </a:p>
          <a:p>
            <a:pPr eaLnBrk="1" hangingPunct="1"/>
            <a:r>
              <a:rPr lang="tr-TR" altLang="tr-TR" sz="2400" b="1" dirty="0"/>
              <a:t>2-</a:t>
            </a:r>
            <a:r>
              <a:rPr lang="tr-TR" altLang="tr-TR" sz="2400" dirty="0"/>
              <a:t> H</a:t>
            </a:r>
            <a:r>
              <a:rPr lang="tr-TR" altLang="tr-TR" sz="2400" baseline="-25000" dirty="0"/>
              <a:t>2</a:t>
            </a:r>
            <a:r>
              <a:rPr lang="tr-TR" altLang="tr-TR" sz="2400" dirty="0"/>
              <a:t>S ile kahverengi </a:t>
            </a:r>
            <a:r>
              <a:rPr lang="tr-TR" altLang="tr-TR" sz="2400" dirty="0" err="1"/>
              <a:t>SnS</a:t>
            </a:r>
            <a:r>
              <a:rPr lang="tr-TR" altLang="tr-TR" sz="2400" dirty="0"/>
              <a:t> çöker.</a:t>
            </a:r>
          </a:p>
          <a:p>
            <a:pPr eaLnBrk="1" hangingPunct="1"/>
            <a:endParaRPr lang="tr-TR" altLang="tr-TR" sz="2400" dirty="0"/>
          </a:p>
          <a:p>
            <a:pPr eaLnBrk="1" hangingPunct="1"/>
            <a:r>
              <a:rPr lang="tr-TR" altLang="tr-TR" sz="2400" b="1" dirty="0">
                <a:solidFill>
                  <a:srgbClr val="FF0000"/>
                </a:solidFill>
              </a:rPr>
              <a:t>3</a:t>
            </a:r>
            <a:r>
              <a:rPr lang="tr-TR" altLang="tr-TR" sz="2400" b="1" dirty="0"/>
              <a:t>-</a:t>
            </a:r>
            <a:r>
              <a:rPr lang="tr-TR" altLang="tr-TR" sz="2400" dirty="0"/>
              <a:t> Kalay bazik ortamda bizmutu siyah renkli metalik bizmut çökeleğine indirger.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79512" y="1340768"/>
            <a:ext cx="7776864" cy="51398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tr-TR" altLang="tr-TR" sz="2400" b="1" dirty="0"/>
              <a:t>                 As</a:t>
            </a:r>
            <a:r>
              <a:rPr lang="tr-TR" altLang="tr-TR" sz="2400" b="1" baseline="30000" dirty="0"/>
              <a:t>+3</a:t>
            </a:r>
            <a:r>
              <a:rPr lang="tr-TR" altLang="tr-TR" sz="2400" b="1" dirty="0"/>
              <a:t>, As</a:t>
            </a:r>
            <a:r>
              <a:rPr lang="tr-TR" altLang="tr-TR" sz="2400" b="1" baseline="30000" dirty="0"/>
              <a:t>+5</a:t>
            </a:r>
            <a:r>
              <a:rPr lang="tr-TR" altLang="tr-TR" sz="2400" b="1" dirty="0"/>
              <a:t> (Arsenik)</a:t>
            </a:r>
          </a:p>
          <a:p>
            <a:pPr eaLnBrk="1" hangingPunct="1"/>
            <a:endParaRPr lang="tr-TR" altLang="tr-TR" sz="2400" dirty="0"/>
          </a:p>
          <a:p>
            <a:pPr eaLnBrk="1" hangingPunct="1"/>
            <a:r>
              <a:rPr lang="tr-TR" altLang="tr-TR" sz="2400" dirty="0"/>
              <a:t>Her ikisi de oksijenle sağlam </a:t>
            </a:r>
            <a:r>
              <a:rPr lang="tr-TR" altLang="tr-TR" sz="2400" dirty="0" err="1"/>
              <a:t>kovalent</a:t>
            </a:r>
            <a:r>
              <a:rPr lang="tr-TR" altLang="tr-TR" sz="2400" dirty="0"/>
              <a:t> bağ verdiğinden sulu ortamda serbest bulunmaz. </a:t>
            </a:r>
          </a:p>
          <a:p>
            <a:pPr eaLnBrk="1" hangingPunct="1"/>
            <a:r>
              <a:rPr lang="tr-TR" altLang="tr-TR" sz="2400" dirty="0"/>
              <a:t>As</a:t>
            </a:r>
            <a:r>
              <a:rPr lang="tr-TR" altLang="tr-TR" sz="2400" baseline="30000" dirty="0"/>
              <a:t>+3</a:t>
            </a:r>
            <a:r>
              <a:rPr lang="tr-TR" altLang="tr-TR" sz="2400" dirty="0"/>
              <a:t> : AsO</a:t>
            </a:r>
            <a:r>
              <a:rPr lang="tr-TR" altLang="tr-TR" sz="2400" baseline="-25000" dirty="0"/>
              <a:t>3</a:t>
            </a:r>
            <a:r>
              <a:rPr lang="tr-TR" altLang="tr-TR" sz="2400" baseline="30000" dirty="0"/>
              <a:t>–3</a:t>
            </a:r>
            <a:r>
              <a:rPr lang="tr-TR" altLang="tr-TR" sz="2400" dirty="0"/>
              <a:t>, AsO</a:t>
            </a:r>
            <a:r>
              <a:rPr lang="tr-TR" altLang="tr-TR" sz="2400" baseline="-25000" dirty="0"/>
              <a:t>2</a:t>
            </a:r>
            <a:r>
              <a:rPr lang="tr-TR" altLang="tr-TR" sz="2400" baseline="30000" dirty="0"/>
              <a:t>–</a:t>
            </a:r>
            <a:r>
              <a:rPr lang="tr-TR" altLang="tr-TR" sz="2400" dirty="0"/>
              <a:t>      (</a:t>
            </a:r>
            <a:r>
              <a:rPr lang="tr-TR" altLang="tr-TR" sz="2400" dirty="0" err="1"/>
              <a:t>arsenit</a:t>
            </a:r>
            <a:r>
              <a:rPr lang="tr-TR" altLang="tr-TR" sz="2400" dirty="0"/>
              <a:t>)</a:t>
            </a:r>
          </a:p>
          <a:p>
            <a:pPr eaLnBrk="1" hangingPunct="1"/>
            <a:r>
              <a:rPr lang="tr-TR" altLang="tr-TR" sz="2400" dirty="0"/>
              <a:t>As</a:t>
            </a:r>
            <a:r>
              <a:rPr lang="tr-TR" altLang="tr-TR" sz="2400" baseline="30000" dirty="0"/>
              <a:t>+5</a:t>
            </a:r>
            <a:r>
              <a:rPr lang="tr-TR" altLang="tr-TR" sz="2400" dirty="0"/>
              <a:t> : AsO</a:t>
            </a:r>
            <a:r>
              <a:rPr lang="tr-TR" altLang="tr-TR" sz="2400" baseline="-25000" dirty="0"/>
              <a:t>4</a:t>
            </a:r>
            <a:r>
              <a:rPr lang="tr-TR" altLang="tr-TR" sz="2400" baseline="30000" dirty="0"/>
              <a:t>–3 </a:t>
            </a:r>
            <a:r>
              <a:rPr lang="tr-TR" altLang="tr-TR" sz="2400" dirty="0"/>
              <a:t>                 (</a:t>
            </a:r>
            <a:r>
              <a:rPr lang="tr-TR" altLang="tr-TR" sz="2400" dirty="0" err="1"/>
              <a:t>arsenat</a:t>
            </a:r>
            <a:r>
              <a:rPr lang="tr-TR" altLang="tr-TR" sz="2400" dirty="0"/>
              <a:t>)</a:t>
            </a:r>
          </a:p>
          <a:p>
            <a:pPr eaLnBrk="1" hangingPunct="1"/>
            <a:endParaRPr lang="tr-TR" altLang="tr-TR" sz="2400" dirty="0"/>
          </a:p>
          <a:p>
            <a:pPr eaLnBrk="1" hangingPunct="1"/>
            <a:r>
              <a:rPr lang="tr-TR" altLang="tr-TR" sz="2400" b="1" dirty="0">
                <a:solidFill>
                  <a:srgbClr val="FF0000"/>
                </a:solidFill>
              </a:rPr>
              <a:t>1</a:t>
            </a:r>
            <a:r>
              <a:rPr lang="tr-TR" altLang="tr-TR" sz="2400" dirty="0"/>
              <a:t>-AgNO</a:t>
            </a:r>
            <a:r>
              <a:rPr lang="tr-TR" altLang="tr-TR" sz="2400" baseline="-25000" dirty="0"/>
              <a:t>3</a:t>
            </a:r>
            <a:r>
              <a:rPr lang="tr-TR" altLang="tr-TR" sz="2400" dirty="0"/>
              <a:t> ile kırmızı kahverengi renkli gümüş </a:t>
            </a:r>
            <a:r>
              <a:rPr lang="tr-TR" altLang="tr-TR" sz="2400" dirty="0" err="1"/>
              <a:t>arsenat</a:t>
            </a:r>
            <a:r>
              <a:rPr lang="tr-TR" altLang="tr-TR" sz="2400" dirty="0"/>
              <a:t> meydana gelir.</a:t>
            </a:r>
          </a:p>
          <a:p>
            <a:r>
              <a:rPr lang="tr-TR" altLang="tr-TR" sz="2400" dirty="0"/>
              <a:t>3Ag+  +  AsO</a:t>
            </a:r>
            <a:r>
              <a:rPr lang="tr-TR" altLang="tr-TR" sz="2400" baseline="-25000" dirty="0"/>
              <a:t>4</a:t>
            </a:r>
            <a:r>
              <a:rPr lang="tr-TR" altLang="tr-TR" sz="2400" baseline="30000" dirty="0"/>
              <a:t>-</a:t>
            </a:r>
            <a:r>
              <a:rPr lang="tr-TR" altLang="tr-TR" sz="2400" dirty="0"/>
              <a:t> → Ag</a:t>
            </a:r>
            <a:r>
              <a:rPr lang="tr-TR" altLang="tr-TR" sz="2400" baseline="-25000" dirty="0"/>
              <a:t>3</a:t>
            </a:r>
            <a:r>
              <a:rPr lang="tr-TR" altLang="tr-TR" sz="2400" dirty="0"/>
              <a:t>AsO</a:t>
            </a:r>
            <a:r>
              <a:rPr lang="tr-TR" altLang="tr-TR" sz="2400" baseline="-25000" dirty="0"/>
              <a:t>4</a:t>
            </a:r>
            <a:r>
              <a:rPr lang="tr-TR" altLang="tr-TR" sz="2400" dirty="0"/>
              <a:t>↓</a:t>
            </a:r>
          </a:p>
          <a:p>
            <a:r>
              <a:rPr lang="tr-TR" altLang="tr-TR" sz="2400" dirty="0"/>
              <a:t>		       kırmızı kahverengi</a:t>
            </a:r>
          </a:p>
          <a:p>
            <a:endParaRPr lang="tr-TR" altLang="tr-TR" sz="2400" baseline="-25000" dirty="0"/>
          </a:p>
          <a:p>
            <a:pPr eaLnBrk="1" hangingPunct="1"/>
            <a:endParaRPr lang="tr-TR" altLang="tr-TR" sz="2400" dirty="0"/>
          </a:p>
          <a:p>
            <a:endParaRPr lang="tr-TR" altLang="tr-TR" sz="2400" dirty="0"/>
          </a:p>
        </p:txBody>
      </p:sp>
    </p:spTree>
  </p:cSld>
  <p:clrMapOvr>
    <a:masterClrMapping/>
  </p:clrMapOvr>
</p:sld>
</file>

<file path=ppt/theme/theme1.xml><?xml version="1.0" encoding="utf-8"?>
<a:theme xmlns:a="http://schemas.openxmlformats.org/drawingml/2006/main" name="analitik kimya">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Sunu5" id="{18A04325-5664-49F6-89F1-0E7E8A3A584C}" vid="{236CEAAA-F370-4BCB-AAA1-3ECD9A935A96}"/>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analitik kimya</Template>
  <TotalTime>367</TotalTime>
  <Words>968</Words>
  <Application>Microsoft Office PowerPoint</Application>
  <PresentationFormat>Ekran Gösterisi (4:3)</PresentationFormat>
  <Paragraphs>143</Paragraphs>
  <Slides>11</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11</vt:i4>
      </vt:variant>
    </vt:vector>
  </HeadingPairs>
  <TitlesOfParts>
    <vt:vector size="13" baseType="lpstr">
      <vt:lpstr>analitik kimya</vt:lpstr>
      <vt:lpstr>CS ChemDraw Drawing</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kullanici</dc:creator>
  <cp:lastModifiedBy>bbozal</cp:lastModifiedBy>
  <cp:revision>43</cp:revision>
  <cp:lastPrinted>2017-10-24T05:25:31Z</cp:lastPrinted>
  <dcterms:created xsi:type="dcterms:W3CDTF">2005-11-22T08:54:39Z</dcterms:created>
  <dcterms:modified xsi:type="dcterms:W3CDTF">2017-10-24T05:39:29Z</dcterms:modified>
</cp:coreProperties>
</file>