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3"/>
  </p:notesMasterIdLst>
  <p:sldIdLst>
    <p:sldId id="256" r:id="rId2"/>
    <p:sldId id="321" r:id="rId3"/>
    <p:sldId id="322" r:id="rId4"/>
    <p:sldId id="273" r:id="rId5"/>
    <p:sldId id="259" r:id="rId6"/>
    <p:sldId id="260" r:id="rId7"/>
    <p:sldId id="270" r:id="rId8"/>
    <p:sldId id="271" r:id="rId9"/>
    <p:sldId id="263" r:id="rId10"/>
    <p:sldId id="261" r:id="rId11"/>
    <p:sldId id="262" r:id="rId12"/>
    <p:sldId id="274" r:id="rId13"/>
    <p:sldId id="278" r:id="rId14"/>
    <p:sldId id="279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7340B-DEA2-4D16-B005-1A4D910B1ED5}" type="datetimeFigureOut">
              <a:rPr lang="tr-TR" smtClean="0"/>
              <a:t>10.12.2014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68190-C3C9-48A6-BE0A-02F0E54C8D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392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16CE23D5-672F-4EB8-B06F-EAA27AF86BBA}" type="slidenum">
              <a:rPr lang="en-US" altLang="tr-TR" sz="1200" smtClean="0">
                <a:latin typeface="Times" pitchFamily="48" charset="0"/>
              </a:rPr>
              <a:pPr>
                <a:defRPr/>
              </a:pPr>
              <a:t>14</a:t>
            </a:fld>
            <a:endParaRPr lang="en-US" altLang="tr-TR" sz="1200" smtClean="0">
              <a:latin typeface="Times" pitchFamily="4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fld id="{2AFB39A2-CAEA-494A-99B2-C53B1D8611A2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B1E7-2A1F-40FC-AADF-A7C300A73D19}" type="datetimeFigureOut">
              <a:rPr lang="tr-TR" smtClean="0"/>
              <a:t>10.12.2014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2868-8B6B-4C7B-83B3-7FADC1E6B558}" type="slidenum">
              <a:rPr lang="tr-TR" smtClean="0"/>
              <a:t>‹#›</a:t>
            </a:fld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B1E7-2A1F-40FC-AADF-A7C300A73D19}" type="datetimeFigureOut">
              <a:rPr lang="tr-TR" smtClean="0"/>
              <a:t>10.12.2014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2868-8B6B-4C7B-83B3-7FADC1E6B55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B1E7-2A1F-40FC-AADF-A7C300A73D19}" type="datetimeFigureOut">
              <a:rPr lang="tr-TR" smtClean="0"/>
              <a:t>10.12.2014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2868-8B6B-4C7B-83B3-7FADC1E6B55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B1E7-2A1F-40FC-AADF-A7C300A73D19}" type="datetimeFigureOut">
              <a:rPr lang="tr-TR" smtClean="0"/>
              <a:t>10.12.2014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2868-8B6B-4C7B-83B3-7FADC1E6B558}" type="slidenum">
              <a:rPr lang="tr-TR" smtClean="0"/>
              <a:t>‹#›</a:t>
            </a:fld>
            <a:endParaRPr lang="tr-T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B1E7-2A1F-40FC-AADF-A7C300A73D19}" type="datetimeFigureOut">
              <a:rPr lang="tr-TR" smtClean="0"/>
              <a:t>10.12.2014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2868-8B6B-4C7B-83B3-7FADC1E6B55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B1E7-2A1F-40FC-AADF-A7C300A73D19}" type="datetimeFigureOut">
              <a:rPr lang="tr-TR" smtClean="0"/>
              <a:t>10.12.2014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2868-8B6B-4C7B-83B3-7FADC1E6B55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B1E7-2A1F-40FC-AADF-A7C300A73D19}" type="datetimeFigureOut">
              <a:rPr lang="tr-TR" smtClean="0"/>
              <a:t>10.12.2014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2868-8B6B-4C7B-83B3-7FADC1E6B55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B1E7-2A1F-40FC-AADF-A7C300A73D19}" type="datetimeFigureOut">
              <a:rPr lang="tr-TR" smtClean="0"/>
              <a:t>10.12.2014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2868-8B6B-4C7B-83B3-7FADC1E6B55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B1E7-2A1F-40FC-AADF-A7C300A73D19}" type="datetimeFigureOut">
              <a:rPr lang="tr-TR" smtClean="0"/>
              <a:t>10.12.2014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2868-8B6B-4C7B-83B3-7FADC1E6B55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B1E7-2A1F-40FC-AADF-A7C300A73D19}" type="datetimeFigureOut">
              <a:rPr lang="tr-TR" smtClean="0"/>
              <a:t>10.12.2014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2868-8B6B-4C7B-83B3-7FADC1E6B55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B1E7-2A1F-40FC-AADF-A7C300A73D19}" type="datetimeFigureOut">
              <a:rPr lang="tr-TR" smtClean="0"/>
              <a:t>10.12.2014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2868-8B6B-4C7B-83B3-7FADC1E6B55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F39B1E7-2A1F-40FC-AADF-A7C300A73D19}" type="datetimeFigureOut">
              <a:rPr lang="tr-TR" smtClean="0"/>
              <a:t>10.12.2014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6CE2868-8B6B-4C7B-83B3-7FADC1E6B558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87624" y="4437112"/>
            <a:ext cx="6624736" cy="1752600"/>
          </a:xfrm>
        </p:spPr>
        <p:txBody>
          <a:bodyPr/>
          <a:lstStyle/>
          <a:p>
            <a:pPr algn="r"/>
            <a:r>
              <a:rPr lang="tr-TR" i="1" dirty="0" smtClean="0">
                <a:solidFill>
                  <a:schemeClr val="tx1"/>
                </a:solidFill>
              </a:rPr>
              <a:t>Doç. Dr. Yeşim Doğan </a:t>
            </a:r>
          </a:p>
          <a:p>
            <a:pPr algn="r"/>
            <a:r>
              <a:rPr lang="tr-TR" i="1" dirty="0" smtClean="0">
                <a:solidFill>
                  <a:schemeClr val="tx1"/>
                </a:solidFill>
              </a:rPr>
              <a:t>Ankara Üniversitesi </a:t>
            </a:r>
            <a:r>
              <a:rPr lang="tr-TR" i="1" dirty="0" err="1" smtClean="0">
                <a:solidFill>
                  <a:schemeClr val="tx1"/>
                </a:solidFill>
              </a:rPr>
              <a:t>Biyoteknoloji</a:t>
            </a:r>
            <a:r>
              <a:rPr lang="tr-TR" i="1" dirty="0" smtClean="0">
                <a:solidFill>
                  <a:schemeClr val="tx1"/>
                </a:solidFill>
              </a:rPr>
              <a:t> Ens.</a:t>
            </a:r>
          </a:p>
          <a:p>
            <a:pPr algn="r"/>
            <a:r>
              <a:rPr lang="tr-TR" i="1" dirty="0" smtClean="0">
                <a:solidFill>
                  <a:schemeClr val="tx1"/>
                </a:solidFill>
              </a:rPr>
              <a:t>Merkez </a:t>
            </a:r>
            <a:r>
              <a:rPr lang="tr-TR" i="1" dirty="0" err="1" smtClean="0">
                <a:solidFill>
                  <a:schemeClr val="tx1"/>
                </a:solidFill>
              </a:rPr>
              <a:t>Lab</a:t>
            </a:r>
            <a:r>
              <a:rPr lang="tr-TR" i="1" dirty="0" smtClean="0">
                <a:solidFill>
                  <a:schemeClr val="tx1"/>
                </a:solidFill>
              </a:rPr>
              <a:t>.</a:t>
            </a:r>
            <a:endParaRPr lang="tr-TR" i="1" dirty="0">
              <a:solidFill>
                <a:schemeClr val="tx1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2016224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Moleküler Antropoloji </a:t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dirty="0" smtClean="0">
                <a:solidFill>
                  <a:srgbClr val="FFFF00"/>
                </a:solidFill>
              </a:rPr>
              <a:t/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sz="2800" i="1" dirty="0" err="1" smtClean="0">
                <a:solidFill>
                  <a:srgbClr val="FFFF00"/>
                </a:solidFill>
              </a:rPr>
              <a:t>Populasyon</a:t>
            </a:r>
            <a:r>
              <a:rPr lang="tr-TR" sz="2800" i="1" dirty="0" smtClean="0">
                <a:solidFill>
                  <a:srgbClr val="FFFF00"/>
                </a:solidFill>
              </a:rPr>
              <a:t> genetiği </a:t>
            </a:r>
            <a:endParaRPr lang="tr-TR" sz="28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13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i="1" dirty="0" err="1">
                <a:solidFill>
                  <a:srgbClr val="FFFF00"/>
                </a:solidFill>
              </a:rPr>
              <a:t>Hardy-Weinberg</a:t>
            </a:r>
            <a:r>
              <a:rPr lang="tr-TR" i="1" dirty="0">
                <a:solidFill>
                  <a:srgbClr val="FFFF00"/>
                </a:solidFill>
              </a:rPr>
              <a:t> </a:t>
            </a:r>
            <a:r>
              <a:rPr lang="tr-TR" i="1" dirty="0" err="1" smtClean="0">
                <a:solidFill>
                  <a:srgbClr val="FFFF00"/>
                </a:solidFill>
              </a:rPr>
              <a:t>kuralIna</a:t>
            </a:r>
            <a:r>
              <a:rPr lang="tr-TR" i="1" dirty="0" smtClean="0">
                <a:solidFill>
                  <a:srgbClr val="FFFF00"/>
                </a:solidFill>
              </a:rPr>
              <a:t> </a:t>
            </a:r>
            <a:r>
              <a:rPr lang="tr-TR" i="1" dirty="0">
                <a:solidFill>
                  <a:srgbClr val="FFFF00"/>
                </a:solidFill>
              </a:rPr>
              <a:t>göre </a:t>
            </a:r>
            <a:r>
              <a:rPr lang="tr-TR" i="1" dirty="0" err="1" smtClean="0">
                <a:solidFill>
                  <a:srgbClr val="FFFF00"/>
                </a:solidFill>
              </a:rPr>
              <a:t>bİr</a:t>
            </a:r>
            <a:r>
              <a:rPr lang="tr-TR" i="1" dirty="0" smtClean="0">
                <a:solidFill>
                  <a:srgbClr val="FFFF00"/>
                </a:solidFill>
              </a:rPr>
              <a:t> </a:t>
            </a:r>
            <a:r>
              <a:rPr lang="tr-TR" i="1" dirty="0" err="1">
                <a:solidFill>
                  <a:srgbClr val="FFFF00"/>
                </a:solidFill>
              </a:rPr>
              <a:t>populasyonda</a:t>
            </a:r>
            <a:r>
              <a:rPr lang="tr-TR" i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39552" y="1556792"/>
            <a:ext cx="7848872" cy="4200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/>
              <a:t>1. İçeriye ve dışarıya göç yoksa,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2. Mutasyon meydana gelmiyorsa,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3. Şansa bağlı çiftleşme ve döllenme varsa,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4. Herhangi bir genin yararına veya zararına seçilim yoksa,</a:t>
            </a:r>
          </a:p>
          <a:p>
            <a:pPr>
              <a:lnSpc>
                <a:spcPct val="150000"/>
              </a:lnSpc>
            </a:pPr>
            <a:endParaRPr lang="tr-TR" sz="2000" dirty="0"/>
          </a:p>
          <a:p>
            <a:pPr>
              <a:lnSpc>
                <a:spcPct val="150000"/>
              </a:lnSpc>
            </a:pP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tr-TR" sz="2000" dirty="0" err="1" smtClean="0"/>
              <a:t>Populasyonu</a:t>
            </a:r>
            <a:r>
              <a:rPr lang="tr-TR" sz="2000" dirty="0" smtClean="0"/>
              <a:t> oluşturan gen havuzundaki genlerin frekansı dölden döle sabit kalır ve  bu tip </a:t>
            </a:r>
            <a:r>
              <a:rPr lang="tr-TR" sz="2000" dirty="0" err="1" smtClean="0"/>
              <a:t>populasyonlar</a:t>
            </a:r>
            <a:r>
              <a:rPr lang="tr-TR" sz="2000" dirty="0" smtClean="0"/>
              <a:t> </a:t>
            </a:r>
            <a:r>
              <a:rPr lang="tr-TR" sz="2000" u="sng" dirty="0" smtClean="0">
                <a:solidFill>
                  <a:srgbClr val="FFFF00"/>
                </a:solidFill>
              </a:rPr>
              <a:t>kararlı</a:t>
            </a:r>
            <a:r>
              <a:rPr lang="tr-TR" sz="2000" u="sng" dirty="0" smtClean="0"/>
              <a:t> </a:t>
            </a:r>
            <a:r>
              <a:rPr lang="tr-TR" sz="2000" u="sng" dirty="0" smtClean="0">
                <a:solidFill>
                  <a:srgbClr val="FFFF00"/>
                </a:solidFill>
              </a:rPr>
              <a:t>(dengeli) </a:t>
            </a:r>
            <a:r>
              <a:rPr lang="tr-TR" sz="2000" u="sng" dirty="0" err="1" smtClean="0">
                <a:solidFill>
                  <a:srgbClr val="FFFF00"/>
                </a:solidFill>
              </a:rPr>
              <a:t>populasyon</a:t>
            </a:r>
            <a:r>
              <a:rPr lang="tr-TR" sz="2000" u="sng" dirty="0" smtClean="0">
                <a:solidFill>
                  <a:srgbClr val="FFFF00"/>
                </a:solidFill>
              </a:rPr>
              <a:t>  </a:t>
            </a:r>
            <a:r>
              <a:rPr lang="tr-TR" sz="2000" dirty="0" smtClean="0"/>
              <a:t>adını alır.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023957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2400" i="1" dirty="0" err="1" smtClean="0">
                <a:solidFill>
                  <a:srgbClr val="FFFF00"/>
                </a:solidFill>
              </a:rPr>
              <a:t>Populasyonlardakİ</a:t>
            </a:r>
            <a:r>
              <a:rPr lang="tr-TR" sz="2400" i="1" dirty="0" smtClean="0">
                <a:solidFill>
                  <a:srgbClr val="FFFF00"/>
                </a:solidFill>
              </a:rPr>
              <a:t> </a:t>
            </a:r>
            <a:r>
              <a:rPr lang="tr-TR" sz="2400" i="1" dirty="0" err="1" smtClean="0">
                <a:solidFill>
                  <a:srgbClr val="FFFF00"/>
                </a:solidFill>
              </a:rPr>
              <a:t>genlerİn</a:t>
            </a:r>
            <a:r>
              <a:rPr lang="tr-TR" sz="2400" i="1" dirty="0" smtClean="0">
                <a:solidFill>
                  <a:srgbClr val="FFFF00"/>
                </a:solidFill>
              </a:rPr>
              <a:t> </a:t>
            </a:r>
            <a:r>
              <a:rPr lang="tr-TR" sz="2400" i="1" dirty="0" err="1" smtClean="0">
                <a:solidFill>
                  <a:srgbClr val="FFFF00"/>
                </a:solidFill>
              </a:rPr>
              <a:t>frekansInIn</a:t>
            </a:r>
            <a:r>
              <a:rPr lang="tr-TR" sz="2400" i="1" dirty="0" smtClean="0">
                <a:solidFill>
                  <a:srgbClr val="FFFF00"/>
                </a:solidFill>
              </a:rPr>
              <a:t> </a:t>
            </a:r>
            <a:r>
              <a:rPr lang="tr-TR" sz="2400" i="1" dirty="0" err="1" smtClean="0">
                <a:solidFill>
                  <a:srgbClr val="FFFF00"/>
                </a:solidFill>
              </a:rPr>
              <a:t>deĞİŞmesİne</a:t>
            </a:r>
            <a:r>
              <a:rPr lang="tr-TR" sz="2400" i="1" dirty="0" smtClean="0">
                <a:solidFill>
                  <a:srgbClr val="FFFF00"/>
                </a:solidFill>
              </a:rPr>
              <a:t> </a:t>
            </a:r>
            <a:r>
              <a:rPr lang="tr-TR" sz="2400" i="1" dirty="0">
                <a:solidFill>
                  <a:srgbClr val="FFFF00"/>
                </a:solidFill>
              </a:rPr>
              <a:t>yol açan </a:t>
            </a:r>
            <a:r>
              <a:rPr lang="tr-TR" sz="2400" i="1" dirty="0" smtClean="0">
                <a:solidFill>
                  <a:srgbClr val="FFFF00"/>
                </a:solidFill>
              </a:rPr>
              <a:t>faktörler</a:t>
            </a:r>
            <a:r>
              <a:rPr lang="tr-TR" sz="2800" i="1" dirty="0" smtClean="0">
                <a:solidFill>
                  <a:srgbClr val="FFFF00"/>
                </a:solidFill>
              </a:rPr>
              <a:t>; </a:t>
            </a:r>
            <a:endParaRPr lang="tr-TR" sz="2800" i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4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000" dirty="0" smtClean="0"/>
              <a:t>1</a:t>
            </a:r>
            <a:r>
              <a:rPr lang="tr-TR" sz="2000" dirty="0"/>
              <a:t>. Mutasyon</a:t>
            </a:r>
          </a:p>
          <a:p>
            <a:pPr lvl="5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000" dirty="0"/>
              <a:t>2. Seleksiyon (</a:t>
            </a:r>
            <a:r>
              <a:rPr lang="tr-TR" sz="2000" dirty="0" smtClean="0"/>
              <a:t>doğal </a:t>
            </a:r>
            <a:r>
              <a:rPr lang="tr-TR" sz="2000" dirty="0"/>
              <a:t>seçilim)</a:t>
            </a:r>
          </a:p>
          <a:p>
            <a:pPr lvl="6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000" dirty="0"/>
              <a:t>3. Göç</a:t>
            </a:r>
          </a:p>
          <a:p>
            <a:pPr lvl="7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000" dirty="0"/>
              <a:t>4. İ</a:t>
            </a:r>
            <a:r>
              <a:rPr lang="tr-TR" sz="2000" dirty="0" smtClean="0"/>
              <a:t>zolasyon </a:t>
            </a:r>
            <a:r>
              <a:rPr lang="tr-TR" sz="2000" dirty="0"/>
              <a:t>(</a:t>
            </a:r>
            <a:r>
              <a:rPr lang="tr-TR" sz="2000" dirty="0" smtClean="0"/>
              <a:t>ayrılma)</a:t>
            </a:r>
            <a:endParaRPr lang="tr-TR" sz="2000" dirty="0"/>
          </a:p>
          <a:p>
            <a:pPr>
              <a:lnSpc>
                <a:spcPct val="150000"/>
              </a:lnSpc>
            </a:pPr>
            <a:endParaRPr lang="tr-TR" sz="2000" dirty="0"/>
          </a:p>
          <a:p>
            <a:pPr>
              <a:lnSpc>
                <a:spcPct val="150000"/>
              </a:lnSpc>
            </a:pPr>
            <a:r>
              <a:rPr lang="tr-TR" sz="2000" dirty="0"/>
              <a:t>Bu etkenler nedeniyle gen </a:t>
            </a:r>
            <a:r>
              <a:rPr lang="tr-TR" sz="2000" dirty="0" smtClean="0"/>
              <a:t>frekansı </a:t>
            </a:r>
            <a:r>
              <a:rPr lang="tr-TR" sz="2000" dirty="0"/>
              <a:t>dölden döle </a:t>
            </a:r>
            <a:r>
              <a:rPr lang="tr-TR" sz="2000" dirty="0" smtClean="0"/>
              <a:t>değişen </a:t>
            </a:r>
            <a:r>
              <a:rPr lang="tr-TR" sz="2000" dirty="0" err="1"/>
              <a:t>populasyona</a:t>
            </a:r>
            <a:r>
              <a:rPr lang="tr-TR" sz="2000" dirty="0"/>
              <a:t> </a:t>
            </a:r>
            <a:r>
              <a:rPr lang="tr-TR" sz="2000" u="sng" dirty="0" smtClean="0">
                <a:solidFill>
                  <a:srgbClr val="FFFF00"/>
                </a:solidFill>
              </a:rPr>
              <a:t>kararsız </a:t>
            </a:r>
            <a:r>
              <a:rPr lang="tr-TR" sz="2000" u="sng" dirty="0" err="1" smtClean="0">
                <a:solidFill>
                  <a:srgbClr val="FFFF00"/>
                </a:solidFill>
              </a:rPr>
              <a:t>populasyon</a:t>
            </a:r>
            <a:r>
              <a:rPr lang="tr-TR" sz="2000" u="sng" dirty="0" smtClean="0">
                <a:solidFill>
                  <a:srgbClr val="FFFF00"/>
                </a:solidFill>
              </a:rPr>
              <a:t> </a:t>
            </a:r>
            <a:r>
              <a:rPr lang="tr-TR" sz="2000" dirty="0"/>
              <a:t>denir</a:t>
            </a:r>
          </a:p>
        </p:txBody>
      </p:sp>
    </p:spTree>
    <p:extLst>
      <p:ext uri="{BB962C8B-B14F-4D97-AF65-F5344CB8AC3E}">
        <p14:creationId xmlns:p14="http://schemas.microsoft.com/office/powerpoint/2010/main" val="2764148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20161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i="1" dirty="0" smtClean="0">
                <a:solidFill>
                  <a:srgbClr val="FFFF00"/>
                </a:solidFill>
              </a:rPr>
              <a:t>Bir </a:t>
            </a:r>
            <a:r>
              <a:rPr lang="tr-TR" sz="2800" i="1" dirty="0" err="1" smtClean="0">
                <a:solidFill>
                  <a:srgbClr val="FFFF00"/>
                </a:solidFill>
              </a:rPr>
              <a:t>populasyonun</a:t>
            </a:r>
            <a:r>
              <a:rPr lang="tr-TR" sz="2800" i="1" dirty="0" smtClean="0">
                <a:solidFill>
                  <a:srgbClr val="FFFF00"/>
                </a:solidFill>
              </a:rPr>
              <a:t> evrim sürecini anlamak…</a:t>
            </a:r>
            <a:endParaRPr lang="tr-TR" sz="2800" i="1" dirty="0">
              <a:solidFill>
                <a:srgbClr val="FFFF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115616" y="4509120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tr-TR" sz="2400" i="1" dirty="0"/>
              <a:t>Evrim düzeneği bireyler değil </a:t>
            </a:r>
            <a:r>
              <a:rPr lang="tr-TR" sz="2400" i="1" dirty="0" err="1"/>
              <a:t>populasyonlar</a:t>
            </a:r>
            <a:r>
              <a:rPr lang="tr-TR" sz="2400" i="1" dirty="0"/>
              <a:t> üzerinde etkilidir. </a:t>
            </a:r>
            <a:endParaRPr lang="tr-TR" sz="2400" i="1" dirty="0"/>
          </a:p>
        </p:txBody>
      </p:sp>
    </p:spTree>
    <p:extLst>
      <p:ext uri="{BB962C8B-B14F-4D97-AF65-F5344CB8AC3E}">
        <p14:creationId xmlns:p14="http://schemas.microsoft.com/office/powerpoint/2010/main" val="108321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3" algn="r" eaLnBrk="1" fontAlgn="auto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tr-TR" sz="2400" i="1" kern="1200" spc="3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KARARLI POPULASYON </a:t>
            </a:r>
            <a:endParaRPr lang="tr-TR" sz="2400" i="1" kern="1200" spc="3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buFont typeface="Arial" pitchFamily="34" charset="0"/>
              <a:buChar char="•"/>
              <a:defRPr/>
            </a:pPr>
            <a:endParaRPr lang="tr-TR" sz="2400" dirty="0" smtClean="0"/>
          </a:p>
          <a:p>
            <a:pPr marL="342900" lvl="3" indent="-342900" algn="ctr" eaLnBrk="1" fontAlgn="auto" hangingPunct="1">
              <a:buFont typeface="Wingdings" panose="05000000000000000000" pitchFamily="2" charset="2"/>
              <a:buChar char="ü"/>
              <a:defRPr/>
            </a:pPr>
            <a:r>
              <a:rPr lang="tr-TR" sz="2400" i="1" dirty="0" smtClean="0"/>
              <a:t>Göç </a:t>
            </a:r>
            <a:r>
              <a:rPr lang="tr-TR" sz="2400" i="1" dirty="0"/>
              <a:t>yoksa</a:t>
            </a:r>
          </a:p>
          <a:p>
            <a:pPr marL="342900" lvl="3" indent="-342900" algn="ctr" eaLnBrk="1" fontAlgn="auto" hangingPunct="1">
              <a:buFont typeface="Wingdings" panose="05000000000000000000" pitchFamily="2" charset="2"/>
              <a:buChar char="ü"/>
              <a:defRPr/>
            </a:pPr>
            <a:r>
              <a:rPr lang="tr-TR" sz="2400" i="1" dirty="0"/>
              <a:t>Mutasyon gerçekleşmiyorsa</a:t>
            </a:r>
          </a:p>
          <a:p>
            <a:pPr marL="342900" lvl="3" indent="-342900" algn="ctr" eaLnBrk="1" fontAlgn="auto" hangingPunct="1">
              <a:buFont typeface="Wingdings" panose="05000000000000000000" pitchFamily="2" charset="2"/>
              <a:buChar char="ü"/>
              <a:defRPr/>
            </a:pPr>
            <a:r>
              <a:rPr lang="tr-TR" sz="2400" i="1" dirty="0"/>
              <a:t>Çiftleşme şansa bağlıysa</a:t>
            </a:r>
          </a:p>
          <a:p>
            <a:pPr marL="342900" lvl="3" indent="-342900" algn="ctr" eaLnBrk="1" fontAlgn="auto" hangingPunct="1">
              <a:buFont typeface="Wingdings" panose="05000000000000000000" pitchFamily="2" charset="2"/>
              <a:buChar char="ü"/>
              <a:defRPr/>
            </a:pPr>
            <a:r>
              <a:rPr lang="tr-TR" sz="2400" i="1" dirty="0"/>
              <a:t>Seçilim yoksa </a:t>
            </a:r>
          </a:p>
          <a:p>
            <a:pPr marL="342900" lvl="3" indent="-342900" algn="ctr" eaLnBrk="1" fontAlgn="auto" hangingPunct="1">
              <a:buFont typeface="Wingdings" panose="05000000000000000000" pitchFamily="2" charset="2"/>
              <a:buChar char="ü"/>
              <a:defRPr/>
            </a:pPr>
            <a:r>
              <a:rPr lang="tr-TR" sz="2400" i="1" dirty="0" err="1"/>
              <a:t>Populasyon</a:t>
            </a:r>
            <a:r>
              <a:rPr lang="tr-TR" sz="2400" i="1" dirty="0"/>
              <a:t> yeterince büyükse</a:t>
            </a:r>
          </a:p>
          <a:p>
            <a:pPr marL="0" lvl="3" indent="0" eaLnBrk="1" fontAlgn="auto" hangingPunct="1">
              <a:buFont typeface="Arial" charset="0"/>
              <a:buNone/>
              <a:defRPr/>
            </a:pPr>
            <a:endParaRPr lang="tr-TR" sz="2400" i="1" dirty="0"/>
          </a:p>
          <a:p>
            <a:pPr marL="0" lvl="3" indent="0" algn="ctr" eaLnBrk="1" fontAlgn="auto" hangingPunct="1">
              <a:buFont typeface="Arial" charset="0"/>
              <a:buNone/>
              <a:defRPr/>
            </a:pPr>
            <a:r>
              <a:rPr lang="tr-TR" sz="2400" i="1" dirty="0"/>
              <a:t>Gen havuzundaki genlerin frekansı sabittir….</a:t>
            </a:r>
          </a:p>
          <a:p>
            <a:pPr eaLnBrk="1" fontAlgn="auto" hangingPunct="1">
              <a:buFont typeface="Wingdings" panose="05000000000000000000" pitchFamily="2" charset="2"/>
              <a:buChar char="ü"/>
              <a:defRPr/>
            </a:pPr>
            <a:endParaRPr lang="tr-TR" sz="2400" dirty="0"/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6262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12700"/>
            <a:ext cx="8458200" cy="762000"/>
          </a:xfrm>
        </p:spPr>
        <p:txBody>
          <a:bodyPr/>
          <a:lstStyle/>
          <a:p>
            <a:pPr lvl="3" algn="r" eaLnBrk="1" fontAlgn="auto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tr-TR" altLang="tr-TR" sz="2400" i="1" kern="1200" spc="3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EVRİMSEL DEĞİŞİMİN </a:t>
            </a:r>
            <a:r>
              <a:rPr lang="en-US" altLang="tr-TR" sz="2400" i="1" kern="1200" spc="3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altLang="tr-TR" sz="2400" i="1" kern="1200" spc="3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altLang="tr-TR" sz="2400" i="1" kern="1200" spc="3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AJANI </a:t>
            </a:r>
            <a:endParaRPr lang="en-US" altLang="tr-TR" sz="2400" i="1" kern="1200" spc="3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58888" y="1484313"/>
            <a:ext cx="1876425" cy="2197100"/>
            <a:chOff x="720" y="960"/>
            <a:chExt cx="1341" cy="1536"/>
          </a:xfrm>
        </p:grpSpPr>
        <p:grpSp>
          <p:nvGrpSpPr>
            <p:cNvPr id="10270" name="Group 6"/>
            <p:cNvGrpSpPr>
              <a:grpSpLocks/>
            </p:cNvGrpSpPr>
            <p:nvPr/>
          </p:nvGrpSpPr>
          <p:grpSpPr bwMode="auto">
            <a:xfrm>
              <a:off x="720" y="960"/>
              <a:ext cx="1341" cy="1536"/>
              <a:chOff x="720" y="1104"/>
              <a:chExt cx="1341" cy="1536"/>
            </a:xfrm>
          </p:grpSpPr>
          <p:pic>
            <p:nvPicPr>
              <p:cNvPr id="10272" name="Picture 7" descr="f21-05a_five_agents_of__c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125" t="2251" r="16875"/>
              <a:stretch>
                <a:fillRect/>
              </a:stretch>
            </p:blipFill>
            <p:spPr bwMode="auto">
              <a:xfrm>
                <a:off x="720" y="1104"/>
                <a:ext cx="1341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73" name="Rectangle 8"/>
              <p:cNvSpPr>
                <a:spLocks noChangeArrowheads="1"/>
              </p:cNvSpPr>
              <p:nvPr/>
            </p:nvSpPr>
            <p:spPr bwMode="auto">
              <a:xfrm>
                <a:off x="768" y="1111"/>
                <a:ext cx="1221" cy="1509"/>
              </a:xfrm>
              <a:prstGeom prst="rect">
                <a:avLst/>
              </a:prstGeom>
              <a:noFill/>
              <a:ln w="571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tr-TR" altLang="tr-TR" sz="2400">
                  <a:latin typeface="Arial" charset="0"/>
                </a:endParaRPr>
              </a:p>
            </p:txBody>
          </p:sp>
        </p:grpSp>
        <p:sp>
          <p:nvSpPr>
            <p:cNvPr id="10271" name="Rectangle 9"/>
            <p:cNvSpPr>
              <a:spLocks noChangeArrowheads="1"/>
            </p:cNvSpPr>
            <p:nvPr/>
          </p:nvSpPr>
          <p:spPr bwMode="auto">
            <a:xfrm>
              <a:off x="1405" y="2330"/>
              <a:ext cx="555" cy="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tr-TR" altLang="tr-TR" sz="2400">
                <a:latin typeface="Arial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951288" y="1484313"/>
            <a:ext cx="1819275" cy="2192337"/>
            <a:chOff x="2410" y="960"/>
            <a:chExt cx="1244" cy="1533"/>
          </a:xfrm>
        </p:grpSpPr>
        <p:grpSp>
          <p:nvGrpSpPr>
            <p:cNvPr id="10266" name="Group 13"/>
            <p:cNvGrpSpPr>
              <a:grpSpLocks/>
            </p:cNvGrpSpPr>
            <p:nvPr/>
          </p:nvGrpSpPr>
          <p:grpSpPr bwMode="auto">
            <a:xfrm>
              <a:off x="2410" y="960"/>
              <a:ext cx="1244" cy="1533"/>
              <a:chOff x="2400" y="1104"/>
              <a:chExt cx="1244" cy="1533"/>
            </a:xfrm>
          </p:grpSpPr>
          <p:pic>
            <p:nvPicPr>
              <p:cNvPr id="10268" name="Picture 14" descr="f21-05b_five_agents_of__c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50" t="2251" r="20250"/>
              <a:stretch>
                <a:fillRect/>
              </a:stretch>
            </p:blipFill>
            <p:spPr bwMode="auto">
              <a:xfrm>
                <a:off x="2400" y="1104"/>
                <a:ext cx="1244" cy="1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69" name="Rectangle 15"/>
              <p:cNvSpPr>
                <a:spLocks noChangeArrowheads="1"/>
              </p:cNvSpPr>
              <p:nvPr/>
            </p:nvSpPr>
            <p:spPr bwMode="auto">
              <a:xfrm>
                <a:off x="2406" y="1111"/>
                <a:ext cx="1221" cy="1509"/>
              </a:xfrm>
              <a:prstGeom prst="rect">
                <a:avLst/>
              </a:prstGeom>
              <a:noFill/>
              <a:ln w="571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tr-TR" altLang="tr-TR" sz="2400">
                  <a:latin typeface="Arial" charset="0"/>
                </a:endParaRPr>
              </a:p>
            </p:txBody>
          </p:sp>
        </p:grpSp>
        <p:sp>
          <p:nvSpPr>
            <p:cNvPr id="10267" name="Rectangle 16"/>
            <p:cNvSpPr>
              <a:spLocks noChangeArrowheads="1"/>
            </p:cNvSpPr>
            <p:nvPr/>
          </p:nvSpPr>
          <p:spPr bwMode="auto">
            <a:xfrm>
              <a:off x="2445" y="2305"/>
              <a:ext cx="825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tr-TR" altLang="tr-TR" sz="2400">
                <a:latin typeface="Arial" charset="0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438400" y="4346575"/>
            <a:ext cx="1979613" cy="2438400"/>
            <a:chOff x="1536" y="2738"/>
            <a:chExt cx="1247" cy="1536"/>
          </a:xfrm>
        </p:grpSpPr>
        <p:grpSp>
          <p:nvGrpSpPr>
            <p:cNvPr id="10262" name="Group 20"/>
            <p:cNvGrpSpPr>
              <a:grpSpLocks/>
            </p:cNvGrpSpPr>
            <p:nvPr/>
          </p:nvGrpSpPr>
          <p:grpSpPr bwMode="auto">
            <a:xfrm>
              <a:off x="1536" y="2738"/>
              <a:ext cx="1247" cy="1536"/>
              <a:chOff x="1536" y="2688"/>
              <a:chExt cx="1247" cy="1536"/>
            </a:xfrm>
          </p:grpSpPr>
          <p:pic>
            <p:nvPicPr>
              <p:cNvPr id="10264" name="Picture 21" descr="f21-05d_five_agents_of__c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50" t="2251" r="20250"/>
              <a:stretch>
                <a:fillRect/>
              </a:stretch>
            </p:blipFill>
            <p:spPr bwMode="auto">
              <a:xfrm>
                <a:off x="1536" y="2688"/>
                <a:ext cx="1247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65" name="Rectangle 22"/>
              <p:cNvSpPr>
                <a:spLocks noChangeArrowheads="1"/>
              </p:cNvSpPr>
              <p:nvPr/>
            </p:nvSpPr>
            <p:spPr bwMode="auto">
              <a:xfrm>
                <a:off x="1536" y="2688"/>
                <a:ext cx="1244" cy="1509"/>
              </a:xfrm>
              <a:prstGeom prst="rect">
                <a:avLst/>
              </a:prstGeom>
              <a:noFill/>
              <a:ln w="57150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tr-TR" altLang="tr-TR" sz="2400">
                  <a:latin typeface="Arial" charset="0"/>
                </a:endParaRPr>
              </a:p>
            </p:txBody>
          </p:sp>
        </p:grpSp>
        <p:sp>
          <p:nvSpPr>
            <p:cNvPr id="10263" name="Rectangle 23"/>
            <p:cNvSpPr>
              <a:spLocks noChangeArrowheads="1"/>
            </p:cNvSpPr>
            <p:nvPr/>
          </p:nvSpPr>
          <p:spPr bwMode="auto">
            <a:xfrm>
              <a:off x="1560" y="4075"/>
              <a:ext cx="750" cy="155"/>
            </a:xfrm>
            <a:prstGeom prst="rect">
              <a:avLst/>
            </a:prstGeom>
            <a:solidFill>
              <a:srgbClr val="DEE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tr-TR" altLang="tr-TR" sz="2400">
                <a:latin typeface="Arial" charset="0"/>
              </a:endParaRP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5181600" y="4346575"/>
            <a:ext cx="1979613" cy="2438400"/>
            <a:chOff x="3264" y="2688"/>
            <a:chExt cx="1247" cy="1536"/>
          </a:xfrm>
        </p:grpSpPr>
        <p:pic>
          <p:nvPicPr>
            <p:cNvPr id="10260" name="Picture 27" descr="f21-05e_five_agents_of__c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0" t="2251" r="20250"/>
            <a:stretch>
              <a:fillRect/>
            </a:stretch>
          </p:blipFill>
          <p:spPr bwMode="auto">
            <a:xfrm>
              <a:off x="3264" y="2688"/>
              <a:ext cx="1247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1" name="Rectangle 28"/>
            <p:cNvSpPr>
              <a:spLocks noChangeArrowheads="1"/>
            </p:cNvSpPr>
            <p:nvPr/>
          </p:nvSpPr>
          <p:spPr bwMode="auto">
            <a:xfrm>
              <a:off x="3270" y="2694"/>
              <a:ext cx="1232" cy="1509"/>
            </a:xfrm>
            <a:prstGeom prst="rect">
              <a:avLst/>
            </a:prstGeom>
            <a:noFill/>
            <a:ln w="571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Palatino Linotype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tr-TR" altLang="tr-TR" sz="2400">
                <a:latin typeface="Arial" charset="0"/>
              </a:endParaRPr>
            </a:p>
          </p:txBody>
        </p:sp>
      </p:grpSp>
      <p:sp>
        <p:nvSpPr>
          <p:cNvPr id="10247" name="Rectangle 30"/>
          <p:cNvSpPr>
            <a:spLocks noChangeArrowheads="1"/>
          </p:cNvSpPr>
          <p:nvPr/>
        </p:nvSpPr>
        <p:spPr bwMode="auto">
          <a:xfrm>
            <a:off x="5230813" y="6469063"/>
            <a:ext cx="1309687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tr-TR" altLang="tr-TR" sz="2400">
              <a:latin typeface="Arial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359525" y="1557338"/>
            <a:ext cx="1928813" cy="2144712"/>
            <a:chOff x="3994" y="960"/>
            <a:chExt cx="1246" cy="1536"/>
          </a:xfrm>
        </p:grpSpPr>
        <p:grpSp>
          <p:nvGrpSpPr>
            <p:cNvPr id="10254" name="Group 34"/>
            <p:cNvGrpSpPr>
              <a:grpSpLocks/>
            </p:cNvGrpSpPr>
            <p:nvPr/>
          </p:nvGrpSpPr>
          <p:grpSpPr bwMode="auto">
            <a:xfrm>
              <a:off x="3994" y="960"/>
              <a:ext cx="1246" cy="1536"/>
              <a:chOff x="3994" y="960"/>
              <a:chExt cx="1246" cy="1536"/>
            </a:xfrm>
          </p:grpSpPr>
          <p:grpSp>
            <p:nvGrpSpPr>
              <p:cNvPr id="10256" name="Group 35"/>
              <p:cNvGrpSpPr>
                <a:grpSpLocks/>
              </p:cNvGrpSpPr>
              <p:nvPr/>
            </p:nvGrpSpPr>
            <p:grpSpPr bwMode="auto">
              <a:xfrm>
                <a:off x="3994" y="960"/>
                <a:ext cx="1246" cy="1536"/>
                <a:chOff x="3984" y="1104"/>
                <a:chExt cx="1246" cy="1536"/>
              </a:xfrm>
            </p:grpSpPr>
            <p:pic>
              <p:nvPicPr>
                <p:cNvPr id="10258" name="Picture 36" descr="f21-05c_five_agents_of__c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250" t="2251" r="20250"/>
                <a:stretch>
                  <a:fillRect/>
                </a:stretch>
              </p:blipFill>
              <p:spPr bwMode="auto">
                <a:xfrm>
                  <a:off x="3984" y="1104"/>
                  <a:ext cx="1246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259" name="Rectangle 37"/>
                <p:cNvSpPr>
                  <a:spLocks noChangeArrowheads="1"/>
                </p:cNvSpPr>
                <p:nvPr/>
              </p:nvSpPr>
              <p:spPr bwMode="auto">
                <a:xfrm>
                  <a:off x="3990" y="1111"/>
                  <a:ext cx="1221" cy="1509"/>
                </a:xfrm>
                <a:prstGeom prst="rect">
                  <a:avLst/>
                </a:prstGeom>
                <a:noFill/>
                <a:ln w="57150">
                  <a:solidFill>
                    <a:srgbClr val="CC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Arial" charset="0"/>
                    <a:buChar char="•"/>
                    <a:defRPr sz="1700">
                      <a:solidFill>
                        <a:schemeClr val="tx1"/>
                      </a:solidFill>
                      <a:latin typeface="Palatino Linotype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Arial" charset="0"/>
                    <a:buChar char="•"/>
                    <a:defRPr sz="1700">
                      <a:solidFill>
                        <a:schemeClr val="tx1"/>
                      </a:solidFill>
                      <a:latin typeface="Palatino Linotype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Arial" charset="0"/>
                    <a:buChar char="•"/>
                    <a:defRPr sz="1700">
                      <a:solidFill>
                        <a:schemeClr val="tx1"/>
                      </a:solidFill>
                      <a:latin typeface="Palatino Linotype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Arial" charset="0"/>
                    <a:buChar char="•"/>
                    <a:defRPr sz="1700">
                      <a:solidFill>
                        <a:schemeClr val="tx1"/>
                      </a:solidFill>
                      <a:latin typeface="Palatino Linotype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Arial" charset="0"/>
                    <a:buChar char="•"/>
                    <a:defRPr sz="1700">
                      <a:solidFill>
                        <a:schemeClr val="tx1"/>
                      </a:solidFill>
                      <a:latin typeface="Palatino Linotype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Arial" charset="0"/>
                    <a:buChar char="•"/>
                    <a:defRPr sz="1700">
                      <a:solidFill>
                        <a:schemeClr val="tx1"/>
                      </a:solidFill>
                      <a:latin typeface="Palatino Linotype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Arial" charset="0"/>
                    <a:buChar char="•"/>
                    <a:defRPr sz="1700">
                      <a:solidFill>
                        <a:schemeClr val="tx1"/>
                      </a:solidFill>
                      <a:latin typeface="Palatino Linotype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Arial" charset="0"/>
                    <a:buChar char="•"/>
                    <a:defRPr sz="1700">
                      <a:solidFill>
                        <a:schemeClr val="tx1"/>
                      </a:solidFill>
                      <a:latin typeface="Palatino Linotype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Arial" charset="0"/>
                    <a:buChar char="•"/>
                    <a:defRPr sz="1700">
                      <a:solidFill>
                        <a:schemeClr val="tx1"/>
                      </a:solidFill>
                      <a:latin typeface="Palatino Linotype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tr-TR" altLang="tr-TR" sz="2400">
                    <a:latin typeface="Arial" charset="0"/>
                  </a:endParaRPr>
                </a:p>
              </p:txBody>
            </p:sp>
          </p:grpSp>
          <p:sp>
            <p:nvSpPr>
              <p:cNvPr id="10257" name="Rectangle 38"/>
              <p:cNvSpPr>
                <a:spLocks noChangeArrowheads="1"/>
              </p:cNvSpPr>
              <p:nvPr/>
            </p:nvSpPr>
            <p:spPr bwMode="auto">
              <a:xfrm>
                <a:off x="4025" y="2300"/>
                <a:ext cx="945" cy="1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charset="0"/>
                  <a:buChar char="•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tr-TR" altLang="tr-TR" sz="2400">
                  <a:latin typeface="Arial" charset="0"/>
                </a:endParaRPr>
              </a:p>
            </p:txBody>
          </p:sp>
        </p:grpSp>
        <p:pic>
          <p:nvPicPr>
            <p:cNvPr id="10255" name="Picture 39" descr="23-16x2-MalePeacock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0" r="23489" b="2702"/>
            <a:stretch>
              <a:fillRect/>
            </a:stretch>
          </p:blipFill>
          <p:spPr bwMode="auto">
            <a:xfrm>
              <a:off x="4025" y="991"/>
              <a:ext cx="1176" cy="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0622" name="Rectangle 78"/>
          <p:cNvSpPr>
            <a:spLocks noChangeArrowheads="1"/>
          </p:cNvSpPr>
          <p:nvPr/>
        </p:nvSpPr>
        <p:spPr bwMode="auto">
          <a:xfrm>
            <a:off x="1460500" y="971550"/>
            <a:ext cx="1266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Char char="§"/>
              <a:defRPr sz="3000" b="1">
                <a:solidFill>
                  <a:srgbClr val="0F116A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§"/>
              <a:defRPr sz="2400" b="1">
                <a:solidFill>
                  <a:srgbClr val="0F116A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itchFamily="2" charset="2"/>
              <a:buChar char="w"/>
              <a:defRPr sz="2000" b="1">
                <a:solidFill>
                  <a:srgbClr val="0F116A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9pPr>
          </a:lstStyle>
          <a:p>
            <a:pPr marL="0" lvl="3" indent="0" algn="ctr" fontAlgn="auto">
              <a:spcAft>
                <a:spcPts val="600"/>
              </a:spcAft>
              <a:buClr>
                <a:schemeClr val="tx2"/>
              </a:buClr>
              <a:buSzTx/>
              <a:buFont typeface="Wingdings" pitchFamily="2" charset="2"/>
              <a:buNone/>
              <a:defRPr/>
            </a:pPr>
            <a:r>
              <a:rPr lang="tr-TR" altLang="tr-TR" sz="1800" i="1" spc="30" dirty="0">
                <a:solidFill>
                  <a:schemeClr val="tx1"/>
                </a:solidFill>
                <a:latin typeface="+mn-lt"/>
                <a:cs typeface="+mn-cs"/>
              </a:rPr>
              <a:t>M</a:t>
            </a:r>
            <a:r>
              <a:rPr lang="tr-TR" altLang="tr-TR" sz="1800" i="1" spc="30" dirty="0" smtClean="0">
                <a:solidFill>
                  <a:schemeClr val="tx1"/>
                </a:solidFill>
                <a:latin typeface="+mn-lt"/>
                <a:cs typeface="+mn-cs"/>
              </a:rPr>
              <a:t>utasyon</a:t>
            </a:r>
            <a:endParaRPr lang="en-US" altLang="tr-TR" sz="1800" i="1" spc="3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620623" name="Rectangle 79"/>
          <p:cNvSpPr>
            <a:spLocks noChangeArrowheads="1"/>
          </p:cNvSpPr>
          <p:nvPr/>
        </p:nvSpPr>
        <p:spPr bwMode="auto">
          <a:xfrm>
            <a:off x="4144963" y="981075"/>
            <a:ext cx="1200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Char char="§"/>
              <a:defRPr sz="3000" b="1">
                <a:solidFill>
                  <a:srgbClr val="0F116A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§"/>
              <a:defRPr sz="2400" b="1">
                <a:solidFill>
                  <a:srgbClr val="0F116A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itchFamily="2" charset="2"/>
              <a:buChar char="w"/>
              <a:defRPr sz="2000" b="1">
                <a:solidFill>
                  <a:srgbClr val="0F116A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9pPr>
          </a:lstStyle>
          <a:p>
            <a:pPr marL="0" lvl="3" indent="0" algn="ctr" fontAlgn="auto">
              <a:spcAft>
                <a:spcPts val="600"/>
              </a:spcAft>
              <a:buClr>
                <a:schemeClr val="tx2"/>
              </a:buClr>
              <a:buSzTx/>
              <a:buFont typeface="Wingdings" pitchFamily="2" charset="2"/>
              <a:buNone/>
              <a:defRPr/>
            </a:pPr>
            <a:r>
              <a:rPr lang="tr-TR" altLang="tr-TR" sz="1800" i="1" spc="30" dirty="0" smtClean="0">
                <a:solidFill>
                  <a:schemeClr val="tx1"/>
                </a:solidFill>
                <a:latin typeface="+mn-lt"/>
                <a:cs typeface="+mn-cs"/>
              </a:rPr>
              <a:t>Gen akışı</a:t>
            </a:r>
            <a:endParaRPr lang="en-US" altLang="tr-TR" sz="1800" i="1" spc="3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620624" name="Rectangle 80"/>
          <p:cNvSpPr>
            <a:spLocks noChangeArrowheads="1"/>
          </p:cNvSpPr>
          <p:nvPr/>
        </p:nvSpPr>
        <p:spPr bwMode="auto">
          <a:xfrm>
            <a:off x="2524125" y="3860800"/>
            <a:ext cx="1806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Char char="§"/>
              <a:defRPr sz="3000" b="1">
                <a:solidFill>
                  <a:srgbClr val="0F116A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§"/>
              <a:defRPr sz="2400" b="1">
                <a:solidFill>
                  <a:srgbClr val="0F116A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itchFamily="2" charset="2"/>
              <a:buChar char="w"/>
              <a:defRPr sz="2000" b="1">
                <a:solidFill>
                  <a:srgbClr val="0F116A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9pPr>
          </a:lstStyle>
          <a:p>
            <a:pPr marL="0" lvl="3" indent="0" algn="ctr" fontAlgn="auto">
              <a:spcAft>
                <a:spcPts val="600"/>
              </a:spcAft>
              <a:buClr>
                <a:schemeClr val="tx2"/>
              </a:buClr>
              <a:buSzTx/>
              <a:buFont typeface="Wingdings" pitchFamily="2" charset="2"/>
              <a:buNone/>
              <a:defRPr/>
            </a:pPr>
            <a:r>
              <a:rPr lang="en-US" altLang="tr-TR" sz="1800" i="1" spc="30" dirty="0" err="1" smtClean="0">
                <a:solidFill>
                  <a:schemeClr val="tx1"/>
                </a:solidFill>
                <a:latin typeface="+mn-lt"/>
                <a:cs typeface="+mn-cs"/>
              </a:rPr>
              <a:t>Geneti</a:t>
            </a:r>
            <a:r>
              <a:rPr lang="tr-TR" altLang="tr-TR" sz="1800" i="1" spc="30" dirty="0" smtClean="0">
                <a:solidFill>
                  <a:schemeClr val="tx1"/>
                </a:solidFill>
                <a:latin typeface="+mn-lt"/>
                <a:cs typeface="+mn-cs"/>
              </a:rPr>
              <a:t>k</a:t>
            </a:r>
            <a:r>
              <a:rPr lang="en-US" altLang="tr-TR" sz="1800" i="1" spc="3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tr-TR" altLang="tr-TR" sz="1800" i="1" spc="30" dirty="0" smtClean="0">
                <a:solidFill>
                  <a:schemeClr val="tx1"/>
                </a:solidFill>
                <a:latin typeface="+mn-lt"/>
                <a:cs typeface="+mn-cs"/>
              </a:rPr>
              <a:t>Sapma</a:t>
            </a:r>
            <a:endParaRPr lang="en-US" altLang="tr-TR" sz="1800" i="1" spc="3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620625" name="Rectangle 81"/>
          <p:cNvSpPr>
            <a:spLocks noChangeArrowheads="1"/>
          </p:cNvSpPr>
          <p:nvPr/>
        </p:nvSpPr>
        <p:spPr bwMode="auto">
          <a:xfrm>
            <a:off x="5688013" y="3860800"/>
            <a:ext cx="966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Char char="§"/>
              <a:defRPr sz="3000" b="1">
                <a:solidFill>
                  <a:srgbClr val="0F116A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§"/>
              <a:defRPr sz="2400" b="1">
                <a:solidFill>
                  <a:srgbClr val="0F116A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itchFamily="2" charset="2"/>
              <a:buChar char="w"/>
              <a:defRPr sz="2000" b="1">
                <a:solidFill>
                  <a:srgbClr val="0F116A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1800" i="1" spc="30" dirty="0" smtClean="0">
                <a:solidFill>
                  <a:schemeClr val="tx1"/>
                </a:solidFill>
                <a:latin typeface="+mn-lt"/>
                <a:cs typeface="+mn-cs"/>
              </a:rPr>
              <a:t>Seçilim</a:t>
            </a:r>
            <a:endParaRPr lang="en-US" altLang="tr-TR" sz="1800" dirty="0" smtClean="0">
              <a:solidFill>
                <a:srgbClr val="000000"/>
              </a:solidFill>
            </a:endParaRPr>
          </a:p>
        </p:txBody>
      </p:sp>
      <p:sp>
        <p:nvSpPr>
          <p:cNvPr id="620626" name="Rectangle 82"/>
          <p:cNvSpPr>
            <a:spLocks noChangeArrowheads="1"/>
          </p:cNvSpPr>
          <p:nvPr/>
        </p:nvSpPr>
        <p:spPr bwMode="auto">
          <a:xfrm>
            <a:off x="6286500" y="836613"/>
            <a:ext cx="2100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Char char="§"/>
              <a:defRPr sz="3000" b="1">
                <a:solidFill>
                  <a:srgbClr val="0F116A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§"/>
              <a:defRPr sz="2400" b="1">
                <a:solidFill>
                  <a:srgbClr val="0F116A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itchFamily="2" charset="2"/>
              <a:buChar char="w"/>
              <a:defRPr sz="2000" b="1">
                <a:solidFill>
                  <a:srgbClr val="0F116A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1800" i="1" spc="30" dirty="0" smtClean="0">
                <a:solidFill>
                  <a:schemeClr val="tx1"/>
                </a:solidFill>
                <a:latin typeface="+mn-lt"/>
                <a:cs typeface="+mn-cs"/>
              </a:rPr>
              <a:t>Rastgele olmayan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1800" i="1" spc="30" dirty="0" smtClean="0">
                <a:solidFill>
                  <a:schemeClr val="tx1"/>
                </a:solidFill>
                <a:latin typeface="+mn-lt"/>
                <a:cs typeface="+mn-cs"/>
              </a:rPr>
              <a:t> eşleşme</a:t>
            </a:r>
            <a:endParaRPr lang="en-US" altLang="tr-TR" sz="1800" i="1" spc="30" dirty="0" smtClean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0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0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0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0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0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0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0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622" grpId="0" build="p" autoUpdateAnimBg="0"/>
      <p:bldP spid="620623" grpId="0" build="p" autoUpdateAnimBg="0"/>
      <p:bldP spid="620624" grpId="0" build="p" autoUpdateAnimBg="0"/>
      <p:bldP spid="620625" grpId="0" build="p" autoUpdateAnimBg="0"/>
      <p:bldP spid="620626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43000"/>
          </a:xfrm>
        </p:spPr>
        <p:txBody>
          <a:bodyPr/>
          <a:lstStyle/>
          <a:p>
            <a:pPr algn="r"/>
            <a:r>
              <a:rPr lang="tr-TR" i="1" dirty="0" smtClean="0">
                <a:solidFill>
                  <a:srgbClr val="FFFF00"/>
                </a:solidFill>
              </a:rPr>
              <a:t> </a:t>
            </a:r>
            <a:endParaRPr lang="tr-TR" i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09600" y="1268760"/>
            <a:ext cx="7924800" cy="4446240"/>
          </a:xfrm>
        </p:spPr>
        <p:txBody>
          <a:bodyPr>
            <a:normAutofit lnSpcReduction="10000"/>
          </a:bodyPr>
          <a:lstStyle/>
          <a:p>
            <a:pPr algn="ctr"/>
            <a:endParaRPr lang="tr-TR" sz="2000" dirty="0" smtClean="0"/>
          </a:p>
          <a:p>
            <a:pPr algn="ctr"/>
            <a:r>
              <a:rPr lang="tr-TR" sz="2400" dirty="0" smtClean="0"/>
              <a:t>Mutasyon evrimin hammaddesidir. </a:t>
            </a:r>
          </a:p>
          <a:p>
            <a:endParaRPr lang="tr-TR" sz="2400" dirty="0" smtClean="0"/>
          </a:p>
          <a:p>
            <a:pPr algn="ctr"/>
            <a:r>
              <a:rPr lang="tr-TR" sz="2400" dirty="0" smtClean="0"/>
              <a:t>Mutasyon = </a:t>
            </a:r>
          </a:p>
          <a:p>
            <a:pPr algn="ctr"/>
            <a:r>
              <a:rPr lang="tr-TR" sz="2400" dirty="0" smtClean="0"/>
              <a:t>yeni gen , yeni </a:t>
            </a:r>
            <a:r>
              <a:rPr lang="tr-TR" sz="2400" dirty="0" err="1" smtClean="0"/>
              <a:t>allel</a:t>
            </a:r>
            <a:endParaRPr lang="tr-TR" sz="2400" dirty="0" smtClean="0"/>
          </a:p>
          <a:p>
            <a:pPr algn="ctr"/>
            <a:endParaRPr lang="tr-TR" sz="2400" dirty="0"/>
          </a:p>
          <a:p>
            <a:pPr algn="ctr"/>
            <a:r>
              <a:rPr lang="tr-TR" sz="2400" dirty="0" smtClean="0"/>
              <a:t>Özellikle evrimsel etkiye en çok sahip olan mutasyon tipleri incelendiğinde ; tüm tiplerin içinde 4 mutasyon tipinin öne çıktığı görülmektedir.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42415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74037788"/>
              </p:ext>
            </p:extLst>
          </p:nvPr>
        </p:nvGraphicFramePr>
        <p:xfrm>
          <a:off x="539552" y="548680"/>
          <a:ext cx="7924800" cy="5674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1200"/>
                <a:gridCol w="1981200"/>
                <a:gridCol w="1981200"/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Mutasyon Adı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Tanımı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Nedeni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Önemi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Nokta Mutasyon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DNA dizisindeki baz değişimi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Replikasyon</a:t>
                      </a:r>
                      <a:r>
                        <a:rPr lang="tr-TR" dirty="0" smtClean="0"/>
                        <a:t> ve DNA Onarım</a:t>
                      </a:r>
                      <a:r>
                        <a:rPr lang="tr-TR" baseline="0" dirty="0" smtClean="0"/>
                        <a:t>ı esnasında ortaya çıkan hatalar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Yeni </a:t>
                      </a:r>
                      <a:r>
                        <a:rPr lang="tr-TR" dirty="0" err="1" smtClean="0"/>
                        <a:t>allel</a:t>
                      </a:r>
                      <a:r>
                        <a:rPr lang="tr-TR" dirty="0" smtClean="0"/>
                        <a:t> üretimi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Kromozom </a:t>
                      </a:r>
                      <a:r>
                        <a:rPr lang="tr-TR" dirty="0" err="1" smtClean="0"/>
                        <a:t>İnversiyonu</a:t>
                      </a: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Kırılma ile kromozom parça değişimi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DNA</a:t>
                      </a:r>
                      <a:r>
                        <a:rPr lang="tr-TR" baseline="0" dirty="0" smtClean="0"/>
                        <a:t> kırıkları (radyasyon)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Allellerin</a:t>
                      </a:r>
                      <a:r>
                        <a:rPr lang="tr-TR" dirty="0" smtClean="0"/>
                        <a:t> yeniden</a:t>
                      </a:r>
                      <a:r>
                        <a:rPr lang="tr-TR" baseline="0" dirty="0" smtClean="0"/>
                        <a:t> düzenlenmesi, </a:t>
                      </a:r>
                      <a:r>
                        <a:rPr lang="tr-TR" baseline="0" dirty="0" err="1" smtClean="0"/>
                        <a:t>biraraya</a:t>
                      </a:r>
                      <a:r>
                        <a:rPr lang="tr-TR" baseline="0" dirty="0" smtClean="0"/>
                        <a:t> toplanması 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Gen </a:t>
                      </a:r>
                      <a:r>
                        <a:rPr lang="tr-TR" dirty="0" err="1" smtClean="0"/>
                        <a:t>dublikasyonu</a:t>
                      </a: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Kısa bir</a:t>
                      </a:r>
                      <a:r>
                        <a:rPr lang="tr-TR" baseline="0" dirty="0" smtClean="0"/>
                        <a:t> DNA ipliğinin </a:t>
                      </a:r>
                      <a:r>
                        <a:rPr lang="tr-TR" baseline="0" dirty="0" err="1" smtClean="0"/>
                        <a:t>dupliklasyona</a:t>
                      </a:r>
                      <a:r>
                        <a:rPr lang="tr-TR" baseline="0" dirty="0" smtClean="0"/>
                        <a:t> uğraması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Mayoz</a:t>
                      </a:r>
                      <a:r>
                        <a:rPr lang="tr-TR" dirty="0" smtClean="0"/>
                        <a:t> hatası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Meydana</a:t>
                      </a:r>
                      <a:r>
                        <a:rPr lang="tr-TR" baseline="0" dirty="0" smtClean="0"/>
                        <a:t> gelen yeni gen, mutasyon için bağımsızlık kazanır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Poliploidi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Tam bir yeni kromozom</a:t>
                      </a:r>
                      <a:r>
                        <a:rPr lang="tr-TR" baseline="0" dirty="0" smtClean="0"/>
                        <a:t> takımının eklenmesi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Mayoz</a:t>
                      </a:r>
                      <a:r>
                        <a:rPr lang="tr-TR" dirty="0" smtClean="0"/>
                        <a:t> ve mitoz hataları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Yeni türlerin ortaya çıkması 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76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dirty="0" smtClean="0">
                <a:solidFill>
                  <a:srgbClr val="FFFF00"/>
                </a:solidFill>
              </a:rPr>
              <a:t>Nokta mutasyon 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92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tr-TR" sz="2000" dirty="0" smtClean="0"/>
          </a:p>
          <a:p>
            <a:pPr>
              <a:lnSpc>
                <a:spcPct val="150000"/>
              </a:lnSpc>
            </a:pP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tr-TR" sz="2000" dirty="0" smtClean="0"/>
              <a:t>1960 Arthur </a:t>
            </a:r>
            <a:r>
              <a:rPr lang="tr-TR" sz="2000" dirty="0" err="1" smtClean="0"/>
              <a:t>Korngberg</a:t>
            </a:r>
            <a:r>
              <a:rPr lang="tr-TR" sz="2000" dirty="0"/>
              <a:t> </a:t>
            </a:r>
            <a:r>
              <a:rPr lang="tr-TR" sz="2000" dirty="0" smtClean="0"/>
              <a:t>– DNA </a:t>
            </a:r>
            <a:r>
              <a:rPr lang="tr-TR" sz="2000" dirty="0" err="1" smtClean="0"/>
              <a:t>polimerazları</a:t>
            </a:r>
            <a:r>
              <a:rPr lang="tr-TR" sz="2000" dirty="0" smtClean="0"/>
              <a:t> izole etmiştir.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1950-1960‘lı yıllarda DNA üzerine çalışmalar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Santral Dogmanın anlaşılması 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DNA dizisindeki farklılıkların proteine yansıdığının anlaşılması…</a:t>
            </a:r>
          </a:p>
          <a:p>
            <a:pPr>
              <a:lnSpc>
                <a:spcPct val="150000"/>
              </a:lnSpc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67281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920880" cy="764704"/>
          </a:xfrm>
        </p:spPr>
        <p:txBody>
          <a:bodyPr/>
          <a:lstStyle/>
          <a:p>
            <a:pPr algn="r"/>
            <a:r>
              <a:rPr lang="tr-TR" i="1" dirty="0" smtClean="0">
                <a:solidFill>
                  <a:srgbClr val="FFFF00"/>
                </a:solidFill>
              </a:rPr>
              <a:t>Nokta Mutasyon</a:t>
            </a:r>
            <a:endParaRPr 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980728"/>
            <a:ext cx="7632848" cy="302433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800100" lvl="3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tr-TR" sz="2000" dirty="0" smtClean="0"/>
              <a:t>	</a:t>
            </a:r>
            <a:r>
              <a:rPr lang="tr-TR" sz="2000" dirty="0"/>
              <a:t>En iyi örnek orak hücre anemi </a:t>
            </a:r>
          </a:p>
          <a:p>
            <a:pPr marL="800100" lvl="3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tr-TR" sz="2000" dirty="0" smtClean="0"/>
              <a:t>Hemoglobin O</a:t>
            </a:r>
            <a:r>
              <a:rPr lang="tr-TR" sz="2000" baseline="-25000" dirty="0" smtClean="0"/>
              <a:t>2</a:t>
            </a:r>
            <a:r>
              <a:rPr lang="tr-TR" sz="2000" dirty="0" smtClean="0"/>
              <a:t> taşıyan protein</a:t>
            </a:r>
          </a:p>
          <a:p>
            <a:pPr marL="800100" lvl="3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tr-TR" sz="2000" dirty="0" err="1" smtClean="0"/>
              <a:t>Linus</a:t>
            </a:r>
            <a:r>
              <a:rPr lang="tr-TR" sz="2000" dirty="0" smtClean="0"/>
              <a:t> </a:t>
            </a:r>
            <a:r>
              <a:rPr lang="tr-TR" sz="2000" dirty="0" err="1" smtClean="0"/>
              <a:t>Pauling</a:t>
            </a:r>
            <a:r>
              <a:rPr lang="tr-TR" sz="2000" dirty="0" smtClean="0"/>
              <a:t> 1949’da </a:t>
            </a:r>
            <a:r>
              <a:rPr lang="tr-TR" sz="2000" dirty="0" err="1" smtClean="0"/>
              <a:t>labda</a:t>
            </a:r>
            <a:r>
              <a:rPr lang="tr-TR" sz="2000" dirty="0" smtClean="0"/>
              <a:t> orak hücrelilerin farklı bir hemoglobin taşıdıklarını buldu </a:t>
            </a:r>
          </a:p>
          <a:p>
            <a:pPr marL="800100" lvl="3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tr-TR" sz="2000" dirty="0" smtClean="0"/>
              <a:t>Ardından </a:t>
            </a:r>
            <a:r>
              <a:rPr lang="tr-TR" sz="2000" dirty="0" err="1" smtClean="0"/>
              <a:t>glutamik</a:t>
            </a:r>
            <a:r>
              <a:rPr lang="tr-TR" sz="2000" dirty="0" smtClean="0"/>
              <a:t> asit yerine valin içerdiğini </a:t>
            </a:r>
          </a:p>
          <a:p>
            <a:pPr marL="800100" lvl="3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tr-TR" sz="2000" dirty="0" smtClean="0"/>
              <a:t>Ardından da T yerine A bazı içerdiğini </a:t>
            </a:r>
            <a:r>
              <a:rPr lang="tr-TR" sz="2000" dirty="0"/>
              <a:t>	</a:t>
            </a:r>
            <a:endParaRPr lang="tr-TR" sz="2400" dirty="0" smtClean="0"/>
          </a:p>
          <a:p>
            <a:pPr eaLnBrk="1" hangingPunct="1"/>
            <a:endParaRPr lang="tr-TR" sz="2400" dirty="0"/>
          </a:p>
          <a:p>
            <a:pPr eaLnBrk="1" hangingPunct="1"/>
            <a:endParaRPr lang="tr-TR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411760" y="4293096"/>
            <a:ext cx="6408712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0">
              <a:lnSpc>
                <a:spcPct val="170000"/>
              </a:lnSpc>
              <a:buNone/>
            </a:pPr>
            <a:r>
              <a:rPr lang="tr-TR" sz="2000" dirty="0" smtClean="0"/>
              <a:t>DNA	– </a:t>
            </a:r>
            <a:r>
              <a:rPr lang="tr-TR" sz="2000" dirty="0" smtClean="0">
                <a:solidFill>
                  <a:srgbClr val="FF0000"/>
                </a:solidFill>
              </a:rPr>
              <a:t>CCA</a:t>
            </a:r>
            <a:r>
              <a:rPr lang="tr-TR" sz="2000" dirty="0" smtClean="0"/>
              <a:t> </a:t>
            </a:r>
            <a:r>
              <a:rPr lang="tr-TR" sz="2000" dirty="0" smtClean="0">
                <a:solidFill>
                  <a:srgbClr val="FFFF00"/>
                </a:solidFill>
              </a:rPr>
              <a:t>CGT</a:t>
            </a:r>
            <a:r>
              <a:rPr lang="tr-TR" sz="2000" dirty="0" smtClean="0"/>
              <a:t> </a:t>
            </a:r>
            <a:r>
              <a:rPr lang="tr-TR" sz="2000" dirty="0" smtClean="0">
                <a:solidFill>
                  <a:srgbClr val="00B050"/>
                </a:solidFill>
              </a:rPr>
              <a:t>CCG</a:t>
            </a:r>
            <a:r>
              <a:rPr lang="tr-TR" sz="2000" dirty="0" smtClean="0"/>
              <a:t> </a:t>
            </a:r>
            <a:r>
              <a:rPr lang="tr-TR" sz="2000" dirty="0" smtClean="0">
                <a:solidFill>
                  <a:srgbClr val="7030A0"/>
                </a:solidFill>
              </a:rPr>
              <a:t>ACA</a:t>
            </a:r>
            <a:r>
              <a:rPr lang="tr-TR" sz="2000" dirty="0" smtClean="0"/>
              <a:t> </a:t>
            </a:r>
            <a:r>
              <a:rPr lang="tr-TR" sz="2000" dirty="0" smtClean="0">
                <a:solidFill>
                  <a:srgbClr val="0099CC"/>
                </a:solidFill>
              </a:rPr>
              <a:t>AGT</a:t>
            </a:r>
          </a:p>
          <a:p>
            <a:pPr marL="457200" lvl="3" indent="0">
              <a:lnSpc>
                <a:spcPct val="170000"/>
              </a:lnSpc>
              <a:buNone/>
            </a:pPr>
            <a:r>
              <a:rPr lang="tr-TR" sz="2000" dirty="0" err="1" smtClean="0"/>
              <a:t>mRNA</a:t>
            </a:r>
            <a:r>
              <a:rPr lang="tr-TR" sz="2000" dirty="0" smtClean="0"/>
              <a:t>	- </a:t>
            </a:r>
            <a:r>
              <a:rPr lang="tr-TR" sz="2000" dirty="0" smtClean="0">
                <a:solidFill>
                  <a:srgbClr val="C00000"/>
                </a:solidFill>
              </a:rPr>
              <a:t>GUU</a:t>
            </a:r>
            <a:r>
              <a:rPr lang="tr-TR" sz="2000" dirty="0" smtClean="0"/>
              <a:t> </a:t>
            </a:r>
            <a:r>
              <a:rPr lang="tr-TR" sz="2000" dirty="0" smtClean="0">
                <a:solidFill>
                  <a:srgbClr val="FFFF00"/>
                </a:solidFill>
              </a:rPr>
              <a:t>GCA</a:t>
            </a:r>
            <a:r>
              <a:rPr lang="tr-TR" sz="2000" dirty="0" smtClean="0"/>
              <a:t> </a:t>
            </a:r>
            <a:r>
              <a:rPr lang="tr-TR" sz="2000" dirty="0" smtClean="0">
                <a:solidFill>
                  <a:srgbClr val="00B050"/>
                </a:solidFill>
              </a:rPr>
              <a:t>GGC</a:t>
            </a:r>
            <a:r>
              <a:rPr lang="tr-TR" sz="2000" dirty="0" smtClean="0"/>
              <a:t> </a:t>
            </a:r>
            <a:r>
              <a:rPr lang="tr-TR" sz="2000" dirty="0" smtClean="0">
                <a:solidFill>
                  <a:srgbClr val="7030A0"/>
                </a:solidFill>
              </a:rPr>
              <a:t>UGU</a:t>
            </a:r>
            <a:r>
              <a:rPr lang="tr-TR" sz="2000" dirty="0" smtClean="0"/>
              <a:t> </a:t>
            </a:r>
            <a:r>
              <a:rPr lang="tr-TR" sz="2000" dirty="0" smtClean="0">
                <a:solidFill>
                  <a:srgbClr val="0099CC"/>
                </a:solidFill>
              </a:rPr>
              <a:t>UCA</a:t>
            </a:r>
          </a:p>
          <a:p>
            <a:pPr marL="457200" lvl="3" indent="0">
              <a:lnSpc>
                <a:spcPct val="170000"/>
              </a:lnSpc>
              <a:buNone/>
            </a:pPr>
            <a:r>
              <a:rPr lang="tr-TR" sz="2000" dirty="0" smtClean="0"/>
              <a:t>Protein	- </a:t>
            </a:r>
            <a:r>
              <a:rPr lang="tr-TR" sz="1300" dirty="0" smtClean="0">
                <a:solidFill>
                  <a:srgbClr val="C00000"/>
                </a:solidFill>
              </a:rPr>
              <a:t>Valin </a:t>
            </a:r>
            <a:r>
              <a:rPr lang="tr-TR" sz="1300" dirty="0" smtClean="0"/>
              <a:t>– </a:t>
            </a:r>
            <a:r>
              <a:rPr lang="tr-TR" sz="1300" dirty="0" err="1" smtClean="0">
                <a:solidFill>
                  <a:srgbClr val="FFFF00"/>
                </a:solidFill>
              </a:rPr>
              <a:t>Alanin</a:t>
            </a:r>
            <a:r>
              <a:rPr lang="tr-TR" sz="1300" dirty="0" smtClean="0">
                <a:solidFill>
                  <a:srgbClr val="FFFF00"/>
                </a:solidFill>
              </a:rPr>
              <a:t> </a:t>
            </a:r>
            <a:r>
              <a:rPr lang="tr-TR" sz="1300" dirty="0" smtClean="0"/>
              <a:t>– </a:t>
            </a:r>
            <a:r>
              <a:rPr lang="tr-TR" sz="1300" dirty="0" err="1" smtClean="0">
                <a:solidFill>
                  <a:srgbClr val="00B050"/>
                </a:solidFill>
              </a:rPr>
              <a:t>Glisin</a:t>
            </a:r>
            <a:r>
              <a:rPr lang="tr-TR" sz="1300" dirty="0" smtClean="0"/>
              <a:t> - </a:t>
            </a:r>
            <a:r>
              <a:rPr lang="tr-TR" sz="1300" dirty="0" err="1" smtClean="0">
                <a:solidFill>
                  <a:srgbClr val="7030A0"/>
                </a:solidFill>
              </a:rPr>
              <a:t>Sistein</a:t>
            </a:r>
            <a:r>
              <a:rPr lang="tr-TR" sz="1300" dirty="0" smtClean="0"/>
              <a:t> -</a:t>
            </a:r>
            <a:r>
              <a:rPr lang="tr-TR" sz="1300" dirty="0" smtClean="0">
                <a:solidFill>
                  <a:srgbClr val="0099CC"/>
                </a:solidFill>
              </a:rPr>
              <a:t>Serin</a:t>
            </a:r>
            <a:r>
              <a:rPr lang="tr-TR" sz="2000" dirty="0" smtClean="0"/>
              <a:t>	</a:t>
            </a:r>
            <a:endParaRPr lang="tr-TR" sz="2400" dirty="0" smtClean="0"/>
          </a:p>
          <a:p>
            <a:endParaRPr lang="tr-TR" sz="2400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7379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i="1" dirty="0" smtClean="0">
                <a:solidFill>
                  <a:srgbClr val="FFFF00"/>
                </a:solidFill>
              </a:rPr>
              <a:t/>
            </a:r>
            <a:br>
              <a:rPr lang="tr-TR" i="1" dirty="0" smtClean="0">
                <a:solidFill>
                  <a:srgbClr val="FFFF00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51520" y="548680"/>
            <a:ext cx="7272808" cy="1440160"/>
          </a:xfrm>
        </p:spPr>
        <p:txBody>
          <a:bodyPr>
            <a:normAutofit fontScale="92500"/>
          </a:bodyPr>
          <a:lstStyle/>
          <a:p>
            <a:pPr lvl="1">
              <a:lnSpc>
                <a:spcPct val="150000"/>
              </a:lnSpc>
            </a:pPr>
            <a:r>
              <a:rPr lang="tr-TR" sz="2000" dirty="0" smtClean="0"/>
              <a:t>Nokta Mutasyonlar DNA </a:t>
            </a:r>
            <a:r>
              <a:rPr lang="tr-TR" sz="2000" dirty="0" err="1" smtClean="0"/>
              <a:t>polimeraz</a:t>
            </a:r>
            <a:r>
              <a:rPr lang="tr-TR" sz="2000" dirty="0" smtClean="0"/>
              <a:t> enzim hatalarıdır. </a:t>
            </a:r>
          </a:p>
          <a:p>
            <a:pPr lvl="1">
              <a:lnSpc>
                <a:spcPct val="150000"/>
              </a:lnSpc>
            </a:pPr>
            <a:r>
              <a:rPr lang="tr-TR" sz="2000" dirty="0" err="1" smtClean="0"/>
              <a:t>Replikasyon</a:t>
            </a:r>
            <a:r>
              <a:rPr lang="tr-TR" sz="2000" dirty="0" smtClean="0"/>
              <a:t> + DNA onarımı </a:t>
            </a:r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03920" y="2123863"/>
            <a:ext cx="3303984" cy="87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tr-TR" dirty="0" smtClean="0"/>
              <a:t>pürin – pürin</a:t>
            </a:r>
          </a:p>
          <a:p>
            <a:pPr lvl="1"/>
            <a:r>
              <a:rPr lang="tr-TR" dirty="0" err="1"/>
              <a:t>p</a:t>
            </a:r>
            <a:r>
              <a:rPr lang="tr-TR" dirty="0" err="1" smtClean="0"/>
              <a:t>irimidin</a:t>
            </a:r>
            <a:r>
              <a:rPr lang="tr-TR" dirty="0" smtClean="0"/>
              <a:t> – </a:t>
            </a:r>
            <a:r>
              <a:rPr lang="tr-TR" dirty="0" err="1" smtClean="0"/>
              <a:t>pirimidin</a:t>
            </a:r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395536" y="3347999"/>
            <a:ext cx="3303984" cy="87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tr-TR" dirty="0" smtClean="0"/>
              <a:t>pürin – </a:t>
            </a:r>
            <a:r>
              <a:rPr lang="tr-TR" dirty="0" err="1" smtClean="0"/>
              <a:t>pirimidin</a:t>
            </a:r>
            <a:endParaRPr lang="tr-TR" dirty="0" smtClean="0"/>
          </a:p>
          <a:p>
            <a:pPr lvl="1"/>
            <a:r>
              <a:rPr lang="tr-TR" dirty="0" err="1"/>
              <a:t>p</a:t>
            </a:r>
            <a:r>
              <a:rPr lang="tr-TR" dirty="0" err="1" smtClean="0"/>
              <a:t>irimidin</a:t>
            </a:r>
            <a:r>
              <a:rPr lang="tr-TR" dirty="0" smtClean="0"/>
              <a:t> –pürin  </a:t>
            </a:r>
            <a:endParaRPr lang="tr-TR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5292080" y="2335390"/>
            <a:ext cx="1800200" cy="445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tr-TR" dirty="0" err="1" smtClean="0"/>
              <a:t>Transisyon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5220072" y="3423760"/>
            <a:ext cx="2304256" cy="437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tr-TR" dirty="0" err="1" smtClean="0"/>
              <a:t>Transversiyon</a:t>
            </a:r>
            <a:endParaRPr lang="tr-TR" dirty="0"/>
          </a:p>
        </p:txBody>
      </p:sp>
      <p:cxnSp>
        <p:nvCxnSpPr>
          <p:cNvPr id="9" name="Düz Ok Bağlayıcısı 8"/>
          <p:cNvCxnSpPr>
            <a:stCxn id="4" idx="3"/>
          </p:cNvCxnSpPr>
          <p:nvPr/>
        </p:nvCxnSpPr>
        <p:spPr>
          <a:xfrm flipV="1">
            <a:off x="3707904" y="2560407"/>
            <a:ext cx="158417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 flipV="1">
            <a:off x="3779912" y="3612011"/>
            <a:ext cx="158417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İçerik Yer Tutucusu 2"/>
          <p:cNvSpPr txBox="1">
            <a:spLocks/>
          </p:cNvSpPr>
          <p:nvPr/>
        </p:nvSpPr>
        <p:spPr>
          <a:xfrm>
            <a:off x="619944" y="4500127"/>
            <a:ext cx="7120408" cy="87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tr-TR" dirty="0" err="1" smtClean="0"/>
              <a:t>Transisyon</a:t>
            </a:r>
            <a:r>
              <a:rPr lang="tr-TR" dirty="0" smtClean="0"/>
              <a:t> iki katı daha sık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100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79512" y="1600200"/>
            <a:ext cx="8354888" cy="4114800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endParaRPr lang="tr-TR" sz="2800" dirty="0" smtClean="0"/>
          </a:p>
          <a:p>
            <a:pPr marL="1371600" lvl="3" indent="0">
              <a:lnSpc>
                <a:spcPct val="150000"/>
              </a:lnSpc>
              <a:buNone/>
            </a:pPr>
            <a:r>
              <a:rPr lang="tr-TR" sz="2800" dirty="0" err="1" smtClean="0"/>
              <a:t>Populasyonda</a:t>
            </a:r>
            <a:r>
              <a:rPr lang="tr-TR" sz="2800" dirty="0" smtClean="0"/>
              <a:t> gen dağılımları ve bu gen frekanslarının hangi durumlarda korunup, hangi durumlarda değiştiğini inceler….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861939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5616624" cy="1612776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dirty="0" smtClean="0"/>
              <a:t>1 ve 2. bazdaki değişimler; </a:t>
            </a:r>
            <a:r>
              <a:rPr lang="tr-TR" dirty="0" err="1" smtClean="0"/>
              <a:t>A.asit</a:t>
            </a:r>
            <a:r>
              <a:rPr lang="tr-TR" dirty="0" smtClean="0"/>
              <a:t> değişimi </a:t>
            </a:r>
          </a:p>
          <a:p>
            <a:r>
              <a:rPr lang="tr-TR" dirty="0" smtClean="0"/>
              <a:t>3. bazdaki değişimler; genelde sessiz</a:t>
            </a:r>
          </a:p>
          <a:p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539552" y="3356992"/>
            <a:ext cx="136815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 smtClean="0"/>
          </a:p>
          <a:p>
            <a:pPr marL="0" indent="0">
              <a:buNone/>
            </a:pPr>
            <a:r>
              <a:rPr lang="tr-TR" sz="1400" dirty="0" smtClean="0"/>
              <a:t>Mutasyon </a:t>
            </a:r>
            <a:endParaRPr lang="tr-TR" sz="1400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3203848" y="2501280"/>
            <a:ext cx="2083743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1400" dirty="0" smtClean="0"/>
              <a:t>Sessiz mutasyon 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3203848" y="3501008"/>
            <a:ext cx="2664296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1400" dirty="0" smtClean="0"/>
              <a:t>Fonksiyon kaybı ya da </a:t>
            </a:r>
          </a:p>
          <a:p>
            <a:pPr marL="0" indent="0">
              <a:buNone/>
            </a:pPr>
            <a:r>
              <a:rPr lang="tr-TR" sz="1400" dirty="0" smtClean="0"/>
              <a:t>Fonksiyon kazandıran mutasyonlar</a:t>
            </a: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6012160" y="3352475"/>
            <a:ext cx="313184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Her halükarda yeni </a:t>
            </a:r>
            <a:r>
              <a:rPr lang="tr-TR" dirty="0" err="1" smtClean="0"/>
              <a:t>allel</a:t>
            </a:r>
            <a:r>
              <a:rPr lang="tr-TR" dirty="0" smtClean="0"/>
              <a:t> oluşumu </a:t>
            </a:r>
            <a:endParaRPr lang="tr-TR" dirty="0"/>
          </a:p>
        </p:txBody>
      </p:sp>
      <p:cxnSp>
        <p:nvCxnSpPr>
          <p:cNvPr id="9" name="Düz Ok Bağlayıcısı 8"/>
          <p:cNvCxnSpPr/>
          <p:nvPr/>
        </p:nvCxnSpPr>
        <p:spPr>
          <a:xfrm flipV="1">
            <a:off x="1763688" y="3221360"/>
            <a:ext cx="1152000" cy="68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1763688" y="4013448"/>
            <a:ext cx="1224136" cy="4956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 flipV="1">
            <a:off x="5436096" y="3861048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595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81608" y="1556792"/>
            <a:ext cx="2306216" cy="388640"/>
          </a:xfrm>
          <a:ln>
            <a:solidFill>
              <a:srgbClr val="FFFF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Sessiz Mutasyonlar </a:t>
            </a:r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570040" y="1556792"/>
            <a:ext cx="2306216" cy="38864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dirty="0" err="1" smtClean="0"/>
              <a:t>Fenotipe</a:t>
            </a:r>
            <a:r>
              <a:rPr lang="tr-TR" dirty="0" smtClean="0"/>
              <a:t> Yansımaz</a:t>
            </a:r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5652120" y="2996952"/>
            <a:ext cx="3024336" cy="38864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dirty="0" smtClean="0"/>
              <a:t>Doğal Seçilim süreci İşlemez</a:t>
            </a:r>
            <a:endParaRPr lang="tr-TR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115616" y="4365104"/>
            <a:ext cx="3024336" cy="38864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sz="2400" dirty="0" smtClean="0">
                <a:solidFill>
                  <a:srgbClr val="FFFF00"/>
                </a:solidFill>
              </a:rPr>
              <a:t>NÖTRAL ALLEL</a:t>
            </a:r>
            <a:endParaRPr lang="tr-TR" sz="2400" dirty="0">
              <a:solidFill>
                <a:srgbClr val="FFFF00"/>
              </a:solidFill>
            </a:endParaRPr>
          </a:p>
        </p:txBody>
      </p:sp>
      <p:sp>
        <p:nvSpPr>
          <p:cNvPr id="7" name="Sağ Ok 6"/>
          <p:cNvSpPr/>
          <p:nvPr/>
        </p:nvSpPr>
        <p:spPr>
          <a:xfrm>
            <a:off x="3167968" y="1674853"/>
            <a:ext cx="1116000" cy="1440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Ok 7"/>
          <p:cNvSpPr/>
          <p:nvPr/>
        </p:nvSpPr>
        <p:spPr>
          <a:xfrm rot="2772069">
            <a:off x="7061088" y="2317100"/>
            <a:ext cx="1008000" cy="1440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ağ Ok 8"/>
          <p:cNvSpPr/>
          <p:nvPr/>
        </p:nvSpPr>
        <p:spPr>
          <a:xfrm rot="9275213">
            <a:off x="4404889" y="3988610"/>
            <a:ext cx="1116000" cy="1440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5741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>
            <a:spLocks noGrp="1"/>
          </p:cNvSpPr>
          <p:nvPr>
            <p:ph sz="quarter" idx="13"/>
          </p:nvPr>
        </p:nvSpPr>
        <p:spPr>
          <a:xfrm>
            <a:off x="681608" y="1628800"/>
            <a:ext cx="3170312" cy="576064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 smtClean="0"/>
              <a:t>Değiştirici Baz Değişimleri</a:t>
            </a:r>
            <a:endParaRPr lang="tr-TR" dirty="0"/>
          </a:p>
        </p:txBody>
      </p:sp>
      <p:sp>
        <p:nvSpPr>
          <p:cNvPr id="6" name="Sağ Ok 5"/>
          <p:cNvSpPr/>
          <p:nvPr/>
        </p:nvSpPr>
        <p:spPr>
          <a:xfrm>
            <a:off x="4139952" y="1844824"/>
            <a:ext cx="1116000" cy="1440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5436096" y="1722504"/>
            <a:ext cx="1944216" cy="38864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 err="1" smtClean="0"/>
              <a:t>Fenotipe</a:t>
            </a:r>
            <a:r>
              <a:rPr lang="tr-TR" dirty="0" smtClean="0"/>
              <a:t> Yansır</a:t>
            </a:r>
            <a:endParaRPr lang="tr-TR" dirty="0"/>
          </a:p>
        </p:txBody>
      </p:sp>
      <p:sp>
        <p:nvSpPr>
          <p:cNvPr id="8" name="Sağ Ok 7"/>
          <p:cNvSpPr/>
          <p:nvPr/>
        </p:nvSpPr>
        <p:spPr>
          <a:xfrm rot="8079553">
            <a:off x="5059172" y="2990063"/>
            <a:ext cx="1008000" cy="1440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2771800" y="3717032"/>
            <a:ext cx="3024336" cy="38864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dirty="0" smtClean="0"/>
              <a:t>Doğal Seçilim süreci İşler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6866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>
            <p:ph sz="quarter" idx="13"/>
          </p:nvPr>
        </p:nvSpPr>
        <p:spPr>
          <a:xfrm>
            <a:off x="720676" y="764704"/>
            <a:ext cx="2843212" cy="576064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 smtClean="0"/>
              <a:t>Orak Hücre Anemi </a:t>
            </a:r>
            <a:endParaRPr lang="tr-TR" dirty="0"/>
          </a:p>
        </p:txBody>
      </p:sp>
      <p:sp>
        <p:nvSpPr>
          <p:cNvPr id="5" name="Sağ Ok 4"/>
          <p:cNvSpPr/>
          <p:nvPr/>
        </p:nvSpPr>
        <p:spPr>
          <a:xfrm>
            <a:off x="3923928" y="980744"/>
            <a:ext cx="1116000" cy="1440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5292080" y="764704"/>
            <a:ext cx="3170312" cy="576064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 smtClean="0"/>
              <a:t>Kan Hücreleri </a:t>
            </a:r>
            <a:r>
              <a:rPr lang="tr-TR" dirty="0"/>
              <a:t>d</a:t>
            </a:r>
            <a:r>
              <a:rPr lang="tr-TR" dirty="0" smtClean="0"/>
              <a:t>isk şeklinde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585" y="1412776"/>
            <a:ext cx="184130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ağ Ok 7"/>
          <p:cNvSpPr/>
          <p:nvPr/>
        </p:nvSpPr>
        <p:spPr>
          <a:xfrm rot="8054091">
            <a:off x="4734080" y="2222850"/>
            <a:ext cx="1116000" cy="1440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3454772" y="2852936"/>
            <a:ext cx="2845420" cy="43204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 smtClean="0"/>
              <a:t>Dezavantaj </a:t>
            </a:r>
            <a:endParaRPr lang="tr-TR" dirty="0"/>
          </a:p>
        </p:txBody>
      </p:sp>
      <p:sp>
        <p:nvSpPr>
          <p:cNvPr id="10" name="Sağ Ok 9"/>
          <p:cNvSpPr/>
          <p:nvPr/>
        </p:nvSpPr>
        <p:spPr>
          <a:xfrm rot="2777121">
            <a:off x="6179848" y="3831595"/>
            <a:ext cx="1116000" cy="1440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ağ Ok 10"/>
          <p:cNvSpPr/>
          <p:nvPr/>
        </p:nvSpPr>
        <p:spPr>
          <a:xfrm rot="8054091">
            <a:off x="2455923" y="3807119"/>
            <a:ext cx="1116000" cy="1440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857092" y="4509120"/>
            <a:ext cx="2843212" cy="576064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 err="1" smtClean="0"/>
              <a:t>Homozigotlar</a:t>
            </a:r>
            <a:r>
              <a:rPr lang="tr-TR" dirty="0" smtClean="0"/>
              <a:t> ölüyor</a:t>
            </a:r>
            <a:endParaRPr lang="tr-TR" dirty="0"/>
          </a:p>
        </p:txBody>
      </p:sp>
      <p:sp>
        <p:nvSpPr>
          <p:cNvPr id="13" name="İçerik Yer Tutucusu 2"/>
          <p:cNvSpPr txBox="1">
            <a:spLocks/>
          </p:cNvSpPr>
          <p:nvPr/>
        </p:nvSpPr>
        <p:spPr>
          <a:xfrm>
            <a:off x="5292080" y="4509120"/>
            <a:ext cx="3543011" cy="576064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 err="1" smtClean="0"/>
              <a:t>Heterozigotların</a:t>
            </a:r>
            <a:r>
              <a:rPr lang="tr-TR" dirty="0" smtClean="0"/>
              <a:t> </a:t>
            </a:r>
            <a:r>
              <a:rPr lang="tr-TR" dirty="0" err="1" smtClean="0"/>
              <a:t>populasyonda</a:t>
            </a:r>
            <a:r>
              <a:rPr lang="tr-TR" dirty="0" smtClean="0"/>
              <a:t> azalması beklenir </a:t>
            </a:r>
            <a:endParaRPr lang="tr-TR" dirty="0"/>
          </a:p>
        </p:txBody>
      </p:sp>
      <p:sp>
        <p:nvSpPr>
          <p:cNvPr id="14" name="Sağ Ok 13"/>
          <p:cNvSpPr/>
          <p:nvPr/>
        </p:nvSpPr>
        <p:spPr>
          <a:xfrm rot="8054091">
            <a:off x="4957735" y="5679235"/>
            <a:ext cx="1116000" cy="1440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İçerik Yer Tutucusu 2"/>
          <p:cNvSpPr txBox="1">
            <a:spLocks/>
          </p:cNvSpPr>
          <p:nvPr/>
        </p:nvSpPr>
        <p:spPr>
          <a:xfrm>
            <a:off x="899592" y="6165304"/>
            <a:ext cx="4103286" cy="576064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 smtClean="0"/>
              <a:t>AMA </a:t>
            </a:r>
            <a:r>
              <a:rPr lang="tr-TR" dirty="0" err="1" smtClean="0"/>
              <a:t>Heterozigot</a:t>
            </a:r>
            <a:r>
              <a:rPr lang="tr-TR" dirty="0" smtClean="0"/>
              <a:t> Üstünlüğü</a:t>
            </a:r>
            <a:endParaRPr lang="tr-TR" dirty="0"/>
          </a:p>
        </p:txBody>
      </p:sp>
      <p:sp>
        <p:nvSpPr>
          <p:cNvPr id="16" name="İçerik Yer Tutucusu 2"/>
          <p:cNvSpPr txBox="1">
            <a:spLocks/>
          </p:cNvSpPr>
          <p:nvPr/>
        </p:nvSpPr>
        <p:spPr>
          <a:xfrm>
            <a:off x="4716016" y="5517232"/>
            <a:ext cx="920651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!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382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Uyum gücü etkisi değişken… </a:t>
            </a:r>
          </a:p>
          <a:p>
            <a:endParaRPr lang="tr-TR" dirty="0"/>
          </a:p>
          <a:p>
            <a:r>
              <a:rPr lang="tr-TR" dirty="0" smtClean="0"/>
              <a:t>Evrim uzun bir süreç </a:t>
            </a:r>
          </a:p>
          <a:p>
            <a:endParaRPr lang="tr-TR" dirty="0"/>
          </a:p>
          <a:p>
            <a:r>
              <a:rPr lang="tr-TR" dirty="0" smtClean="0"/>
              <a:t>Genelde etkinin olumsuz olması beklenebilir !!!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7054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54888" cy="1143000"/>
          </a:xfrm>
        </p:spPr>
        <p:txBody>
          <a:bodyPr/>
          <a:lstStyle/>
          <a:p>
            <a:pPr algn="r"/>
            <a:r>
              <a:rPr lang="tr-TR" i="1" dirty="0" err="1" smtClean="0">
                <a:solidFill>
                  <a:srgbClr val="FFFF00"/>
                </a:solidFill>
              </a:rPr>
              <a:t>MuTASYON</a:t>
            </a:r>
            <a:r>
              <a:rPr lang="tr-TR" i="1" dirty="0" smtClean="0">
                <a:solidFill>
                  <a:srgbClr val="FFFF00"/>
                </a:solidFill>
              </a:rPr>
              <a:t> ORANLARI </a:t>
            </a:r>
            <a:endParaRPr lang="tr-TR" i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En iyi bildiklerimiz fonksiyon kaybı mutasyonları !!</a:t>
            </a:r>
          </a:p>
          <a:p>
            <a:endParaRPr lang="tr-TR" dirty="0"/>
          </a:p>
          <a:p>
            <a:r>
              <a:rPr lang="tr-TR" dirty="0" smtClean="0"/>
              <a:t>Bu durumda gerçek mutasyon oranlarını bilmiyor olabiliriz…</a:t>
            </a:r>
          </a:p>
          <a:p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61048"/>
            <a:ext cx="17684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874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54888" cy="1143000"/>
          </a:xfrm>
        </p:spPr>
        <p:txBody>
          <a:bodyPr/>
          <a:lstStyle/>
          <a:p>
            <a:pPr algn="r"/>
            <a:r>
              <a:rPr lang="tr-TR" i="1" dirty="0" smtClean="0">
                <a:solidFill>
                  <a:srgbClr val="FFFF00"/>
                </a:solidFill>
              </a:rPr>
              <a:t>MISIR BİTKİSİNDE</a:t>
            </a:r>
            <a:endParaRPr lang="tr-TR" i="1" dirty="0">
              <a:solidFill>
                <a:srgbClr val="FFFF00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74302098"/>
              </p:ext>
            </p:extLst>
          </p:nvPr>
        </p:nvGraphicFramePr>
        <p:xfrm>
          <a:off x="251521" y="1600200"/>
          <a:ext cx="8640960" cy="3418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24135"/>
                <a:gridCol w="1440160"/>
                <a:gridCol w="1440160"/>
                <a:gridCol w="2304257"/>
                <a:gridCol w="22322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Gen 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İncelenen Gamet</a:t>
                      </a:r>
                      <a:r>
                        <a:rPr lang="tr-TR" sz="1600" baseline="0" dirty="0" smtClean="0"/>
                        <a:t> sayısı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Bulunan Mutasyon sayısı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Her milyon gamette kaydedilen ortalama mut. sayısı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Mutasyon oranı (gamet başına mutasyon</a:t>
                      </a:r>
                      <a:r>
                        <a:rPr lang="tr-TR" sz="1600" baseline="0" dirty="0" smtClean="0"/>
                        <a:t> frekansı)</a:t>
                      </a:r>
                      <a:r>
                        <a:rPr lang="tr-TR" sz="1600" dirty="0" smtClean="0"/>
                        <a:t> 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R - r </a:t>
                      </a:r>
                      <a:endParaRPr lang="tr-T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554, 786</a:t>
                      </a:r>
                      <a:endParaRPr lang="tr-T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273</a:t>
                      </a:r>
                      <a:endParaRPr lang="tr-T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492.0</a:t>
                      </a:r>
                      <a:endParaRPr lang="tr-T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4.9 x 10</a:t>
                      </a:r>
                      <a:r>
                        <a:rPr lang="tr-TR" sz="1400" i="1" baseline="0" dirty="0" smtClean="0"/>
                        <a:t> </a:t>
                      </a:r>
                      <a:r>
                        <a:rPr lang="tr-TR" sz="1400" i="1" baseline="30000" dirty="0" smtClean="0"/>
                        <a:t>-4</a:t>
                      </a:r>
                      <a:endParaRPr lang="tr-TR" sz="1400" i="1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I - i</a:t>
                      </a:r>
                      <a:endParaRPr lang="tr-T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265, 391</a:t>
                      </a:r>
                      <a:endParaRPr lang="tr-T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28 </a:t>
                      </a:r>
                      <a:endParaRPr lang="tr-T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106.0</a:t>
                      </a:r>
                      <a:endParaRPr lang="tr-T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1.1 x 10 </a:t>
                      </a:r>
                      <a:r>
                        <a:rPr lang="tr-TR" sz="1400" i="1" baseline="30000" dirty="0" smtClean="0"/>
                        <a:t>-4</a:t>
                      </a:r>
                      <a:endParaRPr lang="tr-TR" sz="1400" i="1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Pr - </a:t>
                      </a:r>
                      <a:r>
                        <a:rPr lang="tr-TR" sz="1400" i="1" dirty="0" err="1" smtClean="0"/>
                        <a:t>pr</a:t>
                      </a:r>
                      <a:endParaRPr lang="tr-T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647, 102</a:t>
                      </a:r>
                      <a:endParaRPr lang="tr-T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7</a:t>
                      </a:r>
                      <a:endParaRPr lang="tr-T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11.0</a:t>
                      </a:r>
                      <a:endParaRPr lang="tr-T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1.1</a:t>
                      </a:r>
                      <a:r>
                        <a:rPr lang="tr-TR" sz="1400" i="1" baseline="0" dirty="0" smtClean="0"/>
                        <a:t> x 10 </a:t>
                      </a:r>
                      <a:r>
                        <a:rPr lang="tr-TR" sz="1400" i="1" baseline="30000" dirty="0" smtClean="0"/>
                        <a:t>-5</a:t>
                      </a:r>
                      <a:endParaRPr lang="tr-TR" sz="1400" i="1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Su - su</a:t>
                      </a:r>
                      <a:endParaRPr lang="tr-T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1,678,736</a:t>
                      </a:r>
                      <a:endParaRPr lang="tr-T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4</a:t>
                      </a:r>
                      <a:endParaRPr lang="tr-T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2.4</a:t>
                      </a:r>
                      <a:endParaRPr lang="tr-T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2.4 x 10 </a:t>
                      </a:r>
                      <a:r>
                        <a:rPr lang="tr-TR" sz="1400" i="1" baseline="30000" dirty="0" smtClean="0"/>
                        <a:t>-6</a:t>
                      </a:r>
                      <a:endParaRPr lang="tr-TR" sz="1400" i="1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Y - y</a:t>
                      </a:r>
                      <a:endParaRPr lang="tr-T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1,745,280</a:t>
                      </a:r>
                      <a:endParaRPr lang="tr-T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4</a:t>
                      </a:r>
                      <a:endParaRPr lang="tr-T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2.2</a:t>
                      </a:r>
                      <a:endParaRPr lang="tr-T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2.2 x 10 </a:t>
                      </a:r>
                      <a:r>
                        <a:rPr lang="tr-TR" sz="1400" i="1" baseline="30000" dirty="0" smtClean="0"/>
                        <a:t>-6</a:t>
                      </a:r>
                      <a:endParaRPr lang="tr-TR" sz="1400" i="1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err="1" smtClean="0"/>
                        <a:t>Sh</a:t>
                      </a:r>
                      <a:r>
                        <a:rPr lang="tr-TR" sz="1400" i="1" baseline="0" dirty="0" smtClean="0"/>
                        <a:t> - </a:t>
                      </a:r>
                      <a:r>
                        <a:rPr lang="tr-TR" sz="1400" i="1" baseline="0" dirty="0" err="1" smtClean="0"/>
                        <a:t>sh</a:t>
                      </a:r>
                      <a:endParaRPr lang="tr-T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2,469,285</a:t>
                      </a:r>
                      <a:endParaRPr lang="tr-T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3</a:t>
                      </a:r>
                      <a:endParaRPr lang="tr-T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1,2</a:t>
                      </a:r>
                      <a:endParaRPr lang="tr-T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1,2 x 10 </a:t>
                      </a:r>
                      <a:r>
                        <a:rPr lang="tr-TR" sz="1400" i="1" baseline="30000" dirty="0" smtClean="0"/>
                        <a:t>-6</a:t>
                      </a:r>
                      <a:endParaRPr lang="tr-TR" sz="1400" i="1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err="1" smtClean="0"/>
                        <a:t>Wx</a:t>
                      </a:r>
                      <a:r>
                        <a:rPr lang="tr-TR" sz="1400" i="1" dirty="0" smtClean="0"/>
                        <a:t> -</a:t>
                      </a:r>
                      <a:r>
                        <a:rPr lang="tr-TR" sz="1400" i="1" dirty="0" err="1" smtClean="0"/>
                        <a:t>wx</a:t>
                      </a:r>
                      <a:endParaRPr lang="tr-T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1,503,744</a:t>
                      </a:r>
                      <a:endParaRPr lang="tr-T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0</a:t>
                      </a:r>
                      <a:endParaRPr lang="tr-T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0</a:t>
                      </a:r>
                      <a:endParaRPr lang="tr-T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0</a:t>
                      </a:r>
                      <a:endParaRPr lang="tr-TR" sz="14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078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10872" cy="706090"/>
          </a:xfrm>
        </p:spPr>
        <p:txBody>
          <a:bodyPr/>
          <a:lstStyle/>
          <a:p>
            <a:pPr algn="r"/>
            <a:r>
              <a:rPr lang="tr-TR" i="1" dirty="0" err="1" smtClean="0">
                <a:solidFill>
                  <a:srgbClr val="FFFF00"/>
                </a:solidFill>
              </a:rPr>
              <a:t>FarklI</a:t>
            </a:r>
            <a:r>
              <a:rPr lang="tr-TR" i="1" dirty="0" smtClean="0">
                <a:solidFill>
                  <a:srgbClr val="FFFF00"/>
                </a:solidFill>
              </a:rPr>
              <a:t> CANLILARDA </a:t>
            </a:r>
            <a:endParaRPr lang="tr-TR" i="1" dirty="0">
              <a:solidFill>
                <a:srgbClr val="FFFF00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39873127"/>
              </p:ext>
            </p:extLst>
          </p:nvPr>
        </p:nvGraphicFramePr>
        <p:xfrm>
          <a:off x="683568" y="900000"/>
          <a:ext cx="7924800" cy="55032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28192"/>
                <a:gridCol w="2234208"/>
                <a:gridCol w="1150168"/>
                <a:gridCol w="2812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Organizma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Mutasyon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Değer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Ünite 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 smtClean="0"/>
                        <a:t>Bakteriofaj</a:t>
                      </a:r>
                      <a:r>
                        <a:rPr lang="tr-TR" sz="1400" dirty="0" smtClean="0"/>
                        <a:t> T2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 smtClean="0"/>
                        <a:t>Lizis</a:t>
                      </a:r>
                      <a:r>
                        <a:rPr lang="tr-TR" sz="1400" dirty="0" smtClean="0"/>
                        <a:t> engelleyici r-r+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1 x 10 </a:t>
                      </a:r>
                      <a:r>
                        <a:rPr lang="tr-TR" sz="1400" baseline="30000" dirty="0" smtClean="0"/>
                        <a:t>-8</a:t>
                      </a:r>
                      <a:endParaRPr lang="tr-TR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Gen </a:t>
                      </a:r>
                      <a:r>
                        <a:rPr lang="tr-TR" sz="1400" dirty="0" err="1" smtClean="0"/>
                        <a:t>replikasyonu</a:t>
                      </a:r>
                      <a:r>
                        <a:rPr lang="tr-TR" sz="1400" dirty="0" smtClean="0"/>
                        <a:t> başına 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Konak çeşidi</a:t>
                      </a:r>
                      <a:r>
                        <a:rPr lang="tr-TR" sz="1400" baseline="0" dirty="0" smtClean="0"/>
                        <a:t> belirleyici h+-h 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3 x10 </a:t>
                      </a:r>
                      <a:r>
                        <a:rPr lang="tr-TR" sz="1400" baseline="30000" dirty="0" smtClean="0"/>
                        <a:t>-9</a:t>
                      </a:r>
                      <a:endParaRPr lang="tr-TR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E. </a:t>
                      </a:r>
                      <a:r>
                        <a:rPr lang="tr-TR" sz="1400" dirty="0" err="1" smtClean="0"/>
                        <a:t>coli</a:t>
                      </a:r>
                      <a:r>
                        <a:rPr lang="tr-TR" sz="1400" dirty="0" smtClean="0"/>
                        <a:t> (bakteri)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Laktoz </a:t>
                      </a:r>
                      <a:r>
                        <a:rPr lang="tr-TR" sz="1400" dirty="0" err="1" smtClean="0"/>
                        <a:t>fermentasyonu</a:t>
                      </a:r>
                      <a:r>
                        <a:rPr lang="tr-TR" sz="1400" baseline="0" dirty="0" smtClean="0"/>
                        <a:t>  </a:t>
                      </a:r>
                      <a:r>
                        <a:rPr lang="tr-TR" sz="1400" baseline="0" dirty="0" err="1" smtClean="0"/>
                        <a:t>lac</a:t>
                      </a:r>
                      <a:r>
                        <a:rPr lang="tr-TR" sz="1400" baseline="0" dirty="0" smtClean="0"/>
                        <a:t>- </a:t>
                      </a:r>
                      <a:r>
                        <a:rPr lang="tr-TR" sz="1400" baseline="0" dirty="0" err="1" smtClean="0"/>
                        <a:t>lac</a:t>
                      </a:r>
                      <a:r>
                        <a:rPr lang="tr-TR" sz="1400" baseline="0" dirty="0" smtClean="0"/>
                        <a:t>+ 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2 x</a:t>
                      </a:r>
                      <a:r>
                        <a:rPr lang="tr-TR" sz="1400" baseline="0" dirty="0" smtClean="0"/>
                        <a:t> 10 </a:t>
                      </a:r>
                      <a:r>
                        <a:rPr lang="tr-TR" sz="1400" baseline="30000" dirty="0" smtClean="0"/>
                        <a:t>-7</a:t>
                      </a:r>
                      <a:endParaRPr lang="tr-TR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Hücre bölünmesi başına 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 smtClean="0"/>
                        <a:t>Histidin</a:t>
                      </a:r>
                      <a:r>
                        <a:rPr lang="tr-TR" sz="1400" dirty="0" smtClean="0"/>
                        <a:t> ihtiyacı </a:t>
                      </a:r>
                    </a:p>
                    <a:p>
                      <a:pPr algn="ctr"/>
                      <a:r>
                        <a:rPr lang="tr-TR" sz="1400" dirty="0" smtClean="0"/>
                        <a:t>His—his+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4 x 10 -8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 smtClean="0"/>
                        <a:t>Neurospora</a:t>
                      </a:r>
                      <a:r>
                        <a:rPr lang="tr-TR" sz="1400" baseline="0" dirty="0" smtClean="0"/>
                        <a:t> </a:t>
                      </a:r>
                      <a:r>
                        <a:rPr lang="tr-TR" sz="1400" baseline="0" dirty="0" err="1" smtClean="0"/>
                        <a:t>Crassa</a:t>
                      </a:r>
                      <a:r>
                        <a:rPr lang="tr-TR" sz="1400" baseline="0" dirty="0" smtClean="0"/>
                        <a:t> (mantar)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 smtClean="0"/>
                        <a:t>Inositole</a:t>
                      </a:r>
                      <a:r>
                        <a:rPr lang="tr-TR" sz="1400" dirty="0" smtClean="0"/>
                        <a:t> ihtiyaç duyma </a:t>
                      </a:r>
                    </a:p>
                    <a:p>
                      <a:pPr algn="ctr"/>
                      <a:r>
                        <a:rPr lang="tr-TR" sz="1400" dirty="0" err="1" smtClean="0"/>
                        <a:t>İnos</a:t>
                      </a:r>
                      <a:r>
                        <a:rPr lang="tr-TR" sz="1400" dirty="0" smtClean="0"/>
                        <a:t>-</a:t>
                      </a:r>
                      <a:r>
                        <a:rPr lang="tr-TR" sz="1400" baseline="0" dirty="0" smtClean="0"/>
                        <a:t> --</a:t>
                      </a:r>
                      <a:r>
                        <a:rPr lang="tr-TR" sz="1400" baseline="0" dirty="0" err="1" smtClean="0"/>
                        <a:t>Inos</a:t>
                      </a:r>
                      <a:r>
                        <a:rPr lang="tr-TR" sz="1400" baseline="0" dirty="0" smtClean="0"/>
                        <a:t>+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8 x 10 -8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 smtClean="0"/>
                        <a:t>Aseksüel</a:t>
                      </a:r>
                      <a:r>
                        <a:rPr lang="tr-TR" sz="1400" dirty="0" smtClean="0"/>
                        <a:t> spor başına</a:t>
                      </a:r>
                      <a:r>
                        <a:rPr lang="tr-TR" sz="1400" baseline="0" dirty="0" smtClean="0"/>
                        <a:t> 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 smtClean="0"/>
                        <a:t>Drosophila</a:t>
                      </a:r>
                      <a:r>
                        <a:rPr lang="tr-TR" sz="1400" baseline="0" dirty="0" smtClean="0"/>
                        <a:t> </a:t>
                      </a:r>
                      <a:r>
                        <a:rPr lang="tr-TR" sz="1400" baseline="0" dirty="0" err="1" smtClean="0"/>
                        <a:t>Melanogaster</a:t>
                      </a:r>
                      <a:r>
                        <a:rPr lang="tr-TR" sz="1400" baseline="0" dirty="0" smtClean="0"/>
                        <a:t> 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Göz rengi W-w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4 x 10 -5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Eşey</a:t>
                      </a:r>
                      <a:r>
                        <a:rPr lang="tr-TR" sz="1400" baseline="0" dirty="0" smtClean="0"/>
                        <a:t> başına 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Fare 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Zayıflık</a:t>
                      </a:r>
                      <a:r>
                        <a:rPr lang="tr-TR" sz="1400" baseline="0" dirty="0" smtClean="0"/>
                        <a:t> D-d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3 x 10 -5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Eşey</a:t>
                      </a:r>
                      <a:r>
                        <a:rPr lang="tr-TR" sz="1400" baseline="0" dirty="0" smtClean="0"/>
                        <a:t> başına 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İnsan 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 smtClean="0"/>
                        <a:t>Huntington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1 x 10</a:t>
                      </a:r>
                      <a:r>
                        <a:rPr lang="tr-TR" sz="1400" baseline="0" dirty="0" smtClean="0"/>
                        <a:t> -6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Eşey</a:t>
                      </a:r>
                      <a:r>
                        <a:rPr lang="tr-TR" sz="1400" baseline="0" dirty="0" smtClean="0"/>
                        <a:t> başına </a:t>
                      </a:r>
                      <a:endParaRPr lang="tr-TR" sz="1400" dirty="0"/>
                    </a:p>
                  </a:txBody>
                  <a:tcPr/>
                </a:tc>
              </a:tr>
              <a:tr h="9109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tr-T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Hemofili A</a:t>
                      </a:r>
                      <a:endParaRPr lang="tr-T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2-4</a:t>
                      </a:r>
                      <a:r>
                        <a:rPr lang="tr-T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x 10 -5</a:t>
                      </a:r>
                      <a:endParaRPr lang="tr-T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tr-T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 smtClean="0"/>
                        <a:t>Duchnne</a:t>
                      </a:r>
                      <a:r>
                        <a:rPr lang="tr-TR" sz="1400" baseline="0" dirty="0" smtClean="0"/>
                        <a:t> kas </a:t>
                      </a:r>
                      <a:r>
                        <a:rPr lang="tr-TR" sz="1400" baseline="0" dirty="0" err="1" smtClean="0"/>
                        <a:t>distrofisi</a:t>
                      </a:r>
                      <a:r>
                        <a:rPr lang="tr-TR" sz="1400" baseline="0" dirty="0" smtClean="0"/>
                        <a:t> 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4- 10 x 10 -5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972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534400" cy="1143000"/>
          </a:xfrm>
        </p:spPr>
        <p:txBody>
          <a:bodyPr/>
          <a:lstStyle/>
          <a:p>
            <a:pPr algn="r"/>
            <a:r>
              <a:rPr lang="tr-TR" sz="2400" b="1" i="1" dirty="0" smtClean="0">
                <a:solidFill>
                  <a:srgbClr val="FFFF00"/>
                </a:solidFill>
              </a:rPr>
              <a:t>Yeni </a:t>
            </a:r>
            <a:r>
              <a:rPr lang="tr-TR" sz="2400" b="1" i="1" dirty="0" err="1" smtClean="0">
                <a:solidFill>
                  <a:srgbClr val="FFFF00"/>
                </a:solidFill>
              </a:rPr>
              <a:t>allellerin</a:t>
            </a:r>
            <a:r>
              <a:rPr lang="tr-TR" sz="2400" b="1" i="1" dirty="0" smtClean="0">
                <a:solidFill>
                  <a:srgbClr val="FFFF00"/>
                </a:solidFill>
              </a:rPr>
              <a:t> hangi oranda üretildiği </a:t>
            </a:r>
            <a:br>
              <a:rPr lang="tr-TR" sz="2400" b="1" i="1" dirty="0" smtClean="0">
                <a:solidFill>
                  <a:srgbClr val="FFFF00"/>
                </a:solidFill>
              </a:rPr>
            </a:br>
            <a:r>
              <a:rPr lang="tr-TR" sz="2400" b="1" i="1" dirty="0" smtClean="0">
                <a:solidFill>
                  <a:srgbClr val="FFFF00"/>
                </a:solidFill>
              </a:rPr>
              <a:t>3 seviyede farklılık gösterir</a:t>
            </a:r>
            <a:endParaRPr lang="tr-TR" sz="2400" b="1" i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sz="2400" dirty="0" smtClean="0">
                <a:solidFill>
                  <a:srgbClr val="FFFF00"/>
                </a:solidFill>
              </a:rPr>
              <a:t>1. </a:t>
            </a:r>
            <a:r>
              <a:rPr lang="tr-TR" sz="2400" dirty="0" err="1" smtClean="0"/>
              <a:t>populasyon</a:t>
            </a:r>
            <a:r>
              <a:rPr lang="tr-TR" sz="2400" dirty="0" smtClean="0"/>
              <a:t> içi bireylerarası farklılıklar </a:t>
            </a:r>
          </a:p>
          <a:p>
            <a:r>
              <a:rPr lang="tr-TR" sz="2400" dirty="0" smtClean="0">
                <a:solidFill>
                  <a:srgbClr val="FFFF00"/>
                </a:solidFill>
              </a:rPr>
              <a:t>2. </a:t>
            </a:r>
            <a:r>
              <a:rPr lang="tr-TR" sz="2400" dirty="0" smtClean="0"/>
              <a:t>bireylerin sahip olduğu genler arası farklılıklar </a:t>
            </a:r>
          </a:p>
          <a:p>
            <a:r>
              <a:rPr lang="tr-TR" sz="2400" dirty="0" smtClean="0">
                <a:solidFill>
                  <a:srgbClr val="FFFF00"/>
                </a:solidFill>
              </a:rPr>
              <a:t>3. </a:t>
            </a:r>
            <a:r>
              <a:rPr lang="tr-TR" sz="2400" dirty="0" smtClean="0"/>
              <a:t>türler arası farklılıklar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36347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38864" cy="1143000"/>
          </a:xfrm>
        </p:spPr>
        <p:txBody>
          <a:bodyPr/>
          <a:lstStyle/>
          <a:p>
            <a:pPr algn="r"/>
            <a:r>
              <a:rPr lang="tr-TR" i="1" dirty="0" smtClean="0">
                <a:solidFill>
                  <a:srgbClr val="FFFF00"/>
                </a:solidFill>
              </a:rPr>
              <a:t>Bireyler arası varyasyon</a:t>
            </a:r>
            <a:endParaRPr lang="tr-TR" i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DNA </a:t>
            </a:r>
            <a:r>
              <a:rPr lang="tr-TR" dirty="0" err="1" smtClean="0"/>
              <a:t>polimeraz</a:t>
            </a:r>
            <a:r>
              <a:rPr lang="tr-TR" dirty="0" smtClean="0"/>
              <a:t> </a:t>
            </a:r>
            <a:r>
              <a:rPr lang="tr-TR" dirty="0" err="1" smtClean="0"/>
              <a:t>alleleri</a:t>
            </a:r>
            <a:r>
              <a:rPr lang="tr-TR" dirty="0" smtClean="0"/>
              <a:t> hata yapma oranı bakımından farklıdır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Hasarlı DNA’nın onarımı ile ilişkili </a:t>
            </a:r>
            <a:r>
              <a:rPr lang="tr-TR" dirty="0" err="1" smtClean="0"/>
              <a:t>alleller</a:t>
            </a:r>
            <a:r>
              <a:rPr lang="tr-TR" dirty="0" smtClean="0"/>
              <a:t> etkinlikleri bakımından farklıdır.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Mutant DNA </a:t>
            </a:r>
            <a:r>
              <a:rPr lang="tr-TR" dirty="0" err="1" smtClean="0"/>
              <a:t>polimerazlar</a:t>
            </a:r>
            <a:r>
              <a:rPr lang="tr-TR" dirty="0" smtClean="0"/>
              <a:t> daha hızlı !!!!!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Hız # </a:t>
            </a:r>
            <a:r>
              <a:rPr lang="tr-TR" dirty="0" err="1" smtClean="0"/>
              <a:t>replikasyon</a:t>
            </a:r>
            <a:r>
              <a:rPr lang="tr-TR" dirty="0" smtClean="0"/>
              <a:t> doğruluğu</a:t>
            </a:r>
            <a:endParaRPr lang="tr-TR" dirty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6326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i="1" dirty="0" err="1" smtClean="0">
                <a:solidFill>
                  <a:srgbClr val="FFFF00"/>
                </a:solidFill>
              </a:rPr>
              <a:t>Populasyon</a:t>
            </a:r>
            <a:r>
              <a:rPr lang="tr-TR" i="1" dirty="0">
                <a:solidFill>
                  <a:srgbClr val="FFFF00"/>
                </a:solidFill>
              </a:rPr>
              <a:t> </a:t>
            </a:r>
            <a:r>
              <a:rPr lang="tr-TR" i="1" dirty="0" smtClean="0">
                <a:solidFill>
                  <a:srgbClr val="FFFF00"/>
                </a:solidFill>
              </a:rPr>
              <a:t>? </a:t>
            </a:r>
            <a:endParaRPr lang="tr-TR" i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dirty="0" smtClean="0"/>
              <a:t> </a:t>
            </a:r>
            <a:r>
              <a:rPr lang="tr-TR" sz="2800" dirty="0" smtClean="0"/>
              <a:t>Belirli </a:t>
            </a:r>
            <a:r>
              <a:rPr lang="tr-TR" sz="2800" dirty="0"/>
              <a:t>bir alanda </a:t>
            </a:r>
            <a:r>
              <a:rPr lang="tr-TR" sz="2800" dirty="0" smtClean="0"/>
              <a:t>yaşayan</a:t>
            </a:r>
            <a:r>
              <a:rPr lang="tr-TR" sz="2800" dirty="0"/>
              <a:t>, kendi </a:t>
            </a:r>
            <a:r>
              <a:rPr lang="tr-TR" sz="2800" dirty="0" smtClean="0"/>
              <a:t>aralarında çiftleşebilme yeteneğine </a:t>
            </a:r>
            <a:r>
              <a:rPr lang="tr-TR" sz="2800" dirty="0"/>
              <a:t>sahip </a:t>
            </a:r>
            <a:r>
              <a:rPr lang="tr-TR" sz="2800" dirty="0" smtClean="0"/>
              <a:t>olan aynı </a:t>
            </a:r>
            <a:r>
              <a:rPr lang="tr-TR" sz="2800" dirty="0"/>
              <a:t>türün bireylerinin </a:t>
            </a:r>
            <a:r>
              <a:rPr lang="tr-TR" sz="2800" dirty="0" smtClean="0"/>
              <a:t>oluşturduğu topluluğa </a:t>
            </a:r>
            <a:r>
              <a:rPr lang="tr-TR" sz="2800" dirty="0" err="1"/>
              <a:t>populasyon</a:t>
            </a:r>
            <a:r>
              <a:rPr lang="tr-TR" sz="2800" dirty="0"/>
              <a:t> denir.</a:t>
            </a:r>
          </a:p>
        </p:txBody>
      </p:sp>
    </p:spTree>
    <p:extLst>
      <p:ext uri="{BB962C8B-B14F-4D97-AF65-F5344CB8AC3E}">
        <p14:creationId xmlns:p14="http://schemas.microsoft.com/office/powerpoint/2010/main" val="2111962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38864" cy="1143000"/>
          </a:xfrm>
        </p:spPr>
        <p:txBody>
          <a:bodyPr/>
          <a:lstStyle/>
          <a:p>
            <a:pPr algn="r"/>
            <a:r>
              <a:rPr lang="tr-TR" i="1" dirty="0" smtClean="0">
                <a:solidFill>
                  <a:srgbClr val="FFFF00"/>
                </a:solidFill>
              </a:rPr>
              <a:t>TÜRLER ARASI VARYASYON </a:t>
            </a:r>
            <a:endParaRPr lang="tr-TR" i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 smtClean="0"/>
          </a:p>
          <a:p>
            <a:pPr lvl="1"/>
            <a:r>
              <a:rPr lang="tr-TR" dirty="0" smtClean="0"/>
              <a:t>Nesil verme süresi ile ilişkili </a:t>
            </a:r>
          </a:p>
          <a:p>
            <a:pPr lvl="2"/>
            <a:r>
              <a:rPr lang="tr-TR" dirty="0"/>
              <a:t> </a:t>
            </a:r>
            <a:r>
              <a:rPr lang="tr-TR" dirty="0" smtClean="0"/>
              <a:t>Bazı türler yaşamlarının ilerleyen dönemlerinde eşey hücresi oluşturmaya devam eder. Biriken mutasyonlar yeni eşeylere aktarılır.</a:t>
            </a:r>
          </a:p>
          <a:p>
            <a:pPr lvl="2"/>
            <a:endParaRPr lang="tr-TR" dirty="0"/>
          </a:p>
          <a:p>
            <a:pPr lvl="2"/>
            <a:r>
              <a:rPr lang="tr-TR" dirty="0" smtClean="0"/>
              <a:t>Bazı türler yaşamlarının başında </a:t>
            </a:r>
            <a:r>
              <a:rPr lang="tr-TR" dirty="0" err="1" smtClean="0"/>
              <a:t>germline</a:t>
            </a:r>
            <a:r>
              <a:rPr lang="tr-TR" dirty="0" smtClean="0"/>
              <a:t> – somatik hücre farklılaşmasını geçirir. </a:t>
            </a:r>
          </a:p>
          <a:p>
            <a:pPr lvl="2"/>
            <a:endParaRPr lang="tr-TR" dirty="0"/>
          </a:p>
          <a:p>
            <a:pPr lvl="2"/>
            <a:r>
              <a:rPr lang="tr-TR" dirty="0" smtClean="0"/>
              <a:t>Somatik mutasyonlar yeni döllere  aktarılmaz !!!!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2707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82880" cy="1143000"/>
          </a:xfrm>
        </p:spPr>
        <p:txBody>
          <a:bodyPr/>
          <a:lstStyle/>
          <a:p>
            <a:pPr algn="r"/>
            <a:r>
              <a:rPr lang="tr-TR" i="1" dirty="0" smtClean="0">
                <a:solidFill>
                  <a:srgbClr val="FFFF00"/>
                </a:solidFill>
              </a:rPr>
              <a:t>GENLER ARASI VARYASYON </a:t>
            </a:r>
            <a:endParaRPr lang="tr-TR" i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/>
              <a:t> </a:t>
            </a:r>
            <a:endParaRPr lang="tr-TR" dirty="0" smtClean="0"/>
          </a:p>
          <a:p>
            <a:pPr lvl="1"/>
            <a:r>
              <a:rPr lang="tr-TR" sz="2000" dirty="0" smtClean="0"/>
              <a:t>Kodlama yapan bölgeler kodlama yapmayanlara göre daha güçlü tamir mekanizmasına sahip</a:t>
            </a:r>
          </a:p>
          <a:p>
            <a:endParaRPr lang="tr-TR" sz="2000" dirty="0"/>
          </a:p>
          <a:p>
            <a:pPr lvl="1"/>
            <a:r>
              <a:rPr lang="tr-TR" sz="2000" dirty="0" smtClean="0"/>
              <a:t>Transkripsiyon ne denli aktif, hasar onarım sistemi de o denli aktif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876851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426896" cy="1143000"/>
          </a:xfrm>
        </p:spPr>
        <p:txBody>
          <a:bodyPr/>
          <a:lstStyle/>
          <a:p>
            <a:pPr algn="r"/>
            <a:r>
              <a:rPr lang="tr-TR" i="1" dirty="0" smtClean="0">
                <a:solidFill>
                  <a:srgbClr val="FFFF00"/>
                </a:solidFill>
              </a:rPr>
              <a:t>YENİ GENLER NASIL ORTAYA ÇIKAR?</a:t>
            </a:r>
            <a:endParaRPr lang="tr-TR" i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pPr lvl="1"/>
            <a:endParaRPr lang="tr-TR" dirty="0" smtClean="0"/>
          </a:p>
          <a:p>
            <a:pPr lvl="1"/>
            <a:endParaRPr lang="tr-TR" sz="2400" dirty="0"/>
          </a:p>
          <a:p>
            <a:pPr lvl="1"/>
            <a:r>
              <a:rPr lang="tr-TR" sz="2400" dirty="0" smtClean="0"/>
              <a:t>Mutasyonların üst üste birikimi ile mi????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043164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175" y="2564904"/>
            <a:ext cx="356439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09218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942953" y="782227"/>
            <a:ext cx="4063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i="1" dirty="0" smtClean="0">
                <a:solidFill>
                  <a:srgbClr val="FFFF00"/>
                </a:solidFill>
              </a:rPr>
              <a:t>GEN DUBLİKASYONLARI </a:t>
            </a:r>
            <a:endParaRPr lang="tr-TR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6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" r="48519"/>
          <a:stretch/>
        </p:blipFill>
        <p:spPr bwMode="auto">
          <a:xfrm>
            <a:off x="1043608" y="476672"/>
            <a:ext cx="6192688" cy="543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502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30554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014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532440" cy="1143000"/>
          </a:xfrm>
        </p:spPr>
        <p:txBody>
          <a:bodyPr/>
          <a:lstStyle/>
          <a:p>
            <a:pPr algn="r"/>
            <a:r>
              <a:rPr lang="tr-TR" sz="2000" b="1" i="1" dirty="0" smtClean="0">
                <a:solidFill>
                  <a:srgbClr val="FFFF00"/>
                </a:solidFill>
              </a:rPr>
              <a:t>Gen </a:t>
            </a:r>
            <a:r>
              <a:rPr lang="tr-TR" sz="2000" b="1" i="1" dirty="0" err="1" smtClean="0">
                <a:solidFill>
                  <a:srgbClr val="FFFF00"/>
                </a:solidFill>
              </a:rPr>
              <a:t>Dublikasyonu</a:t>
            </a:r>
            <a:r>
              <a:rPr lang="tr-TR" sz="2000" b="1" i="1" dirty="0" smtClean="0">
                <a:solidFill>
                  <a:srgbClr val="FFFF00"/>
                </a:solidFill>
              </a:rPr>
              <a:t> ile  oluşan </a:t>
            </a:r>
            <a:br>
              <a:rPr lang="tr-TR" sz="2000" b="1" i="1" dirty="0" smtClean="0">
                <a:solidFill>
                  <a:srgbClr val="FFFF00"/>
                </a:solidFill>
              </a:rPr>
            </a:br>
            <a:r>
              <a:rPr lang="tr-TR" sz="2000" b="1" i="1" dirty="0" smtClean="0">
                <a:solidFill>
                  <a:srgbClr val="FFFF00"/>
                </a:solidFill>
              </a:rPr>
              <a:t>diğer gen aileleri</a:t>
            </a:r>
            <a:endParaRPr lang="tr-TR" sz="20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37388560"/>
              </p:ext>
            </p:extLst>
          </p:nvPr>
        </p:nvGraphicFramePr>
        <p:xfrm>
          <a:off x="609600" y="1600200"/>
          <a:ext cx="7924800" cy="3337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2400"/>
                <a:gridCol w="3962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Gen sınıfı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Dublike</a:t>
                      </a:r>
                      <a:r>
                        <a:rPr lang="tr-TR" dirty="0" smtClean="0"/>
                        <a:t> gen sayısı 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Aktinler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5-30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Tübilinler</a:t>
                      </a: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5-15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Histonlar</a:t>
                      </a: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100-1000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Keratinler</a:t>
                      </a: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&gt; 20 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Immunoglobinler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/>
                        <a:buNone/>
                      </a:pPr>
                      <a:r>
                        <a:rPr lang="tr-TR" baseline="0" dirty="0" smtClean="0"/>
                        <a:t> &gt; 500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Transplantasyon antijenleri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50-100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Alfa </a:t>
                      </a:r>
                      <a:r>
                        <a:rPr lang="tr-TR" dirty="0" err="1" smtClean="0"/>
                        <a:t>Globinler</a:t>
                      </a: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1-5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Beta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Globinler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&gt; 50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131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54888" cy="1143000"/>
          </a:xfrm>
        </p:spPr>
        <p:txBody>
          <a:bodyPr/>
          <a:lstStyle/>
          <a:p>
            <a:pPr algn="r"/>
            <a:r>
              <a:rPr lang="tr-TR" sz="2400" i="1" dirty="0" smtClean="0">
                <a:solidFill>
                  <a:srgbClr val="FFFF00"/>
                </a:solidFill>
              </a:rPr>
              <a:t>Yeni gen oluşumu </a:t>
            </a:r>
            <a:br>
              <a:rPr lang="tr-TR" sz="2400" i="1" dirty="0" smtClean="0">
                <a:solidFill>
                  <a:srgbClr val="FFFF00"/>
                </a:solidFill>
              </a:rPr>
            </a:br>
            <a:r>
              <a:rPr lang="tr-TR" sz="2400" i="1" dirty="0" smtClean="0">
                <a:solidFill>
                  <a:srgbClr val="FFFF00"/>
                </a:solidFill>
              </a:rPr>
              <a:t>için diğer mekanizma </a:t>
            </a:r>
            <a:endParaRPr lang="tr-TR" sz="2400" i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r>
              <a:rPr lang="tr-TR" sz="2400" dirty="0" smtClean="0"/>
              <a:t>1. </a:t>
            </a:r>
            <a:r>
              <a:rPr lang="tr-TR" sz="2400" dirty="0" err="1" smtClean="0"/>
              <a:t>Overprinting</a:t>
            </a:r>
            <a:r>
              <a:rPr lang="tr-TR" sz="2400" dirty="0" smtClean="0"/>
              <a:t> / Fazladan yazılım </a:t>
            </a:r>
          </a:p>
          <a:p>
            <a:pPr marL="0" indent="0">
              <a:buNone/>
            </a:pPr>
            <a:r>
              <a:rPr lang="tr-TR" sz="2400" dirty="0" smtClean="0"/>
              <a:t>Yeni başlama </a:t>
            </a:r>
            <a:r>
              <a:rPr lang="tr-TR" sz="2400" dirty="0" err="1" smtClean="0"/>
              <a:t>kodonu</a:t>
            </a:r>
            <a:r>
              <a:rPr lang="tr-TR" sz="2400" dirty="0" smtClean="0"/>
              <a:t> ve yeni okuma çerçevesi oluşması (virüs çalışmalarından)</a:t>
            </a:r>
          </a:p>
          <a:p>
            <a:endParaRPr lang="tr-TR" dirty="0" smtClean="0"/>
          </a:p>
          <a:p>
            <a:r>
              <a:rPr lang="tr-TR" sz="2400" dirty="0"/>
              <a:t>2. </a:t>
            </a:r>
            <a:r>
              <a:rPr lang="tr-TR" sz="2400" dirty="0" err="1"/>
              <a:t>Reverse</a:t>
            </a:r>
            <a:r>
              <a:rPr lang="tr-TR" sz="2400" dirty="0"/>
              <a:t> transkripsiyon ile gen katılımı </a:t>
            </a:r>
            <a:endParaRPr lang="tr-TR" sz="2400" dirty="0" smtClean="0"/>
          </a:p>
          <a:p>
            <a:endParaRPr lang="tr-TR" sz="2400" dirty="0"/>
          </a:p>
          <a:p>
            <a:pPr marL="0" indent="0" algn="ctr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GENOM DİNAMİKTİR </a:t>
            </a:r>
            <a:endParaRPr lang="tr-TR" sz="2400" dirty="0">
              <a:solidFill>
                <a:srgbClr val="FF0000"/>
              </a:solidFill>
            </a:endParaRPr>
          </a:p>
          <a:p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06"/>
          <a:stretch/>
        </p:blipFill>
        <p:spPr>
          <a:xfrm>
            <a:off x="7236296" y="4149080"/>
            <a:ext cx="148478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100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89112" y="0"/>
            <a:ext cx="8354888" cy="1143000"/>
          </a:xfrm>
        </p:spPr>
        <p:txBody>
          <a:bodyPr/>
          <a:lstStyle/>
          <a:p>
            <a:pPr algn="r"/>
            <a:r>
              <a:rPr lang="tr-TR" i="1" dirty="0" smtClean="0">
                <a:solidFill>
                  <a:srgbClr val="FFFF00"/>
                </a:solidFill>
              </a:rPr>
              <a:t>Kromozom değişimleri</a:t>
            </a:r>
            <a:endParaRPr lang="tr-TR" i="1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136904" cy="415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1267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54888" cy="1143000"/>
          </a:xfrm>
        </p:spPr>
        <p:txBody>
          <a:bodyPr/>
          <a:lstStyle/>
          <a:p>
            <a:pPr algn="r"/>
            <a:r>
              <a:rPr lang="tr-TR" i="1" dirty="0" err="1" smtClean="0">
                <a:solidFill>
                  <a:srgbClr val="FFFF00"/>
                </a:solidFill>
              </a:rPr>
              <a:t>Inversiyon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4355976" y="1628800"/>
            <a:ext cx="4178424" cy="4086200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Linkage</a:t>
            </a:r>
            <a:r>
              <a:rPr lang="tr-TR" dirty="0" smtClean="0"/>
              <a:t> olayını etkiler</a:t>
            </a:r>
          </a:p>
          <a:p>
            <a:r>
              <a:rPr lang="tr-TR" dirty="0" err="1" smtClean="0"/>
              <a:t>Krossoveri</a:t>
            </a:r>
            <a:r>
              <a:rPr lang="tr-TR" dirty="0" smtClean="0"/>
              <a:t> etkiler</a:t>
            </a:r>
          </a:p>
          <a:p>
            <a:endParaRPr lang="tr-TR" dirty="0"/>
          </a:p>
          <a:p>
            <a:r>
              <a:rPr lang="tr-TR" dirty="0" smtClean="0"/>
              <a:t>Genlerin hepsi durur ama sıralama değişir…</a:t>
            </a:r>
          </a:p>
          <a:p>
            <a:endParaRPr lang="tr-TR" dirty="0"/>
          </a:p>
          <a:p>
            <a:r>
              <a:rPr lang="tr-TR" dirty="0" smtClean="0"/>
              <a:t>İfade düzeyi etkilenebilir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06532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08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 smtClean="0"/>
          </a:p>
          <a:p>
            <a:pPr algn="ctr"/>
            <a:endParaRPr lang="tr-TR" sz="2400" dirty="0" smtClean="0"/>
          </a:p>
          <a:p>
            <a:pPr algn="ctr"/>
            <a:r>
              <a:rPr lang="tr-TR" sz="2400" dirty="0" smtClean="0"/>
              <a:t>Orak </a:t>
            </a:r>
            <a:r>
              <a:rPr lang="tr-TR" sz="2400" dirty="0"/>
              <a:t>Hücre anemi ?</a:t>
            </a:r>
          </a:p>
          <a:p>
            <a:pPr algn="ctr"/>
            <a:r>
              <a:rPr lang="tr-TR" sz="2400" dirty="0"/>
              <a:t>FVL mutasyonunun yaygınlığı </a:t>
            </a:r>
          </a:p>
        </p:txBody>
      </p:sp>
    </p:spTree>
    <p:extLst>
      <p:ext uri="{BB962C8B-B14F-4D97-AF65-F5344CB8AC3E}">
        <p14:creationId xmlns:p14="http://schemas.microsoft.com/office/powerpoint/2010/main" val="5253310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82880" cy="1143000"/>
          </a:xfrm>
        </p:spPr>
        <p:txBody>
          <a:bodyPr/>
          <a:lstStyle/>
          <a:p>
            <a:pPr algn="r"/>
            <a:r>
              <a:rPr lang="tr-TR" i="1" dirty="0" err="1" smtClean="0">
                <a:solidFill>
                  <a:srgbClr val="FFFF00"/>
                </a:solidFill>
              </a:rPr>
              <a:t>POliploidi</a:t>
            </a:r>
            <a:endParaRPr lang="tr-TR" i="1" dirty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792088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8214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78461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66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i="1" dirty="0" smtClean="0">
                <a:solidFill>
                  <a:srgbClr val="FFFF00"/>
                </a:solidFill>
              </a:rPr>
              <a:t>Gen Havuzu</a:t>
            </a:r>
            <a:endParaRPr lang="tr-TR" i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dirty="0" smtClean="0"/>
              <a:t>bireyin </a:t>
            </a:r>
            <a:r>
              <a:rPr lang="tr-TR" sz="2800" dirty="0"/>
              <a:t>kalıtsal </a:t>
            </a:r>
            <a:r>
              <a:rPr lang="tr-TR" sz="2800" dirty="0" smtClean="0"/>
              <a:t>yapısı </a:t>
            </a:r>
            <a:r>
              <a:rPr lang="tr-TR" sz="2800" dirty="0" err="1" smtClean="0"/>
              <a:t>genotip</a:t>
            </a:r>
            <a:endParaRPr lang="tr-TR" sz="28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dirty="0" smtClean="0"/>
              <a:t> </a:t>
            </a:r>
            <a:r>
              <a:rPr lang="tr-TR" sz="2800" dirty="0" err="1" smtClean="0"/>
              <a:t>populasyonun</a:t>
            </a:r>
            <a:r>
              <a:rPr lang="tr-TR" sz="2800" dirty="0" smtClean="0"/>
              <a:t> </a:t>
            </a:r>
            <a:r>
              <a:rPr lang="tr-TR" sz="2800" dirty="0"/>
              <a:t>kalıtsal </a:t>
            </a:r>
            <a:r>
              <a:rPr lang="tr-TR" sz="2800" dirty="0" smtClean="0"/>
              <a:t>yapısı </a:t>
            </a:r>
            <a:r>
              <a:rPr lang="tr-TR" sz="2800" dirty="0"/>
              <a:t>gen </a:t>
            </a:r>
            <a:r>
              <a:rPr lang="tr-TR" sz="2800" dirty="0" smtClean="0"/>
              <a:t>havuzu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115992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i="1" dirty="0">
                <a:solidFill>
                  <a:srgbClr val="FFFF00"/>
                </a:solidFill>
              </a:rPr>
              <a:t>gen </a:t>
            </a:r>
            <a:r>
              <a:rPr lang="tr-TR" i="1" dirty="0" err="1" smtClean="0">
                <a:solidFill>
                  <a:srgbClr val="FFFF00"/>
                </a:solidFill>
              </a:rPr>
              <a:t>frekansI</a:t>
            </a:r>
            <a:r>
              <a:rPr lang="tr-TR" i="1" dirty="0" smtClean="0">
                <a:solidFill>
                  <a:srgbClr val="FFFF00"/>
                </a:solidFill>
              </a:rPr>
              <a:t> </a:t>
            </a:r>
            <a:endParaRPr lang="tr-TR" i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endParaRPr lang="tr-TR" sz="2400" dirty="0"/>
          </a:p>
          <a:p>
            <a:pPr lvl="1">
              <a:lnSpc>
                <a:spcPct val="150000"/>
              </a:lnSpc>
            </a:pPr>
            <a:r>
              <a:rPr lang="tr-TR" sz="2400" dirty="0" smtClean="0"/>
              <a:t>Herhangi </a:t>
            </a:r>
            <a:r>
              <a:rPr lang="tr-TR" sz="2400" dirty="0"/>
              <a:t>bir genin </a:t>
            </a:r>
            <a:r>
              <a:rPr lang="tr-TR" sz="2400" dirty="0" err="1"/>
              <a:t>populasyonda</a:t>
            </a:r>
            <a:r>
              <a:rPr lang="tr-TR" sz="2400" dirty="0"/>
              <a:t> bulunma </a:t>
            </a:r>
            <a:r>
              <a:rPr lang="tr-TR" sz="2400" dirty="0" smtClean="0"/>
              <a:t>sıklığı</a:t>
            </a:r>
          </a:p>
        </p:txBody>
      </p:sp>
    </p:spTree>
    <p:extLst>
      <p:ext uri="{BB962C8B-B14F-4D97-AF65-F5344CB8AC3E}">
        <p14:creationId xmlns:p14="http://schemas.microsoft.com/office/powerpoint/2010/main" val="184732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i="1" dirty="0" smtClean="0">
                <a:solidFill>
                  <a:srgbClr val="FFFF00"/>
                </a:solidFill>
              </a:rPr>
              <a:t>KURUCU ETKİSİ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92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 err="1" smtClean="0"/>
              <a:t>Populasyondan</a:t>
            </a:r>
            <a:r>
              <a:rPr lang="tr-TR" sz="2000" dirty="0" smtClean="0"/>
              <a:t> kopan küçük bir grup tarafından kurulan yeni </a:t>
            </a:r>
            <a:r>
              <a:rPr lang="tr-TR" sz="2000" dirty="0" err="1" smtClean="0"/>
              <a:t>populasyon</a:t>
            </a:r>
            <a:r>
              <a:rPr lang="tr-TR" sz="2000" dirty="0" smtClean="0"/>
              <a:t> ile ana </a:t>
            </a:r>
            <a:r>
              <a:rPr lang="tr-TR" sz="2000" dirty="0" err="1" smtClean="0"/>
              <a:t>populasyona</a:t>
            </a:r>
            <a:r>
              <a:rPr lang="tr-TR" sz="2000" dirty="0" smtClean="0"/>
              <a:t> arasında genetik varyasyon açısından farklılık vardır.</a:t>
            </a:r>
            <a:endParaRPr lang="tr-TR" sz="2000" dirty="0"/>
          </a:p>
          <a:p>
            <a:pPr lvl="1">
              <a:lnSpc>
                <a:spcPct val="150000"/>
              </a:lnSpc>
            </a:pPr>
            <a:r>
              <a:rPr lang="tr-TR" sz="2000" dirty="0" smtClean="0"/>
              <a:t>Kurucu etkisi nelere sebep olabilir ?</a:t>
            </a:r>
          </a:p>
          <a:p>
            <a:pPr lvl="2">
              <a:lnSpc>
                <a:spcPct val="150000"/>
              </a:lnSpc>
            </a:pPr>
            <a:r>
              <a:rPr lang="tr-TR" sz="2000" dirty="0" smtClean="0"/>
              <a:t>Daha az </a:t>
            </a:r>
            <a:r>
              <a:rPr lang="tr-TR" sz="2000" dirty="0" err="1" smtClean="0"/>
              <a:t>allel</a:t>
            </a:r>
            <a:endParaRPr lang="tr-TR" sz="2000" dirty="0" smtClean="0"/>
          </a:p>
          <a:p>
            <a:pPr lvl="2">
              <a:lnSpc>
                <a:spcPct val="150000"/>
              </a:lnSpc>
            </a:pPr>
            <a:r>
              <a:rPr lang="tr-TR" sz="2000" dirty="0" smtClean="0"/>
              <a:t>Sabitlenmiş </a:t>
            </a:r>
            <a:r>
              <a:rPr lang="tr-TR" sz="2000" dirty="0" err="1" smtClean="0"/>
              <a:t>alleller</a:t>
            </a:r>
            <a:endParaRPr lang="tr-TR" sz="2000" dirty="0" smtClean="0"/>
          </a:p>
          <a:p>
            <a:pPr lvl="2">
              <a:lnSpc>
                <a:spcPct val="150000"/>
              </a:lnSpc>
            </a:pPr>
            <a:r>
              <a:rPr lang="tr-TR" sz="2000" dirty="0" smtClean="0"/>
              <a:t>Kaynak </a:t>
            </a:r>
            <a:r>
              <a:rPr lang="tr-TR" sz="2000" dirty="0" err="1" smtClean="0"/>
              <a:t>populasyona</a:t>
            </a:r>
            <a:r>
              <a:rPr lang="tr-TR" sz="2000" dirty="0" smtClean="0"/>
              <a:t> göre değişen </a:t>
            </a:r>
            <a:r>
              <a:rPr lang="tr-TR" sz="2000" dirty="0" err="1" smtClean="0"/>
              <a:t>allel</a:t>
            </a:r>
            <a:r>
              <a:rPr lang="tr-TR" sz="2000" dirty="0" smtClean="0"/>
              <a:t> frekansları (belki de yeni çevresel faktörler nedeniyle)</a:t>
            </a:r>
          </a:p>
        </p:txBody>
      </p:sp>
    </p:spTree>
    <p:extLst>
      <p:ext uri="{BB962C8B-B14F-4D97-AF65-F5344CB8AC3E}">
        <p14:creationId xmlns:p14="http://schemas.microsoft.com/office/powerpoint/2010/main" val="146266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fou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" y="441326"/>
            <a:ext cx="8331200" cy="602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1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i="1" dirty="0" smtClean="0">
                <a:solidFill>
                  <a:srgbClr val="FFFF00"/>
                </a:solidFill>
              </a:rPr>
              <a:t/>
            </a:r>
            <a:br>
              <a:rPr lang="tr-TR" i="1" dirty="0" smtClean="0">
                <a:solidFill>
                  <a:srgbClr val="FFFF00"/>
                </a:solidFill>
              </a:rPr>
            </a:br>
            <a:r>
              <a:rPr lang="tr-TR" i="1" dirty="0" err="1" smtClean="0">
                <a:solidFill>
                  <a:srgbClr val="FFFF00"/>
                </a:solidFill>
              </a:rPr>
              <a:t>Genetİk</a:t>
            </a:r>
            <a:r>
              <a:rPr lang="tr-TR" i="1" dirty="0" smtClean="0">
                <a:solidFill>
                  <a:srgbClr val="FFFF00"/>
                </a:solidFill>
              </a:rPr>
              <a:t> Sürüklenme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11560" y="1772816"/>
            <a:ext cx="7924800" cy="43308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/>
              <a:t>Küçük </a:t>
            </a:r>
            <a:r>
              <a:rPr lang="tr-TR" sz="2400" dirty="0" err="1" smtClean="0"/>
              <a:t>populasyonların</a:t>
            </a:r>
            <a:r>
              <a:rPr lang="tr-TR" sz="2400" dirty="0" smtClean="0"/>
              <a:t> </a:t>
            </a:r>
            <a:r>
              <a:rPr lang="tr-TR" sz="2400" dirty="0"/>
              <a:t>gen havuzunda </a:t>
            </a:r>
            <a:r>
              <a:rPr lang="tr-TR" sz="2400" dirty="0" smtClean="0"/>
              <a:t>şansa bağlı </a:t>
            </a:r>
            <a:r>
              <a:rPr lang="tr-TR" sz="2400" dirty="0"/>
              <a:t>olarak meydana </a:t>
            </a:r>
            <a:r>
              <a:rPr lang="tr-TR" sz="2400" dirty="0" smtClean="0"/>
              <a:t>gelen değişmeye denir</a:t>
            </a:r>
            <a:r>
              <a:rPr lang="tr-TR" sz="2400" dirty="0"/>
              <a:t>.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Genetik </a:t>
            </a:r>
            <a:r>
              <a:rPr lang="tr-TR" sz="2400" dirty="0"/>
              <a:t>sürüklenme; göç, afet, iklim vb. etkenlerin etkisiyle bir </a:t>
            </a:r>
            <a:r>
              <a:rPr lang="tr-TR" sz="2400" dirty="0" err="1" smtClean="0"/>
              <a:t>populasyondan</a:t>
            </a:r>
            <a:r>
              <a:rPr lang="tr-TR" sz="2400" dirty="0" smtClean="0"/>
              <a:t> ayrılan </a:t>
            </a:r>
            <a:r>
              <a:rPr lang="tr-TR" sz="2400" dirty="0"/>
              <a:t>küçük </a:t>
            </a:r>
            <a:r>
              <a:rPr lang="tr-TR" sz="2400" dirty="0" err="1" smtClean="0"/>
              <a:t>populasyonların</a:t>
            </a:r>
            <a:r>
              <a:rPr lang="tr-TR" sz="2400" dirty="0" smtClean="0"/>
              <a:t> </a:t>
            </a:r>
            <a:r>
              <a:rPr lang="tr-TR" sz="2400" dirty="0"/>
              <a:t>gen havuzunda </a:t>
            </a:r>
            <a:r>
              <a:rPr lang="tr-TR" sz="2400" dirty="0" smtClean="0"/>
              <a:t>şansa bağlı olarak </a:t>
            </a:r>
            <a:r>
              <a:rPr lang="tr-TR" sz="2400" dirty="0"/>
              <a:t>meydana </a:t>
            </a:r>
            <a:r>
              <a:rPr lang="tr-TR" sz="2400" dirty="0" smtClean="0"/>
              <a:t>gelen değişikliklerdir.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32284978"/>
      </p:ext>
    </p:extLst>
  </p:cSld>
  <p:clrMapOvr>
    <a:masterClrMapping/>
  </p:clrMapOvr>
</p:sld>
</file>

<file path=ppt/theme/theme1.xml><?xml version="1.0" encoding="utf-8"?>
<a:theme xmlns:a="http://schemas.openxmlformats.org/drawingml/2006/main" name="Ufuk">
  <a:themeElements>
    <a:clrScheme name="Ufuk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yeşim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Ufuk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588</TotalTime>
  <Words>1031</Words>
  <Application>Microsoft Office PowerPoint</Application>
  <PresentationFormat>Ekran Gösterisi (4:3)</PresentationFormat>
  <Paragraphs>318</Paragraphs>
  <Slides>41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Ufuk</vt:lpstr>
      <vt:lpstr>Moleküler Antropoloji   Populasyon genetiği </vt:lpstr>
      <vt:lpstr>PowerPoint Sunusu</vt:lpstr>
      <vt:lpstr>Populasyon ? </vt:lpstr>
      <vt:lpstr>PowerPoint Sunusu</vt:lpstr>
      <vt:lpstr>       Gen Havuzu</vt:lpstr>
      <vt:lpstr>gen frekansI </vt:lpstr>
      <vt:lpstr>KURUCU ETKİSİ</vt:lpstr>
      <vt:lpstr>PowerPoint Sunusu</vt:lpstr>
      <vt:lpstr> Genetİk Sürüklenme</vt:lpstr>
      <vt:lpstr>Hardy-Weinberg kuralIna göre bİr populasyonda </vt:lpstr>
      <vt:lpstr>Populasyonlardakİ genlerİn frekansInIn deĞİŞmesİne yol açan faktörler; </vt:lpstr>
      <vt:lpstr>Bir populasyonun evrim sürecini anlamak…</vt:lpstr>
      <vt:lpstr>KARARLI POPULASYON </vt:lpstr>
      <vt:lpstr>EVRİMSEL DEĞİŞİMİN 5 AJANI </vt:lpstr>
      <vt:lpstr> </vt:lpstr>
      <vt:lpstr>PowerPoint Sunusu</vt:lpstr>
      <vt:lpstr>Nokta mutasyon </vt:lpstr>
      <vt:lpstr>Nokta Mutasyon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MuTASYON ORANLARI </vt:lpstr>
      <vt:lpstr>MISIR BİTKİSİNDE</vt:lpstr>
      <vt:lpstr>FarklI CANLILARDA </vt:lpstr>
      <vt:lpstr>Yeni allellerin hangi oranda üretildiği  3 seviyede farklılık gösterir</vt:lpstr>
      <vt:lpstr>Bireyler arası varyasyon</vt:lpstr>
      <vt:lpstr>TÜRLER ARASI VARYASYON </vt:lpstr>
      <vt:lpstr>GENLER ARASI VARYASYON </vt:lpstr>
      <vt:lpstr>YENİ GENLER NASIL ORTAYA ÇIKAR?</vt:lpstr>
      <vt:lpstr>PowerPoint Sunusu</vt:lpstr>
      <vt:lpstr>PowerPoint Sunusu</vt:lpstr>
      <vt:lpstr>PowerPoint Sunusu</vt:lpstr>
      <vt:lpstr>Gen Dublikasyonu ile  oluşan  diğer gen aileleri</vt:lpstr>
      <vt:lpstr>Yeni gen oluşumu  için diğer mekanizma </vt:lpstr>
      <vt:lpstr>Kromozom değişimleri</vt:lpstr>
      <vt:lpstr>Inversiyon </vt:lpstr>
      <vt:lpstr>POliploidi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Populasyon Genetiği 1. Ders</dc:title>
  <dc:creator>yesim</dc:creator>
  <cp:lastModifiedBy>YD</cp:lastModifiedBy>
  <cp:revision>27</cp:revision>
  <dcterms:created xsi:type="dcterms:W3CDTF">2014-03-19T08:39:14Z</dcterms:created>
  <dcterms:modified xsi:type="dcterms:W3CDTF">2014-12-10T21:11:35Z</dcterms:modified>
</cp:coreProperties>
</file>