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455" r:id="rId2"/>
    <p:sldId id="449" r:id="rId3"/>
    <p:sldId id="454" r:id="rId4"/>
    <p:sldId id="456" r:id="rId5"/>
    <p:sldId id="457" r:id="rId6"/>
    <p:sldId id="458" r:id="rId7"/>
    <p:sldId id="459" r:id="rId8"/>
    <p:sldId id="460" r:id="rId9"/>
    <p:sldId id="461" r:id="rId10"/>
    <p:sldId id="462" r:id="rId11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FFFF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9" autoAdjust="0"/>
    <p:restoredTop sz="94660"/>
  </p:normalViewPr>
  <p:slideViewPr>
    <p:cSldViewPr>
      <p:cViewPr varScale="1">
        <p:scale>
          <a:sx n="86" d="100"/>
          <a:sy n="86" d="100"/>
        </p:scale>
        <p:origin x="15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Dikdörtgen"/>
          <p:cNvSpPr/>
          <p:nvPr/>
        </p:nvSpPr>
        <p:spPr>
          <a:xfrm flipH="1">
            <a:off x="2660650" y="635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7 Dikdörtgen"/>
          <p:cNvSpPr/>
          <p:nvPr userDrawn="1"/>
        </p:nvSpPr>
        <p:spPr>
          <a:xfrm>
            <a:off x="6867468" y="6351610"/>
            <a:ext cx="1854895" cy="3116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www.</a:t>
            </a:r>
            <a:r>
              <a:rPr lang="tr-TR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nuranyildiz</a:t>
            </a:r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.com</a:t>
            </a:r>
          </a:p>
        </p:txBody>
      </p:sp>
      <p:pic>
        <p:nvPicPr>
          <p:cNvPr id="7" name="Picture 3" descr="C:\Program Files\Microsoft Office\MEDIA\OFFICE12\Lines\BD21338_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6524625"/>
            <a:ext cx="4286250" cy="6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C37AE9C-DE54-4759-ABEC-C0A1EEF6D8E9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9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0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5098E7-7BD1-4078-B411-B1DB54050E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62664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9C3CC-8FAF-45AE-97A1-BB42F94F2E08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3078C-AAD6-4685-93A3-1C8D756F284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958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FFAD98-2CA2-4423-BF83-B41472FA1A7D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2C51D-53CD-4F2C-8BE1-43AC3496412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843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C1F3-A7E2-4620-90A8-D682CA881E9B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4004F-B6BA-44A1-8356-8C8F16C6CE8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343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80448A0-2C91-494C-A16E-EB2AAD685553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9E939-F5A2-4B44-8EF5-F4078288077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616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AA1EB-CBD0-4CFE-A6F7-6E85D0E5D2C4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811FD-0C39-4CC1-9082-4315278958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552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4B969-1173-4440-919C-524DAF08073E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8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F5DE-E2A8-4529-B511-326E6C8FF5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223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64EF5-7A42-410C-A796-3400DFC0A4F1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D90D-B460-45AB-86FA-2C781AC909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762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CAF7-6083-4183-BE2E-2C2100D81774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3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00DAA-DBF9-4826-BC01-573ADE3613A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448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8445E-E460-468D-82D4-B0720471701F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19DF8-404F-4F68-BC0D-398A6AF81CF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726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Dikdörtgen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Dikdörtgen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3F1525-78E4-40AD-A083-2D951F20EDCE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25E39-851D-40B5-95A2-D17FEB78D2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1565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0" name="30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D619AF-C664-42F2-8A34-4E06439CD04D}" type="datetimeFigureOut">
              <a:rPr lang="tr-TR"/>
              <a:pPr>
                <a:defRPr/>
              </a:pPr>
              <a:t>30.06.2020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9934509-852F-4C2B-9CC4-B76162BCFD5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58" r:id="rId2"/>
    <p:sldLayoutId id="2147484066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7" r:id="rId9"/>
    <p:sldLayoutId id="2147484064" r:id="rId10"/>
    <p:sldLayoutId id="21474840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8064A2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347864" y="1268760"/>
            <a:ext cx="51125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Halkla </a:t>
            </a:r>
            <a:r>
              <a:rPr lang="tr-TR" dirty="0" smtClean="0">
                <a:solidFill>
                  <a:schemeClr val="bg1"/>
                </a:solidFill>
              </a:rPr>
              <a:t>ilişkilerin değişe anlamı </a:t>
            </a:r>
            <a:r>
              <a:rPr lang="tr-TR" dirty="0">
                <a:solidFill>
                  <a:schemeClr val="bg1"/>
                </a:solidFill>
              </a:rPr>
              <a:t>içerisinde </a:t>
            </a:r>
            <a:r>
              <a:rPr lang="tr-TR" dirty="0" smtClean="0">
                <a:solidFill>
                  <a:schemeClr val="bg1"/>
                </a:solidFill>
              </a:rPr>
              <a:t>şeffaf </a:t>
            </a:r>
            <a:r>
              <a:rPr lang="tr-TR" dirty="0">
                <a:solidFill>
                  <a:schemeClr val="bg1"/>
                </a:solidFill>
              </a:rPr>
              <a:t>yönetim </a:t>
            </a:r>
            <a:r>
              <a:rPr lang="tr-TR" dirty="0" smtClean="0">
                <a:solidFill>
                  <a:schemeClr val="bg1"/>
                </a:solidFill>
              </a:rPr>
              <a:t>anlayışı </a:t>
            </a:r>
            <a:r>
              <a:rPr lang="tr-TR" dirty="0">
                <a:solidFill>
                  <a:schemeClr val="bg1"/>
                </a:solidFill>
              </a:rPr>
              <a:t>önemli bir yer </a:t>
            </a:r>
            <a:r>
              <a:rPr lang="tr-TR" dirty="0" smtClean="0">
                <a:solidFill>
                  <a:schemeClr val="bg1"/>
                </a:solidFill>
              </a:rPr>
              <a:t>tutmaktadır. Dolayısıyla basın toplantıları </a:t>
            </a:r>
            <a:r>
              <a:rPr lang="tr-TR" dirty="0">
                <a:solidFill>
                  <a:schemeClr val="bg1"/>
                </a:solidFill>
              </a:rPr>
              <a:t>halkla </a:t>
            </a:r>
            <a:r>
              <a:rPr lang="tr-TR" dirty="0" smtClean="0">
                <a:solidFill>
                  <a:schemeClr val="bg1"/>
                </a:solidFill>
              </a:rPr>
              <a:t>ilişkiler </a:t>
            </a:r>
            <a:r>
              <a:rPr lang="tr-TR" dirty="0">
                <a:solidFill>
                  <a:schemeClr val="bg1"/>
                </a:solidFill>
              </a:rPr>
              <a:t>için önemli yöntemlerden biridir. Kamuoyunu ilgilendiren </a:t>
            </a:r>
            <a:r>
              <a:rPr lang="tr-TR" dirty="0" smtClean="0">
                <a:solidFill>
                  <a:schemeClr val="bg1"/>
                </a:solidFill>
              </a:rPr>
              <a:t>toplantılar </a:t>
            </a:r>
            <a:r>
              <a:rPr lang="tr-TR" dirty="0">
                <a:solidFill>
                  <a:schemeClr val="bg1"/>
                </a:solidFill>
              </a:rPr>
              <a:t>ve bu </a:t>
            </a:r>
            <a:r>
              <a:rPr lang="tr-TR" dirty="0" smtClean="0">
                <a:solidFill>
                  <a:schemeClr val="bg1"/>
                </a:solidFill>
              </a:rPr>
              <a:t>toplantılarda alınan </a:t>
            </a:r>
            <a:r>
              <a:rPr lang="tr-TR" dirty="0">
                <a:solidFill>
                  <a:schemeClr val="bg1"/>
                </a:solidFill>
              </a:rPr>
              <a:t>kararlar konusunda medya </a:t>
            </a:r>
            <a:r>
              <a:rPr lang="tr-TR" dirty="0" smtClean="0">
                <a:solidFill>
                  <a:schemeClr val="bg1"/>
                </a:solidFill>
              </a:rPr>
              <a:t>aracılığıyla </a:t>
            </a:r>
            <a:r>
              <a:rPr lang="tr-TR" dirty="0">
                <a:solidFill>
                  <a:schemeClr val="bg1"/>
                </a:solidFill>
              </a:rPr>
              <a:t>kamuoyunu bilgilendirmek hem kamuoyu </a:t>
            </a:r>
            <a:r>
              <a:rPr lang="tr-TR" dirty="0" smtClean="0">
                <a:solidFill>
                  <a:schemeClr val="bg1"/>
                </a:solidFill>
              </a:rPr>
              <a:t>tarafından </a:t>
            </a:r>
            <a:r>
              <a:rPr lang="tr-TR" dirty="0">
                <a:solidFill>
                  <a:schemeClr val="bg1"/>
                </a:solidFill>
              </a:rPr>
              <a:t>talep edilmekte hem de </a:t>
            </a:r>
            <a:r>
              <a:rPr lang="tr-TR" dirty="0" err="1" smtClean="0">
                <a:solidFill>
                  <a:schemeClr val="bg1"/>
                </a:solidFill>
              </a:rPr>
              <a:t>şeffalık</a:t>
            </a:r>
            <a:r>
              <a:rPr lang="tr-TR" dirty="0" smtClean="0">
                <a:solidFill>
                  <a:schemeClr val="bg1"/>
                </a:solidFill>
              </a:rPr>
              <a:t> anlayışı </a:t>
            </a:r>
            <a:r>
              <a:rPr lang="tr-TR" dirty="0">
                <a:solidFill>
                  <a:schemeClr val="bg1"/>
                </a:solidFill>
              </a:rPr>
              <a:t>içinde buna gerek </a:t>
            </a:r>
            <a:r>
              <a:rPr lang="tr-TR" dirty="0" smtClean="0">
                <a:solidFill>
                  <a:schemeClr val="bg1"/>
                </a:solidFill>
              </a:rPr>
              <a:t>duyulmaktadır. Kazancı'nın </a:t>
            </a:r>
            <a:r>
              <a:rPr lang="tr-TR" dirty="0">
                <a:solidFill>
                  <a:schemeClr val="bg1"/>
                </a:solidFill>
              </a:rPr>
              <a:t>"ne kadar kamuoyu, o kadar halkla </a:t>
            </a:r>
            <a:r>
              <a:rPr lang="tr-TR" dirty="0" smtClean="0">
                <a:solidFill>
                  <a:schemeClr val="bg1"/>
                </a:solidFill>
              </a:rPr>
              <a:t>ilişkiler</a:t>
            </a:r>
            <a:r>
              <a:rPr lang="tr-TR" dirty="0">
                <a:solidFill>
                  <a:schemeClr val="bg1"/>
                </a:solidFill>
              </a:rPr>
              <a:t>" (2002: 56) </a:t>
            </a:r>
            <a:r>
              <a:rPr lang="tr-TR" dirty="0" smtClean="0">
                <a:solidFill>
                  <a:schemeClr val="bg1"/>
                </a:solidFill>
              </a:rPr>
              <a:t>şeklinde </a:t>
            </a:r>
            <a:r>
              <a:rPr lang="tr-TR" dirty="0">
                <a:solidFill>
                  <a:schemeClr val="bg1"/>
                </a:solidFill>
              </a:rPr>
              <a:t>formüle </a:t>
            </a:r>
            <a:r>
              <a:rPr lang="tr-TR" dirty="0" smtClean="0">
                <a:solidFill>
                  <a:schemeClr val="bg1"/>
                </a:solidFill>
              </a:rPr>
              <a:t>ettiği görüşü </a:t>
            </a:r>
            <a:r>
              <a:rPr lang="tr-TR" dirty="0">
                <a:solidFill>
                  <a:schemeClr val="bg1"/>
                </a:solidFill>
              </a:rPr>
              <a:t>de bu </a:t>
            </a:r>
            <a:r>
              <a:rPr lang="tr-TR" dirty="0" smtClean="0">
                <a:solidFill>
                  <a:schemeClr val="bg1"/>
                </a:solidFill>
              </a:rPr>
              <a:t>bağlamda </a:t>
            </a:r>
            <a:r>
              <a:rPr lang="tr-TR" dirty="0">
                <a:solidFill>
                  <a:schemeClr val="bg1"/>
                </a:solidFill>
              </a:rPr>
              <a:t>anmak gerekir</a:t>
            </a:r>
          </a:p>
        </p:txBody>
      </p:sp>
    </p:spTree>
    <p:extLst>
      <p:ext uri="{BB962C8B-B14F-4D97-AF65-F5344CB8AC3E}">
        <p14:creationId xmlns:p14="http://schemas.microsoft.com/office/powerpoint/2010/main" val="364027479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03848" y="2420888"/>
            <a:ext cx="5256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"Oysa siyaset kendi </a:t>
            </a:r>
            <a:r>
              <a:rPr lang="tr-TR" dirty="0" err="1">
                <a:solidFill>
                  <a:schemeClr val="bg1"/>
                </a:solidFill>
              </a:rPr>
              <a:t>praksisinin</a:t>
            </a:r>
            <a:r>
              <a:rPr lang="tr-TR" dirty="0">
                <a:solidFill>
                  <a:schemeClr val="bg1"/>
                </a:solidFill>
              </a:rPr>
              <a:t> gereklerine, kökleri demokrasinin </a:t>
            </a:r>
            <a:r>
              <a:rPr lang="tr-TR" dirty="0" smtClean="0">
                <a:solidFill>
                  <a:schemeClr val="bg1"/>
                </a:solidFill>
              </a:rPr>
              <a:t>zorunluluklarında </a:t>
            </a:r>
            <a:r>
              <a:rPr lang="tr-TR" dirty="0">
                <a:solidFill>
                  <a:schemeClr val="bg1"/>
                </a:solidFill>
              </a:rPr>
              <a:t>yatan gerekliliklere </a:t>
            </a:r>
            <a:r>
              <a:rPr lang="tr-TR" dirty="0" smtClean="0">
                <a:solidFill>
                  <a:schemeClr val="bg1"/>
                </a:solidFill>
              </a:rPr>
              <a:t>saygı gösterdiği </a:t>
            </a:r>
            <a:r>
              <a:rPr lang="tr-TR" dirty="0">
                <a:solidFill>
                  <a:schemeClr val="bg1"/>
                </a:solidFill>
              </a:rPr>
              <a:t>sürece siyasal süreç için daha uzun zaman </a:t>
            </a:r>
            <a:r>
              <a:rPr lang="tr-TR" dirty="0" smtClean="0">
                <a:solidFill>
                  <a:schemeClr val="bg1"/>
                </a:solidFill>
              </a:rPr>
              <a:t>ufukları </a:t>
            </a:r>
            <a:r>
              <a:rPr lang="tr-TR" dirty="0">
                <a:solidFill>
                  <a:schemeClr val="bg1"/>
                </a:solidFill>
              </a:rPr>
              <a:t>savunulabilir, hatta elzem olmaya devam edecektir" (</a:t>
            </a:r>
            <a:r>
              <a:rPr lang="tr-TR" dirty="0" err="1">
                <a:solidFill>
                  <a:schemeClr val="bg1"/>
                </a:solidFill>
              </a:rPr>
              <a:t>Meyer</a:t>
            </a:r>
            <a:r>
              <a:rPr lang="tr-TR" dirty="0">
                <a:solidFill>
                  <a:schemeClr val="bg1"/>
                </a:solidFill>
              </a:rPr>
              <a:t>, 2002: 57).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266795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3265016" y="1988840"/>
            <a:ext cx="53285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Özellikle </a:t>
            </a:r>
            <a:r>
              <a:rPr lang="tr-TR" dirty="0" smtClean="0">
                <a:solidFill>
                  <a:schemeClr val="bg1"/>
                </a:solidFill>
              </a:rPr>
              <a:t>uluslararası </a:t>
            </a:r>
            <a:r>
              <a:rPr lang="tr-TR" dirty="0">
                <a:solidFill>
                  <a:schemeClr val="bg1"/>
                </a:solidFill>
              </a:rPr>
              <a:t>kamuoyunun büyük </a:t>
            </a:r>
            <a:r>
              <a:rPr lang="tr-TR" dirty="0" smtClean="0">
                <a:solidFill>
                  <a:schemeClr val="bg1"/>
                </a:solidFill>
              </a:rPr>
              <a:t>şirketler </a:t>
            </a:r>
            <a:r>
              <a:rPr lang="tr-TR" dirty="0">
                <a:solidFill>
                  <a:schemeClr val="bg1"/>
                </a:solidFill>
              </a:rPr>
              <a:t>ya da büyük siyasi y</a:t>
            </a:r>
            <a:r>
              <a:rPr lang="tr-TR" dirty="0" smtClean="0">
                <a:solidFill>
                  <a:schemeClr val="bg1"/>
                </a:solidFill>
              </a:rPr>
              <a:t>apılar </a:t>
            </a:r>
            <a:r>
              <a:rPr lang="tr-TR" dirty="0">
                <a:solidFill>
                  <a:schemeClr val="bg1"/>
                </a:solidFill>
              </a:rPr>
              <a:t>(devletler, </a:t>
            </a:r>
            <a:r>
              <a:rPr lang="tr-TR" dirty="0" smtClean="0">
                <a:solidFill>
                  <a:schemeClr val="bg1"/>
                </a:solidFill>
              </a:rPr>
              <a:t>uluslararası </a:t>
            </a:r>
            <a:r>
              <a:rPr lang="tr-TR" dirty="0">
                <a:solidFill>
                  <a:schemeClr val="bg1"/>
                </a:solidFill>
              </a:rPr>
              <a:t>kurumlar vs.) </a:t>
            </a:r>
            <a:r>
              <a:rPr lang="tr-TR" dirty="0" smtClean="0">
                <a:solidFill>
                  <a:schemeClr val="bg1"/>
                </a:solidFill>
              </a:rPr>
              <a:t>tarafından </a:t>
            </a:r>
            <a:r>
              <a:rPr lang="tr-TR" dirty="0">
                <a:solidFill>
                  <a:schemeClr val="bg1"/>
                </a:solidFill>
              </a:rPr>
              <a:t>yönlendirilmesinde medyadan </a:t>
            </a:r>
            <a:r>
              <a:rPr lang="tr-TR" dirty="0" smtClean="0">
                <a:solidFill>
                  <a:schemeClr val="bg1"/>
                </a:solidFill>
              </a:rPr>
              <a:t>başka </a:t>
            </a:r>
            <a:r>
              <a:rPr lang="tr-TR" dirty="0">
                <a:solidFill>
                  <a:schemeClr val="bg1"/>
                </a:solidFill>
              </a:rPr>
              <a:t>bir </a:t>
            </a:r>
            <a:r>
              <a:rPr lang="tr-TR" dirty="0" smtClean="0">
                <a:solidFill>
                  <a:schemeClr val="bg1"/>
                </a:solidFill>
              </a:rPr>
              <a:t>kanalın akıllara </a:t>
            </a:r>
            <a:r>
              <a:rPr lang="tr-TR" dirty="0">
                <a:solidFill>
                  <a:schemeClr val="bg1"/>
                </a:solidFill>
              </a:rPr>
              <a:t>gelmesi zor. Önemli ve etki </a:t>
            </a:r>
            <a:r>
              <a:rPr lang="tr-TR" dirty="0" smtClean="0">
                <a:solidFill>
                  <a:schemeClr val="bg1"/>
                </a:solidFill>
              </a:rPr>
              <a:t>alanı geniş toplantıların </a:t>
            </a:r>
            <a:r>
              <a:rPr lang="tr-TR" dirty="0">
                <a:solidFill>
                  <a:schemeClr val="bg1"/>
                </a:solidFill>
              </a:rPr>
              <a:t>bitiminde kamuoyunu bilgilendirici </a:t>
            </a:r>
            <a:r>
              <a:rPr lang="tr-TR" dirty="0" smtClean="0">
                <a:solidFill>
                  <a:schemeClr val="bg1"/>
                </a:solidFill>
              </a:rPr>
              <a:t>açıklamalar, basın toplantıları </a:t>
            </a:r>
            <a:r>
              <a:rPr lang="tr-TR" dirty="0">
                <a:solidFill>
                  <a:schemeClr val="bg1"/>
                </a:solidFill>
              </a:rPr>
              <a:t>düzenlenerek bir anlamda </a:t>
            </a:r>
            <a:r>
              <a:rPr lang="tr-TR" dirty="0" smtClean="0">
                <a:solidFill>
                  <a:schemeClr val="bg1"/>
                </a:solidFill>
              </a:rPr>
              <a:t>şeffaf </a:t>
            </a:r>
            <a:r>
              <a:rPr lang="tr-TR" dirty="0">
                <a:solidFill>
                  <a:schemeClr val="bg1"/>
                </a:solidFill>
              </a:rPr>
              <a:t>yönetim </a:t>
            </a:r>
            <a:r>
              <a:rPr lang="tr-TR" dirty="0" smtClean="0">
                <a:solidFill>
                  <a:schemeClr val="bg1"/>
                </a:solidFill>
              </a:rPr>
              <a:t>anlayışlarının </a:t>
            </a:r>
            <a:r>
              <a:rPr lang="tr-TR" dirty="0">
                <a:solidFill>
                  <a:schemeClr val="bg1"/>
                </a:solidFill>
              </a:rPr>
              <a:t>gösterilerine </a:t>
            </a:r>
            <a:r>
              <a:rPr lang="tr-TR" dirty="0" smtClean="0">
                <a:solidFill>
                  <a:schemeClr val="bg1"/>
                </a:solidFill>
              </a:rPr>
              <a:t>dönüşür</a:t>
            </a:r>
            <a:r>
              <a:rPr lang="tr-TR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2120784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55132" y="1628800"/>
            <a:ext cx="53483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Aslında "şeffaf" sözcüğü </a:t>
            </a:r>
            <a:r>
              <a:rPr lang="tr-TR" dirty="0">
                <a:solidFill>
                  <a:schemeClr val="bg1"/>
                </a:solidFill>
              </a:rPr>
              <a:t>de </a:t>
            </a:r>
            <a:r>
              <a:rPr lang="tr-TR" dirty="0" smtClean="0">
                <a:solidFill>
                  <a:schemeClr val="bg1"/>
                </a:solidFill>
              </a:rPr>
              <a:t>tıpkı </a:t>
            </a:r>
            <a:r>
              <a:rPr lang="tr-TR" dirty="0">
                <a:solidFill>
                  <a:schemeClr val="bg1"/>
                </a:solidFill>
              </a:rPr>
              <a:t>"özgürce" </a:t>
            </a:r>
            <a:r>
              <a:rPr lang="tr-TR" dirty="0" smtClean="0">
                <a:solidFill>
                  <a:schemeClr val="bg1"/>
                </a:solidFill>
              </a:rPr>
              <a:t>sözcüğü </a:t>
            </a:r>
            <a:r>
              <a:rPr lang="tr-TR" dirty="0">
                <a:solidFill>
                  <a:schemeClr val="bg1"/>
                </a:solidFill>
              </a:rPr>
              <a:t>gibi sorunludur. </a:t>
            </a:r>
            <a:r>
              <a:rPr lang="tr-TR" dirty="0" smtClean="0">
                <a:solidFill>
                  <a:schemeClr val="bg1"/>
                </a:solidFill>
              </a:rPr>
              <a:t>Nasıl </a:t>
            </a:r>
            <a:r>
              <a:rPr lang="tr-TR" dirty="0">
                <a:solidFill>
                  <a:schemeClr val="bg1"/>
                </a:solidFill>
              </a:rPr>
              <a:t>ki özgürlük bugün özgür olmakla özgür olmamak </a:t>
            </a:r>
            <a:r>
              <a:rPr lang="tr-TR" dirty="0" smtClean="0">
                <a:solidFill>
                  <a:schemeClr val="bg1"/>
                </a:solidFill>
              </a:rPr>
              <a:t>arasında </a:t>
            </a:r>
            <a:r>
              <a:rPr lang="tr-TR" dirty="0">
                <a:solidFill>
                  <a:schemeClr val="bg1"/>
                </a:solidFill>
              </a:rPr>
              <a:t>bir yerde </a:t>
            </a:r>
            <a:r>
              <a:rPr lang="tr-TR" dirty="0" smtClean="0">
                <a:solidFill>
                  <a:schemeClr val="bg1"/>
                </a:solidFill>
              </a:rPr>
              <a:t>tanımlanabiliyorsa, şeffaflık </a:t>
            </a:r>
            <a:r>
              <a:rPr lang="tr-TR" dirty="0">
                <a:solidFill>
                  <a:schemeClr val="bg1"/>
                </a:solidFill>
              </a:rPr>
              <a:t>da </a:t>
            </a:r>
            <a:r>
              <a:rPr lang="tr-TR" dirty="0" smtClean="0">
                <a:solidFill>
                  <a:schemeClr val="bg1"/>
                </a:solidFill>
              </a:rPr>
              <a:t>aynı </a:t>
            </a:r>
            <a:r>
              <a:rPr lang="tr-TR" dirty="0">
                <a:solidFill>
                  <a:schemeClr val="bg1"/>
                </a:solidFill>
              </a:rPr>
              <a:t>biçimde </a:t>
            </a:r>
            <a:r>
              <a:rPr lang="tr-TR" dirty="0" smtClean="0">
                <a:solidFill>
                  <a:schemeClr val="bg1"/>
                </a:solidFill>
              </a:rPr>
              <a:t>şeffaf </a:t>
            </a:r>
            <a:r>
              <a:rPr lang="tr-TR" dirty="0">
                <a:solidFill>
                  <a:schemeClr val="bg1"/>
                </a:solidFill>
              </a:rPr>
              <a:t>olmakla olmamak </a:t>
            </a:r>
            <a:r>
              <a:rPr lang="tr-TR" dirty="0" smtClean="0">
                <a:solidFill>
                  <a:schemeClr val="bg1"/>
                </a:solidFill>
              </a:rPr>
              <a:t>arasında tanımlanabilmektedir. </a:t>
            </a:r>
            <a:r>
              <a:rPr lang="tr-TR" dirty="0">
                <a:solidFill>
                  <a:schemeClr val="bg1"/>
                </a:solidFill>
              </a:rPr>
              <a:t>Özellikle </a:t>
            </a:r>
            <a:r>
              <a:rPr lang="tr-TR" dirty="0" smtClean="0">
                <a:solidFill>
                  <a:schemeClr val="bg1"/>
                </a:solidFill>
              </a:rPr>
              <a:t>yapılan açıklamalar bazı </a:t>
            </a:r>
            <a:r>
              <a:rPr lang="tr-TR" dirty="0">
                <a:solidFill>
                  <a:schemeClr val="bg1"/>
                </a:solidFill>
              </a:rPr>
              <a:t>bilgileri saklayarak </a:t>
            </a:r>
            <a:r>
              <a:rPr lang="tr-TR" dirty="0" smtClean="0">
                <a:solidFill>
                  <a:schemeClr val="bg1"/>
                </a:solidFill>
              </a:rPr>
              <a:t>şeffaflığı </a:t>
            </a:r>
            <a:r>
              <a:rPr lang="tr-TR" dirty="0">
                <a:solidFill>
                  <a:schemeClr val="bg1"/>
                </a:solidFill>
              </a:rPr>
              <a:t>gerçeklikten ziyade gösteriye </a:t>
            </a:r>
            <a:r>
              <a:rPr lang="tr-TR" dirty="0" smtClean="0">
                <a:solidFill>
                  <a:schemeClr val="bg1"/>
                </a:solidFill>
              </a:rPr>
              <a:t>dönüştürmektedir. </a:t>
            </a:r>
            <a:r>
              <a:rPr lang="tr-TR" dirty="0">
                <a:solidFill>
                  <a:schemeClr val="bg1"/>
                </a:solidFill>
              </a:rPr>
              <a:t>Bunu yaparken bazen bir </a:t>
            </a:r>
            <a:r>
              <a:rPr lang="tr-TR" dirty="0" smtClean="0">
                <a:solidFill>
                  <a:schemeClr val="bg1"/>
                </a:solidFill>
              </a:rPr>
              <a:t>kısım </a:t>
            </a:r>
            <a:r>
              <a:rPr lang="tr-TR" dirty="0">
                <a:solidFill>
                  <a:schemeClr val="bg1"/>
                </a:solidFill>
              </a:rPr>
              <a:t>önemli bilgiler metin </a:t>
            </a:r>
            <a:r>
              <a:rPr lang="tr-TR" dirty="0" smtClean="0">
                <a:solidFill>
                  <a:schemeClr val="bg1"/>
                </a:solidFill>
              </a:rPr>
              <a:t>dışında </a:t>
            </a:r>
            <a:r>
              <a:rPr lang="tr-TR" dirty="0">
                <a:solidFill>
                  <a:schemeClr val="bg1"/>
                </a:solidFill>
              </a:rPr>
              <a:t>tutulurken, kimi zaman seçilen sözcükler gizlemek için </a:t>
            </a:r>
            <a:r>
              <a:rPr lang="tr-TR" dirty="0" smtClean="0">
                <a:solidFill>
                  <a:schemeClr val="bg1"/>
                </a:solidFill>
              </a:rPr>
              <a:t>kullanılabilir.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3843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69009" y="2132856"/>
            <a:ext cx="53206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Örneğin </a:t>
            </a:r>
            <a:r>
              <a:rPr lang="tr-TR" dirty="0">
                <a:solidFill>
                  <a:schemeClr val="bg1"/>
                </a:solidFill>
              </a:rPr>
              <a:t>"genel olarak </a:t>
            </a:r>
            <a:r>
              <a:rPr lang="tr-TR" dirty="0" smtClean="0">
                <a:solidFill>
                  <a:schemeClr val="bg1"/>
                </a:solidFill>
              </a:rPr>
              <a:t>anlaşma sağladığımız söylenebilir</a:t>
            </a:r>
            <a:r>
              <a:rPr lang="tr-TR" dirty="0">
                <a:solidFill>
                  <a:schemeClr val="bg1"/>
                </a:solidFill>
              </a:rPr>
              <a:t>, </a:t>
            </a:r>
            <a:r>
              <a:rPr lang="tr-TR" dirty="0" smtClean="0">
                <a:solidFill>
                  <a:schemeClr val="bg1"/>
                </a:solidFill>
              </a:rPr>
              <a:t>bazı </a:t>
            </a:r>
            <a:r>
              <a:rPr lang="tr-TR" dirty="0">
                <a:solidFill>
                  <a:schemeClr val="bg1"/>
                </a:solidFill>
              </a:rPr>
              <a:t>konularda </a:t>
            </a:r>
            <a:r>
              <a:rPr lang="tr-TR" dirty="0" smtClean="0">
                <a:solidFill>
                  <a:schemeClr val="bg1"/>
                </a:solidFill>
              </a:rPr>
              <a:t>anlaşamasak </a:t>
            </a:r>
            <a:r>
              <a:rPr lang="tr-TR" dirty="0">
                <a:solidFill>
                  <a:schemeClr val="bg1"/>
                </a:solidFill>
              </a:rPr>
              <a:t>bile" </a:t>
            </a:r>
            <a:r>
              <a:rPr lang="tr-TR" dirty="0" smtClean="0">
                <a:solidFill>
                  <a:schemeClr val="bg1"/>
                </a:solidFill>
              </a:rPr>
              <a:t>açıklaması toplantıdan </a:t>
            </a:r>
            <a:r>
              <a:rPr lang="tr-TR" dirty="0">
                <a:solidFill>
                  <a:schemeClr val="bg1"/>
                </a:solidFill>
              </a:rPr>
              <a:t>çözümle </a:t>
            </a:r>
            <a:r>
              <a:rPr lang="tr-TR" dirty="0" smtClean="0">
                <a:solidFill>
                  <a:schemeClr val="bg1"/>
                </a:solidFill>
              </a:rPr>
              <a:t>çıkılmış </a:t>
            </a:r>
            <a:r>
              <a:rPr lang="tr-TR" dirty="0">
                <a:solidFill>
                  <a:schemeClr val="bg1"/>
                </a:solidFill>
              </a:rPr>
              <a:t>gibi gösterse de </a:t>
            </a:r>
            <a:r>
              <a:rPr lang="tr-TR" dirty="0" smtClean="0">
                <a:solidFill>
                  <a:schemeClr val="bg1"/>
                </a:solidFill>
              </a:rPr>
              <a:t>"bazı </a:t>
            </a:r>
            <a:r>
              <a:rPr lang="tr-TR" dirty="0" err="1" smtClean="0">
                <a:solidFill>
                  <a:schemeClr val="bg1"/>
                </a:solidFill>
              </a:rPr>
              <a:t>konular«ın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>
                <a:solidFill>
                  <a:schemeClr val="bg1"/>
                </a:solidFill>
              </a:rPr>
              <a:t>neler </a:t>
            </a:r>
            <a:r>
              <a:rPr lang="tr-TR" dirty="0" smtClean="0">
                <a:solidFill>
                  <a:schemeClr val="bg1"/>
                </a:solidFill>
              </a:rPr>
              <a:t>olduğu </a:t>
            </a:r>
            <a:r>
              <a:rPr lang="tr-TR" dirty="0">
                <a:solidFill>
                  <a:schemeClr val="bg1"/>
                </a:solidFill>
              </a:rPr>
              <a:t>çözümün de neresinde </a:t>
            </a:r>
            <a:r>
              <a:rPr lang="tr-TR" dirty="0" smtClean="0">
                <a:solidFill>
                  <a:schemeClr val="bg1"/>
                </a:solidFill>
              </a:rPr>
              <a:t>olunduğunu </a:t>
            </a:r>
            <a:r>
              <a:rPr lang="tr-TR" dirty="0">
                <a:solidFill>
                  <a:schemeClr val="bg1"/>
                </a:solidFill>
              </a:rPr>
              <a:t>gösterecektir </a:t>
            </a:r>
            <a:r>
              <a:rPr lang="tr-TR" dirty="0" smtClean="0">
                <a:solidFill>
                  <a:schemeClr val="bg1"/>
                </a:solidFill>
              </a:rPr>
              <a:t>aslında. </a:t>
            </a:r>
            <a:r>
              <a:rPr lang="tr-TR" dirty="0">
                <a:solidFill>
                  <a:schemeClr val="bg1"/>
                </a:solidFill>
              </a:rPr>
              <a:t>Bu durum </a:t>
            </a:r>
            <a:r>
              <a:rPr lang="tr-TR" dirty="0" smtClean="0">
                <a:solidFill>
                  <a:schemeClr val="bg1"/>
                </a:solidFill>
              </a:rPr>
              <a:t>basın açıklamalarının </a:t>
            </a:r>
            <a:r>
              <a:rPr lang="tr-TR" dirty="0">
                <a:solidFill>
                  <a:schemeClr val="bg1"/>
                </a:solidFill>
              </a:rPr>
              <a:t>bilgilendirici </a:t>
            </a:r>
            <a:r>
              <a:rPr lang="tr-TR" dirty="0" smtClean="0">
                <a:solidFill>
                  <a:schemeClr val="bg1"/>
                </a:solidFill>
              </a:rPr>
              <a:t>niteliği </a:t>
            </a:r>
            <a:r>
              <a:rPr lang="tr-TR" dirty="0">
                <a:solidFill>
                  <a:schemeClr val="bg1"/>
                </a:solidFill>
              </a:rPr>
              <a:t>içerisinde bir </a:t>
            </a:r>
            <a:r>
              <a:rPr lang="tr-TR" dirty="0" smtClean="0">
                <a:solidFill>
                  <a:schemeClr val="bg1"/>
                </a:solidFill>
              </a:rPr>
              <a:t>yanılsamadır. 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59692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29012" y="1916832"/>
            <a:ext cx="540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Aynı </a:t>
            </a:r>
            <a:r>
              <a:rPr lang="tr-TR" dirty="0">
                <a:solidFill>
                  <a:schemeClr val="bg1"/>
                </a:solidFill>
              </a:rPr>
              <a:t>biçimde </a:t>
            </a:r>
            <a:r>
              <a:rPr lang="tr-TR" dirty="0" smtClean="0">
                <a:solidFill>
                  <a:schemeClr val="bg1"/>
                </a:solidFill>
              </a:rPr>
              <a:t>basın toplantıları </a:t>
            </a:r>
            <a:r>
              <a:rPr lang="tr-TR" dirty="0">
                <a:solidFill>
                  <a:schemeClr val="bg1"/>
                </a:solidFill>
              </a:rPr>
              <a:t>da, </a:t>
            </a:r>
            <a:r>
              <a:rPr lang="tr-TR" dirty="0" smtClean="0">
                <a:solidFill>
                  <a:schemeClr val="bg1"/>
                </a:solidFill>
              </a:rPr>
              <a:t>toplantının başındaki açıklama kısmından </a:t>
            </a:r>
            <a:r>
              <a:rPr lang="tr-TR" dirty="0">
                <a:solidFill>
                  <a:schemeClr val="bg1"/>
                </a:solidFill>
              </a:rPr>
              <a:t>gazetecilerin </a:t>
            </a:r>
            <a:r>
              <a:rPr lang="tr-TR" dirty="0" smtClean="0">
                <a:solidFill>
                  <a:schemeClr val="bg1"/>
                </a:solidFill>
              </a:rPr>
              <a:t>sorularına </a:t>
            </a:r>
            <a:r>
              <a:rPr lang="tr-TR" dirty="0">
                <a:solidFill>
                  <a:schemeClr val="bg1"/>
                </a:solidFill>
              </a:rPr>
              <a:t>verilen </a:t>
            </a:r>
            <a:r>
              <a:rPr lang="tr-TR" dirty="0" smtClean="0">
                <a:solidFill>
                  <a:schemeClr val="bg1"/>
                </a:solidFill>
              </a:rPr>
              <a:t>yanıtlara </a:t>
            </a:r>
            <a:r>
              <a:rPr lang="tr-TR" dirty="0">
                <a:solidFill>
                  <a:schemeClr val="bg1"/>
                </a:solidFill>
              </a:rPr>
              <a:t>kadar bir </a:t>
            </a:r>
            <a:r>
              <a:rPr lang="tr-TR" dirty="0" smtClean="0">
                <a:solidFill>
                  <a:schemeClr val="bg1"/>
                </a:solidFill>
              </a:rPr>
              <a:t>şeffaflık </a:t>
            </a:r>
            <a:r>
              <a:rPr lang="tr-TR" dirty="0">
                <a:solidFill>
                  <a:schemeClr val="bg1"/>
                </a:solidFill>
              </a:rPr>
              <a:t>ve bilgilendirme gösterisi içinde </a:t>
            </a:r>
            <a:r>
              <a:rPr lang="tr-TR" dirty="0" smtClean="0">
                <a:solidFill>
                  <a:schemeClr val="bg1"/>
                </a:solidFill>
              </a:rPr>
              <a:t>gerçekleşen yanılsamalardır. Toplantının </a:t>
            </a:r>
            <a:r>
              <a:rPr lang="tr-TR" dirty="0">
                <a:solidFill>
                  <a:schemeClr val="bg1"/>
                </a:solidFill>
              </a:rPr>
              <a:t>biçiminden </a:t>
            </a:r>
            <a:r>
              <a:rPr lang="tr-TR" dirty="0" smtClean="0">
                <a:solidFill>
                  <a:schemeClr val="bg1"/>
                </a:solidFill>
              </a:rPr>
              <a:t>başlayan yanılsama, </a:t>
            </a:r>
            <a:r>
              <a:rPr lang="tr-TR" dirty="0">
                <a:solidFill>
                  <a:schemeClr val="bg1"/>
                </a:solidFill>
              </a:rPr>
              <a:t>kamuoyu </a:t>
            </a:r>
            <a:r>
              <a:rPr lang="tr-TR" dirty="0" smtClean="0">
                <a:solidFill>
                  <a:schemeClr val="bg1"/>
                </a:solidFill>
              </a:rPr>
              <a:t>adına </a:t>
            </a:r>
            <a:r>
              <a:rPr lang="tr-TR" dirty="0">
                <a:solidFill>
                  <a:schemeClr val="bg1"/>
                </a:solidFill>
              </a:rPr>
              <a:t>soru soran gazetecilerin soru sorarken </a:t>
            </a:r>
            <a:r>
              <a:rPr lang="tr-TR" dirty="0" smtClean="0">
                <a:solidFill>
                  <a:schemeClr val="bg1"/>
                </a:solidFill>
              </a:rPr>
              <a:t>seçtiği </a:t>
            </a:r>
            <a:r>
              <a:rPr lang="tr-TR" dirty="0">
                <a:solidFill>
                  <a:schemeClr val="bg1"/>
                </a:solidFill>
              </a:rPr>
              <a:t>sözcüklerle ve verilen </a:t>
            </a:r>
            <a:r>
              <a:rPr lang="tr-TR" dirty="0" smtClean="0">
                <a:solidFill>
                  <a:schemeClr val="bg1"/>
                </a:solidFill>
              </a:rPr>
              <a:t>yanıtlardaki </a:t>
            </a:r>
            <a:r>
              <a:rPr lang="tr-TR" dirty="0">
                <a:solidFill>
                  <a:schemeClr val="bg1"/>
                </a:solidFill>
              </a:rPr>
              <a:t>sözcüklerle </a:t>
            </a:r>
            <a:r>
              <a:rPr lang="tr-TR" dirty="0" smtClean="0">
                <a:solidFill>
                  <a:schemeClr val="bg1"/>
                </a:solidFill>
              </a:rPr>
              <a:t>sürer.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76506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315598" y="1628800"/>
            <a:ext cx="52274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Kamuoyunu bilgilendirici </a:t>
            </a:r>
            <a:r>
              <a:rPr lang="tr-TR" dirty="0" smtClean="0">
                <a:solidFill>
                  <a:schemeClr val="bg1"/>
                </a:solidFill>
              </a:rPr>
              <a:t>açıklama </a:t>
            </a:r>
            <a:r>
              <a:rPr lang="tr-TR" dirty="0">
                <a:solidFill>
                  <a:schemeClr val="bg1"/>
                </a:solidFill>
              </a:rPr>
              <a:t>ve </a:t>
            </a:r>
            <a:r>
              <a:rPr lang="tr-TR" dirty="0" smtClean="0">
                <a:solidFill>
                  <a:schemeClr val="bg1"/>
                </a:solidFill>
              </a:rPr>
              <a:t>toplantıların </a:t>
            </a:r>
            <a:r>
              <a:rPr lang="tr-TR" dirty="0">
                <a:solidFill>
                  <a:schemeClr val="bg1"/>
                </a:solidFill>
              </a:rPr>
              <a:t>bilgilendirme </a:t>
            </a:r>
            <a:r>
              <a:rPr lang="tr-TR" dirty="0" smtClean="0">
                <a:solidFill>
                  <a:schemeClr val="bg1"/>
                </a:solidFill>
              </a:rPr>
              <a:t>yanılsaması aslında açıklamanın yapılış </a:t>
            </a:r>
            <a:r>
              <a:rPr lang="tr-TR" dirty="0">
                <a:solidFill>
                  <a:schemeClr val="bg1"/>
                </a:solidFill>
              </a:rPr>
              <a:t>biçimi, </a:t>
            </a:r>
            <a:r>
              <a:rPr lang="tr-TR" dirty="0" smtClean="0">
                <a:solidFill>
                  <a:schemeClr val="bg1"/>
                </a:solidFill>
              </a:rPr>
              <a:t>zamanı </a:t>
            </a:r>
            <a:r>
              <a:rPr lang="tr-TR" dirty="0">
                <a:solidFill>
                  <a:schemeClr val="bg1"/>
                </a:solidFill>
              </a:rPr>
              <a:t>ve </a:t>
            </a:r>
            <a:r>
              <a:rPr lang="tr-TR" dirty="0" smtClean="0">
                <a:solidFill>
                  <a:schemeClr val="bg1"/>
                </a:solidFill>
              </a:rPr>
              <a:t>açıklamayı </a:t>
            </a:r>
            <a:r>
              <a:rPr lang="tr-TR" dirty="0">
                <a:solidFill>
                  <a:schemeClr val="bg1"/>
                </a:solidFill>
              </a:rPr>
              <a:t>yapan </a:t>
            </a:r>
            <a:r>
              <a:rPr lang="tr-TR" dirty="0" smtClean="0">
                <a:solidFill>
                  <a:schemeClr val="bg1"/>
                </a:solidFill>
              </a:rPr>
              <a:t>kişilerin niteliğiyle başlayan </a:t>
            </a:r>
            <a:r>
              <a:rPr lang="tr-TR" dirty="0">
                <a:solidFill>
                  <a:schemeClr val="bg1"/>
                </a:solidFill>
              </a:rPr>
              <a:t>genelde oldukça kontrollü bir süreçtir. </a:t>
            </a:r>
            <a:r>
              <a:rPr lang="tr-TR" dirty="0" smtClean="0">
                <a:solidFill>
                  <a:schemeClr val="bg1"/>
                </a:solidFill>
              </a:rPr>
              <a:t>Eğer </a:t>
            </a:r>
            <a:r>
              <a:rPr lang="tr-TR" dirty="0">
                <a:solidFill>
                  <a:schemeClr val="bg1"/>
                </a:solidFill>
              </a:rPr>
              <a:t>önemli bir konudaki </a:t>
            </a:r>
            <a:r>
              <a:rPr lang="tr-TR" dirty="0" smtClean="0">
                <a:solidFill>
                  <a:schemeClr val="bg1"/>
                </a:solidFill>
              </a:rPr>
              <a:t>açıklama yazlı yapılmıyorsa </a:t>
            </a:r>
            <a:r>
              <a:rPr lang="tr-TR" dirty="0">
                <a:solidFill>
                  <a:schemeClr val="bg1"/>
                </a:solidFill>
              </a:rPr>
              <a:t>bu, kimi zaman sürecin </a:t>
            </a:r>
            <a:r>
              <a:rPr lang="tr-TR" dirty="0" smtClean="0">
                <a:solidFill>
                  <a:schemeClr val="bg1"/>
                </a:solidFill>
              </a:rPr>
              <a:t>bitmediğini, </a:t>
            </a:r>
            <a:r>
              <a:rPr lang="tr-TR" dirty="0">
                <a:solidFill>
                  <a:schemeClr val="bg1"/>
                </a:solidFill>
              </a:rPr>
              <a:t>kimi zaman da sorulara </a:t>
            </a:r>
            <a:r>
              <a:rPr lang="tr-TR" dirty="0" smtClean="0">
                <a:solidFill>
                  <a:schemeClr val="bg1"/>
                </a:solidFill>
              </a:rPr>
              <a:t>yanıt </a:t>
            </a:r>
            <a:r>
              <a:rPr lang="tr-TR" dirty="0">
                <a:solidFill>
                  <a:schemeClr val="bg1"/>
                </a:solidFill>
              </a:rPr>
              <a:t>verebilecek kadar net bir durumda </a:t>
            </a:r>
            <a:r>
              <a:rPr lang="tr-TR" dirty="0" smtClean="0">
                <a:solidFill>
                  <a:schemeClr val="bg1"/>
                </a:solidFill>
              </a:rPr>
              <a:t>olunmadığını </a:t>
            </a:r>
            <a:r>
              <a:rPr lang="tr-TR" dirty="0">
                <a:solidFill>
                  <a:schemeClr val="bg1"/>
                </a:solidFill>
              </a:rPr>
              <a:t>ya da net durumun pek iç </a:t>
            </a:r>
            <a:r>
              <a:rPr lang="tr-TR" dirty="0" smtClean="0">
                <a:solidFill>
                  <a:schemeClr val="bg1"/>
                </a:solidFill>
              </a:rPr>
              <a:t>açıcı olmadığını gösterebilir.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98232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571875" y="1700808"/>
            <a:ext cx="51045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Eğer açıklama basın toplantısına dönüşmüşse</a:t>
            </a:r>
            <a:r>
              <a:rPr lang="tr-TR" dirty="0">
                <a:solidFill>
                  <a:schemeClr val="bg1"/>
                </a:solidFill>
              </a:rPr>
              <a:t>, bu </a:t>
            </a:r>
            <a:r>
              <a:rPr lang="tr-TR" dirty="0" smtClean="0">
                <a:solidFill>
                  <a:schemeClr val="bg1"/>
                </a:solidFill>
              </a:rPr>
              <a:t>toplantıyı </a:t>
            </a:r>
            <a:r>
              <a:rPr lang="tr-TR" dirty="0">
                <a:solidFill>
                  <a:schemeClr val="bg1"/>
                </a:solidFill>
              </a:rPr>
              <a:t>kimlerin hangi yöntemle </a:t>
            </a:r>
            <a:r>
              <a:rPr lang="tr-TR" dirty="0" smtClean="0">
                <a:solidFill>
                  <a:schemeClr val="bg1"/>
                </a:solidFill>
              </a:rPr>
              <a:t>yaptığı </a:t>
            </a:r>
            <a:r>
              <a:rPr lang="tr-TR" dirty="0">
                <a:solidFill>
                  <a:schemeClr val="bg1"/>
                </a:solidFill>
              </a:rPr>
              <a:t>önemlidir. </a:t>
            </a:r>
            <a:r>
              <a:rPr lang="tr-TR" dirty="0" smtClean="0">
                <a:solidFill>
                  <a:schemeClr val="bg1"/>
                </a:solidFill>
              </a:rPr>
              <a:t>Basın toplantısında </a:t>
            </a:r>
            <a:r>
              <a:rPr lang="tr-TR" dirty="0">
                <a:solidFill>
                  <a:schemeClr val="bg1"/>
                </a:solidFill>
              </a:rPr>
              <a:t>sorular kabul edilecek demektir. Kimi zaman </a:t>
            </a:r>
            <a:r>
              <a:rPr lang="tr-TR" dirty="0" smtClean="0">
                <a:solidFill>
                  <a:schemeClr val="bg1"/>
                </a:solidFill>
              </a:rPr>
              <a:t>soruların alınmadığı </a:t>
            </a:r>
            <a:r>
              <a:rPr lang="tr-TR" dirty="0">
                <a:solidFill>
                  <a:schemeClr val="bg1"/>
                </a:solidFill>
              </a:rPr>
              <a:t>tek </a:t>
            </a:r>
            <a:r>
              <a:rPr lang="tr-TR" dirty="0" smtClean="0">
                <a:solidFill>
                  <a:schemeClr val="bg1"/>
                </a:solidFill>
              </a:rPr>
              <a:t>taraflı yapılan açıklamalarla gerçekleşen basın toplantılarına </a:t>
            </a:r>
            <a:r>
              <a:rPr lang="tr-TR" dirty="0">
                <a:solidFill>
                  <a:schemeClr val="bg1"/>
                </a:solidFill>
              </a:rPr>
              <a:t>da </a:t>
            </a:r>
            <a:r>
              <a:rPr lang="tr-TR" dirty="0" smtClean="0">
                <a:solidFill>
                  <a:schemeClr val="bg1"/>
                </a:solidFill>
              </a:rPr>
              <a:t>sıkça rastlanmaktadır. </a:t>
            </a:r>
            <a:r>
              <a:rPr lang="tr-TR" dirty="0">
                <a:solidFill>
                  <a:schemeClr val="bg1"/>
                </a:solidFill>
              </a:rPr>
              <a:t>Sorular kabul edilecekse, </a:t>
            </a:r>
            <a:r>
              <a:rPr lang="tr-TR" dirty="0" smtClean="0">
                <a:solidFill>
                  <a:schemeClr val="bg1"/>
                </a:solidFill>
              </a:rPr>
              <a:t>soruların </a:t>
            </a:r>
            <a:r>
              <a:rPr lang="tr-TR" dirty="0">
                <a:solidFill>
                  <a:schemeClr val="bg1"/>
                </a:solidFill>
              </a:rPr>
              <a:t>bitinceye kadar </a:t>
            </a:r>
            <a:r>
              <a:rPr lang="tr-TR" dirty="0" smtClean="0">
                <a:solidFill>
                  <a:schemeClr val="bg1"/>
                </a:solidFill>
              </a:rPr>
              <a:t>mı </a:t>
            </a:r>
            <a:r>
              <a:rPr lang="tr-TR" dirty="0">
                <a:solidFill>
                  <a:schemeClr val="bg1"/>
                </a:solidFill>
              </a:rPr>
              <a:t>yoksa bir soru </a:t>
            </a:r>
            <a:r>
              <a:rPr lang="tr-TR" dirty="0" smtClean="0">
                <a:solidFill>
                  <a:schemeClr val="bg1"/>
                </a:solidFill>
              </a:rPr>
              <a:t>kotası </a:t>
            </a:r>
            <a:r>
              <a:rPr lang="tr-TR" dirty="0">
                <a:solidFill>
                  <a:schemeClr val="bg1"/>
                </a:solidFill>
              </a:rPr>
              <a:t>içinde mi </a:t>
            </a:r>
            <a:r>
              <a:rPr lang="tr-TR" dirty="0" smtClean="0">
                <a:solidFill>
                  <a:schemeClr val="bg1"/>
                </a:solidFill>
              </a:rPr>
              <a:t>olduğu </a:t>
            </a:r>
            <a:r>
              <a:rPr lang="tr-TR" dirty="0">
                <a:solidFill>
                  <a:schemeClr val="bg1"/>
                </a:solidFill>
              </a:rPr>
              <a:t>yine </a:t>
            </a:r>
            <a:r>
              <a:rPr lang="tr-TR" dirty="0" smtClean="0">
                <a:solidFill>
                  <a:schemeClr val="bg1"/>
                </a:solidFill>
              </a:rPr>
              <a:t>yanılsamanın parçasıdır.</a:t>
            </a: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3029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347864" y="1844824"/>
            <a:ext cx="51845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Siyasal ortamda </a:t>
            </a:r>
            <a:r>
              <a:rPr lang="tr-TR" dirty="0" smtClean="0">
                <a:solidFill>
                  <a:schemeClr val="bg1"/>
                </a:solidFill>
              </a:rPr>
              <a:t>yanılsamanın kaçınılmazlığını </a:t>
            </a:r>
            <a:r>
              <a:rPr lang="tr-TR" dirty="0">
                <a:solidFill>
                  <a:schemeClr val="bg1"/>
                </a:solidFill>
              </a:rPr>
              <a:t>da unutmamak gereklidir. Bu </a:t>
            </a:r>
            <a:r>
              <a:rPr lang="tr-TR" dirty="0" smtClean="0">
                <a:solidFill>
                  <a:schemeClr val="bg1"/>
                </a:solidFill>
              </a:rPr>
              <a:t>ortamın yanılsamayı </a:t>
            </a:r>
            <a:r>
              <a:rPr lang="tr-TR" dirty="0">
                <a:solidFill>
                  <a:schemeClr val="bg1"/>
                </a:solidFill>
              </a:rPr>
              <a:t>zorunlu </a:t>
            </a:r>
            <a:r>
              <a:rPr lang="tr-TR" dirty="0" smtClean="0">
                <a:solidFill>
                  <a:schemeClr val="bg1"/>
                </a:solidFill>
              </a:rPr>
              <a:t>kılan </a:t>
            </a:r>
            <a:r>
              <a:rPr lang="tr-TR" dirty="0">
                <a:solidFill>
                  <a:schemeClr val="bg1"/>
                </a:solidFill>
              </a:rPr>
              <a:t>nedenleri de söz konusudur. </a:t>
            </a:r>
            <a:r>
              <a:rPr lang="tr-TR" dirty="0" smtClean="0">
                <a:solidFill>
                  <a:schemeClr val="bg1"/>
                </a:solidFill>
              </a:rPr>
              <a:t>"Siyasalın </a:t>
            </a:r>
            <a:r>
              <a:rPr lang="tr-TR" dirty="0" err="1">
                <a:solidFill>
                  <a:schemeClr val="bg1"/>
                </a:solidFill>
              </a:rPr>
              <a:t>praksisi</a:t>
            </a:r>
            <a:r>
              <a:rPr lang="tr-TR" dirty="0">
                <a:solidFill>
                  <a:schemeClr val="bg1"/>
                </a:solidFill>
              </a:rPr>
              <a:t>, ortak eylemi ve </a:t>
            </a:r>
            <a:r>
              <a:rPr lang="tr-TR" dirty="0" smtClean="0">
                <a:solidFill>
                  <a:schemeClr val="bg1"/>
                </a:solidFill>
              </a:rPr>
              <a:t>katılımcılarının sürecin </a:t>
            </a:r>
            <a:r>
              <a:rPr lang="tr-TR" dirty="0">
                <a:solidFill>
                  <a:schemeClr val="bg1"/>
                </a:solidFill>
              </a:rPr>
              <a:t>hedefleri ve </a:t>
            </a:r>
            <a:r>
              <a:rPr lang="tr-TR" dirty="0" smtClean="0">
                <a:solidFill>
                  <a:schemeClr val="bg1"/>
                </a:solidFill>
              </a:rPr>
              <a:t>sonuçlarıyla özdeşlemelerini kolaylaştırmak </a:t>
            </a:r>
            <a:r>
              <a:rPr lang="tr-TR" dirty="0">
                <a:solidFill>
                  <a:schemeClr val="bg1"/>
                </a:solidFill>
              </a:rPr>
              <a:t>için </a:t>
            </a:r>
            <a:r>
              <a:rPr lang="tr-TR" dirty="0" smtClean="0">
                <a:solidFill>
                  <a:schemeClr val="bg1"/>
                </a:solidFill>
              </a:rPr>
              <a:t>olası </a:t>
            </a:r>
            <a:r>
              <a:rPr lang="tr-TR" dirty="0">
                <a:solidFill>
                  <a:schemeClr val="bg1"/>
                </a:solidFill>
              </a:rPr>
              <a:t>en fazla </a:t>
            </a:r>
            <a:r>
              <a:rPr lang="tr-TR" dirty="0" smtClean="0">
                <a:solidFill>
                  <a:schemeClr val="bg1"/>
                </a:solidFill>
              </a:rPr>
              <a:t>sayıda </a:t>
            </a:r>
            <a:r>
              <a:rPr lang="tr-TR" dirty="0">
                <a:solidFill>
                  <a:schemeClr val="bg1"/>
                </a:solidFill>
              </a:rPr>
              <a:t>aktörün </a:t>
            </a:r>
            <a:r>
              <a:rPr lang="tr-TR" dirty="0" smtClean="0">
                <a:solidFill>
                  <a:schemeClr val="bg1"/>
                </a:solidFill>
              </a:rPr>
              <a:t>katılımına </a:t>
            </a:r>
            <a:r>
              <a:rPr lang="tr-TR" dirty="0">
                <a:solidFill>
                  <a:schemeClr val="bg1"/>
                </a:solidFill>
              </a:rPr>
              <a:t>ve </a:t>
            </a:r>
            <a:r>
              <a:rPr lang="tr-TR" dirty="0" smtClean="0">
                <a:solidFill>
                  <a:schemeClr val="bg1"/>
                </a:solidFill>
              </a:rPr>
              <a:t>değişik kalkış noktalarının </a:t>
            </a:r>
            <a:r>
              <a:rPr lang="tr-TR" dirty="0">
                <a:solidFill>
                  <a:schemeClr val="bg1"/>
                </a:solidFill>
              </a:rPr>
              <a:t>sürece dahil edilmesine önem verir" (</a:t>
            </a:r>
            <a:r>
              <a:rPr lang="tr-TR" dirty="0" err="1">
                <a:solidFill>
                  <a:schemeClr val="bg1"/>
                </a:solidFill>
              </a:rPr>
              <a:t>Meyer</a:t>
            </a:r>
            <a:r>
              <a:rPr lang="tr-TR" dirty="0">
                <a:solidFill>
                  <a:schemeClr val="bg1"/>
                </a:solidFill>
              </a:rPr>
              <a:t>, 2002: 56). </a:t>
            </a:r>
          </a:p>
        </p:txBody>
      </p:sp>
    </p:spTree>
    <p:extLst>
      <p:ext uri="{BB962C8B-B14F-4D97-AF65-F5344CB8AC3E}">
        <p14:creationId xmlns:p14="http://schemas.microsoft.com/office/powerpoint/2010/main" val="2371512977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6 Metin kutusu"/>
          <p:cNvSpPr txBox="1">
            <a:spLocks noChangeArrowheads="1"/>
          </p:cNvSpPr>
          <p:nvPr/>
        </p:nvSpPr>
        <p:spPr bwMode="auto">
          <a:xfrm>
            <a:off x="3571875" y="571500"/>
            <a:ext cx="471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</a:t>
            </a:r>
            <a:endParaRPr lang="tr-TR" altLang="tr-TR" sz="2400" b="1">
              <a:latin typeface="Bookman Old Style" panose="02050604050505020204" pitchFamily="18" charset="0"/>
            </a:endParaRPr>
          </a:p>
        </p:txBody>
      </p:sp>
      <p:pic>
        <p:nvPicPr>
          <p:cNvPr id="13315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75856" y="2048911"/>
            <a:ext cx="56166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Bu nedenle de </a:t>
            </a:r>
            <a:r>
              <a:rPr lang="tr-TR" dirty="0" err="1">
                <a:solidFill>
                  <a:schemeClr val="bg1"/>
                </a:solidFill>
              </a:rPr>
              <a:t>Meyer'e</a:t>
            </a:r>
            <a:r>
              <a:rPr lang="tr-TR" dirty="0">
                <a:solidFill>
                  <a:schemeClr val="bg1"/>
                </a:solidFill>
              </a:rPr>
              <a:t> göre (2002: 57) siyasal alandaki uzmanlar için önemli olan tek ş</a:t>
            </a:r>
            <a:r>
              <a:rPr lang="tr-TR" dirty="0" smtClean="0">
                <a:solidFill>
                  <a:schemeClr val="bg1"/>
                </a:solidFill>
              </a:rPr>
              <a:t>ey </a:t>
            </a:r>
            <a:r>
              <a:rPr lang="tr-TR" dirty="0">
                <a:solidFill>
                  <a:schemeClr val="bg1"/>
                </a:solidFill>
              </a:rPr>
              <a:t>önce bir çözüm bulmak ve </a:t>
            </a:r>
            <a:r>
              <a:rPr lang="tr-TR" dirty="0" smtClean="0">
                <a:solidFill>
                  <a:schemeClr val="bg1"/>
                </a:solidFill>
              </a:rPr>
              <a:t>ardından </a:t>
            </a:r>
            <a:r>
              <a:rPr lang="tr-TR" dirty="0">
                <a:solidFill>
                  <a:schemeClr val="bg1"/>
                </a:solidFill>
              </a:rPr>
              <a:t>bu çözümü uygulamaya sokmak için gerekli "üretim </a:t>
            </a:r>
            <a:r>
              <a:rPr lang="tr-TR" dirty="0" err="1" smtClean="0">
                <a:solidFill>
                  <a:schemeClr val="bg1"/>
                </a:solidFill>
              </a:rPr>
              <a:t>zamanı»dır</a:t>
            </a:r>
            <a:r>
              <a:rPr lang="tr-TR" dirty="0" smtClean="0">
                <a:solidFill>
                  <a:schemeClr val="bg1"/>
                </a:solidFill>
              </a:rPr>
              <a:t>. </a:t>
            </a:r>
            <a:r>
              <a:rPr lang="tr-TR" dirty="0">
                <a:solidFill>
                  <a:schemeClr val="bg1"/>
                </a:solidFill>
              </a:rPr>
              <a:t>Bu zaman medyada oldukça </a:t>
            </a:r>
            <a:r>
              <a:rPr lang="tr-TR" dirty="0" smtClean="0">
                <a:solidFill>
                  <a:schemeClr val="bg1"/>
                </a:solidFill>
              </a:rPr>
              <a:t>kısadır</a:t>
            </a:r>
            <a:r>
              <a:rPr lang="tr-TR" dirty="0">
                <a:solidFill>
                  <a:schemeClr val="bg1"/>
                </a:solidFill>
              </a:rPr>
              <a:t>, neredeyse </a:t>
            </a:r>
            <a:r>
              <a:rPr lang="tr-TR" dirty="0" smtClean="0">
                <a:solidFill>
                  <a:schemeClr val="bg1"/>
                </a:solidFill>
              </a:rPr>
              <a:t>sıfıra yakındır, </a:t>
            </a:r>
            <a:r>
              <a:rPr lang="tr-TR" dirty="0">
                <a:solidFill>
                  <a:schemeClr val="bg1"/>
                </a:solidFill>
              </a:rPr>
              <a:t>hatta </a:t>
            </a:r>
            <a:r>
              <a:rPr lang="tr-TR" dirty="0" smtClean="0">
                <a:solidFill>
                  <a:schemeClr val="bg1"/>
                </a:solidFill>
              </a:rPr>
              <a:t>sıfırdır</a:t>
            </a:r>
            <a:r>
              <a:rPr lang="tr-TR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77849049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2196</TotalTime>
  <Words>543</Words>
  <Application>Microsoft Office PowerPoint</Application>
  <PresentationFormat>Ekran Gösterisi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Baskerville Old Face</vt:lpstr>
      <vt:lpstr>Bookman Old Style</vt:lpstr>
      <vt:lpstr>Trebuchet MS</vt:lpstr>
      <vt:lpstr>Wingdings</vt:lpstr>
      <vt:lpstr>Wingdings 2</vt:lpstr>
      <vt:lpstr>Zengin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Nuran yıldız</dc:title>
  <dc:creator>hayret sumer</dc:creator>
  <cp:lastModifiedBy>BERIS ARTAN</cp:lastModifiedBy>
  <cp:revision>315</cp:revision>
  <dcterms:created xsi:type="dcterms:W3CDTF">2010-02-03T08:52:51Z</dcterms:created>
  <dcterms:modified xsi:type="dcterms:W3CDTF">2020-06-30T12:08:29Z</dcterms:modified>
</cp:coreProperties>
</file>