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 Medium"/>
      </a:defRPr>
    </a:lvl1pPr>
    <a:lvl2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 Medium"/>
      </a:defRPr>
    </a:lvl2pPr>
    <a:lvl3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 Medium"/>
      </a:defRPr>
    </a:lvl3pPr>
    <a:lvl4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 Medium"/>
      </a:defRPr>
    </a:lvl4pPr>
    <a:lvl5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 Medium"/>
      </a:defRPr>
    </a:lvl5pPr>
    <a:lvl6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 Medium"/>
      </a:defRPr>
    </a:lvl6pPr>
    <a:lvl7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 Medium"/>
      </a:defRPr>
    </a:lvl7pPr>
    <a:lvl8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 Medium"/>
      </a:defRPr>
    </a:lvl8pPr>
    <a:lvl9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Başlık ve Alt Ana Başlı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340100" y="2476500"/>
            <a:ext cx="19202400" cy="4394200"/>
          </a:xfrm>
          <a:prstGeom prst="rect">
            <a:avLst/>
          </a:prstGeom>
        </p:spPr>
        <p:txBody>
          <a:bodyPr anchor="b"/>
          <a:lstStyle>
            <a:lvl1pPr>
              <a:defRPr sz="132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340100" y="7073900"/>
            <a:ext cx="192024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8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58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58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58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58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ğraf - 3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/>
          <p:nvPr>
            <p:ph type="pic" sz="half" idx="13"/>
          </p:nvPr>
        </p:nvSpPr>
        <p:spPr>
          <a:xfrm>
            <a:off x="13458676" y="5453039"/>
            <a:ext cx="9911203" cy="806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Image"/>
          <p:cNvSpPr/>
          <p:nvPr>
            <p:ph type="pic" sz="quarter" idx="14"/>
          </p:nvPr>
        </p:nvSpPr>
        <p:spPr>
          <a:xfrm>
            <a:off x="13506450" y="-275167"/>
            <a:ext cx="9795934" cy="6527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Image"/>
          <p:cNvSpPr/>
          <p:nvPr>
            <p:ph type="pic" idx="15"/>
          </p:nvPr>
        </p:nvSpPr>
        <p:spPr>
          <a:xfrm>
            <a:off x="-4292600" y="1066800"/>
            <a:ext cx="17395723" cy="1157323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-Ali Utku"/>
          <p:cNvSpPr txBox="1"/>
          <p:nvPr>
            <p:ph type="body" sz="quarter" idx="13"/>
          </p:nvPr>
        </p:nvSpPr>
        <p:spPr>
          <a:xfrm>
            <a:off x="3048000" y="8953500"/>
            <a:ext cx="19621500" cy="6731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defTabSz="825500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-Ali Utku</a:t>
            </a:r>
          </a:p>
        </p:txBody>
      </p:sp>
      <p:sp>
        <p:nvSpPr>
          <p:cNvPr id="112" name="“Buraya bir alıntı yazın.”"/>
          <p:cNvSpPr txBox="1"/>
          <p:nvPr>
            <p:ph type="body" sz="quarter" idx="14"/>
          </p:nvPr>
        </p:nvSpPr>
        <p:spPr>
          <a:xfrm>
            <a:off x="3048000" y="6004714"/>
            <a:ext cx="19621500" cy="95727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825500">
              <a:spcBef>
                <a:spcPts val="3400"/>
              </a:spcBef>
              <a:buSzTx/>
              <a:buNone/>
            </a:lvl1pPr>
          </a:lstStyle>
          <a:p>
            <a:pPr/>
            <a:r>
              <a:t>“Buraya bir alıntı yazın.”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/>
          <p:nvPr>
            <p:ph type="pic" idx="13"/>
          </p:nvPr>
        </p:nvSpPr>
        <p:spPr>
          <a:xfrm>
            <a:off x="-165100" y="-647700"/>
            <a:ext cx="24644363" cy="16395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ğraf - Yata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55138723_2910x1937.jpeg"/>
          <p:cNvSpPr/>
          <p:nvPr>
            <p:ph type="pic" sz="half" idx="13"/>
          </p:nvPr>
        </p:nvSpPr>
        <p:spPr>
          <a:xfrm>
            <a:off x="7033080" y="647657"/>
            <a:ext cx="11718512" cy="779623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3340100" y="8470900"/>
            <a:ext cx="19202400" cy="2844800"/>
          </a:xfrm>
          <a:prstGeom prst="rect">
            <a:avLst/>
          </a:prstGeom>
        </p:spPr>
        <p:txBody>
          <a:bodyPr/>
          <a:lstStyle>
            <a:lvl1pPr>
              <a:defRPr sz="132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3340100" y="11049000"/>
            <a:ext cx="19202400" cy="2070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8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58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58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58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58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şlık - Ort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3340100" y="5041900"/>
            <a:ext cx="19202400" cy="3644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ğraf - Düşe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55138723_2910x1937.jpeg"/>
          <p:cNvSpPr/>
          <p:nvPr>
            <p:ph type="pic" idx="13"/>
          </p:nvPr>
        </p:nvSpPr>
        <p:spPr>
          <a:xfrm>
            <a:off x="5538061" y="314910"/>
            <a:ext cx="18189426" cy="1210128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2070100" y="2806700"/>
            <a:ext cx="11201400" cy="4394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2070100" y="7391400"/>
            <a:ext cx="11201400" cy="4927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şlık - Ü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3048000" y="381000"/>
            <a:ext cx="18288000" cy="3644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şlık - İ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3594100" y="5041900"/>
            <a:ext cx="18288000" cy="3644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şlık ve 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3594100" y="3860800"/>
            <a:ext cx="18288000" cy="82169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şlık, Madde İşaretleri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155138723_2910x1937.jpeg"/>
          <p:cNvSpPr/>
          <p:nvPr>
            <p:ph type="pic" sz="half" idx="13"/>
          </p:nvPr>
        </p:nvSpPr>
        <p:spPr>
          <a:xfrm>
            <a:off x="10287756" y="4010104"/>
            <a:ext cx="11949941" cy="795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3594100" y="3860800"/>
            <a:ext cx="8877300" cy="8216900"/>
          </a:xfrm>
          <a:prstGeom prst="rect">
            <a:avLst/>
          </a:prstGeom>
        </p:spPr>
        <p:txBody>
          <a:bodyPr/>
          <a:lstStyle>
            <a:lvl1pPr marL="622300" indent="-622300">
              <a:spcBef>
                <a:spcPts val="5600"/>
              </a:spcBef>
              <a:buBlip>
                <a:blip r:embed="rId2"/>
              </a:buBlip>
              <a:defRPr sz="4200"/>
            </a:lvl1pPr>
            <a:lvl2pPr marL="1244600" indent="-622300">
              <a:spcBef>
                <a:spcPts val="5600"/>
              </a:spcBef>
              <a:buBlip>
                <a:blip r:embed="rId2"/>
              </a:buBlip>
              <a:defRPr sz="4200"/>
            </a:lvl2pPr>
            <a:lvl3pPr marL="1866900" indent="-622300">
              <a:spcBef>
                <a:spcPts val="5600"/>
              </a:spcBef>
              <a:buBlip>
                <a:blip r:embed="rId2"/>
              </a:buBlip>
              <a:defRPr sz="4200"/>
            </a:lvl3pPr>
            <a:lvl4pPr marL="2489200" indent="-622300">
              <a:spcBef>
                <a:spcPts val="5600"/>
              </a:spcBef>
              <a:buBlip>
                <a:blip r:embed="rId2"/>
              </a:buBlip>
              <a:defRPr sz="4200"/>
            </a:lvl4pPr>
            <a:lvl5pPr marL="3111500" indent="-622300">
              <a:spcBef>
                <a:spcPts val="56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şlık - Düşey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155138723_2910x1937.jpeg"/>
          <p:cNvSpPr/>
          <p:nvPr>
            <p:ph type="pic" sz="half" idx="13"/>
          </p:nvPr>
        </p:nvSpPr>
        <p:spPr>
          <a:xfrm>
            <a:off x="11458720" y="2915886"/>
            <a:ext cx="11788123" cy="784254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xfrm>
            <a:off x="2070100" y="2806700"/>
            <a:ext cx="11544300" cy="4394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2070100" y="7391400"/>
            <a:ext cx="11544300" cy="4013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3581400" y="2349500"/>
            <a:ext cx="18288000" cy="901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594100" y="215900"/>
            <a:ext cx="18288000" cy="364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3123893" y="12952807"/>
            <a:ext cx="509728" cy="52308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sz="2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095500" algn="l"/>
        </a:tabLst>
        <a:defRPr b="0" baseline="0" cap="none" i="0" spc="0" strike="noStrike" sz="9400" u="none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095500" algn="l"/>
        </a:tabLst>
        <a:defRPr b="0" baseline="0" cap="none" i="0" spc="0" strike="noStrike" sz="9400" u="none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095500" algn="l"/>
        </a:tabLst>
        <a:defRPr b="0" baseline="0" cap="none" i="0" spc="0" strike="noStrike" sz="9400" u="none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095500" algn="l"/>
        </a:tabLst>
        <a:defRPr b="0" baseline="0" cap="none" i="0" spc="0" strike="noStrike" sz="9400" u="none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095500" algn="l"/>
        </a:tabLst>
        <a:defRPr b="0" baseline="0" cap="none" i="0" spc="0" strike="noStrike" sz="9400" u="none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095500" algn="l"/>
        </a:tabLst>
        <a:defRPr b="0" baseline="0" cap="none" i="0" spc="0" strike="noStrike" sz="9400" u="none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095500" algn="l"/>
        </a:tabLst>
        <a:defRPr b="0" baseline="0" cap="none" i="0" spc="0" strike="noStrike" sz="9400" u="none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095500" algn="l"/>
        </a:tabLst>
        <a:defRPr b="0" baseline="0" cap="none" i="0" spc="0" strike="noStrike" sz="9400" u="none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095500" algn="l"/>
        </a:tabLst>
        <a:defRPr b="0" baseline="0" cap="none" i="0" spc="0" strike="noStrike" sz="9400" u="none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787399" marR="0" indent="-787399" algn="l" defTabSz="647700" rtl="0" latinLnBrk="0">
        <a:lnSpc>
          <a:spcPct val="100000"/>
        </a:lnSpc>
        <a:spcBef>
          <a:spcPts val="70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5600" u="none">
          <a:solidFill>
            <a:srgbClr val="363929"/>
          </a:solidFill>
          <a:uFillTx/>
          <a:latin typeface="+mn-lt"/>
          <a:ea typeface="+mn-ea"/>
          <a:cs typeface="+mn-cs"/>
          <a:sym typeface="Helvetica Neue Medium"/>
        </a:defRPr>
      </a:lvl1pPr>
      <a:lvl2pPr marL="1574800" marR="0" indent="-787400" algn="l" defTabSz="647700" rtl="0" latinLnBrk="0">
        <a:lnSpc>
          <a:spcPct val="100000"/>
        </a:lnSpc>
        <a:spcBef>
          <a:spcPts val="70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5600" u="none">
          <a:solidFill>
            <a:srgbClr val="363929"/>
          </a:solidFill>
          <a:uFillTx/>
          <a:latin typeface="+mn-lt"/>
          <a:ea typeface="+mn-ea"/>
          <a:cs typeface="+mn-cs"/>
          <a:sym typeface="Helvetica Neue Medium"/>
        </a:defRPr>
      </a:lvl2pPr>
      <a:lvl3pPr marL="2362200" marR="0" indent="-787400" algn="l" defTabSz="647700" rtl="0" latinLnBrk="0">
        <a:lnSpc>
          <a:spcPct val="100000"/>
        </a:lnSpc>
        <a:spcBef>
          <a:spcPts val="70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5600" u="none">
          <a:solidFill>
            <a:srgbClr val="363929"/>
          </a:solidFill>
          <a:uFillTx/>
          <a:latin typeface="+mn-lt"/>
          <a:ea typeface="+mn-ea"/>
          <a:cs typeface="+mn-cs"/>
          <a:sym typeface="Helvetica Neue Medium"/>
        </a:defRPr>
      </a:lvl3pPr>
      <a:lvl4pPr marL="3149600" marR="0" indent="-787400" algn="l" defTabSz="647700" rtl="0" latinLnBrk="0">
        <a:lnSpc>
          <a:spcPct val="100000"/>
        </a:lnSpc>
        <a:spcBef>
          <a:spcPts val="70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5600" u="none">
          <a:solidFill>
            <a:srgbClr val="363929"/>
          </a:solidFill>
          <a:uFillTx/>
          <a:latin typeface="+mn-lt"/>
          <a:ea typeface="+mn-ea"/>
          <a:cs typeface="+mn-cs"/>
          <a:sym typeface="Helvetica Neue Medium"/>
        </a:defRPr>
      </a:lvl4pPr>
      <a:lvl5pPr marL="3937000" marR="0" indent="-787400" algn="l" defTabSz="647700" rtl="0" latinLnBrk="0">
        <a:lnSpc>
          <a:spcPct val="100000"/>
        </a:lnSpc>
        <a:spcBef>
          <a:spcPts val="70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5600" u="none">
          <a:solidFill>
            <a:srgbClr val="363929"/>
          </a:solidFill>
          <a:uFillTx/>
          <a:latin typeface="+mn-lt"/>
          <a:ea typeface="+mn-ea"/>
          <a:cs typeface="+mn-cs"/>
          <a:sym typeface="Helvetica Neue Medium"/>
        </a:defRPr>
      </a:lvl5pPr>
      <a:lvl6pPr marL="4724400" marR="0" indent="-787400" algn="l" defTabSz="647700" rtl="0" latinLnBrk="0">
        <a:lnSpc>
          <a:spcPct val="100000"/>
        </a:lnSpc>
        <a:spcBef>
          <a:spcPts val="70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5600" u="none">
          <a:solidFill>
            <a:srgbClr val="363929"/>
          </a:solidFill>
          <a:uFillTx/>
          <a:latin typeface="+mn-lt"/>
          <a:ea typeface="+mn-ea"/>
          <a:cs typeface="+mn-cs"/>
          <a:sym typeface="Helvetica Neue Medium"/>
        </a:defRPr>
      </a:lvl6pPr>
      <a:lvl7pPr marL="5511800" marR="0" indent="-787400" algn="l" defTabSz="647700" rtl="0" latinLnBrk="0">
        <a:lnSpc>
          <a:spcPct val="100000"/>
        </a:lnSpc>
        <a:spcBef>
          <a:spcPts val="70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5600" u="none">
          <a:solidFill>
            <a:srgbClr val="363929"/>
          </a:solidFill>
          <a:uFillTx/>
          <a:latin typeface="+mn-lt"/>
          <a:ea typeface="+mn-ea"/>
          <a:cs typeface="+mn-cs"/>
          <a:sym typeface="Helvetica Neue Medium"/>
        </a:defRPr>
      </a:lvl7pPr>
      <a:lvl8pPr marL="6299200" marR="0" indent="-787400" algn="l" defTabSz="647700" rtl="0" latinLnBrk="0">
        <a:lnSpc>
          <a:spcPct val="100000"/>
        </a:lnSpc>
        <a:spcBef>
          <a:spcPts val="70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5600" u="none">
          <a:solidFill>
            <a:srgbClr val="363929"/>
          </a:solidFill>
          <a:uFillTx/>
          <a:latin typeface="+mn-lt"/>
          <a:ea typeface="+mn-ea"/>
          <a:cs typeface="+mn-cs"/>
          <a:sym typeface="Helvetica Neue Medium"/>
        </a:defRPr>
      </a:lvl8pPr>
      <a:lvl9pPr marL="7086600" marR="0" indent="-787400" algn="l" defTabSz="647700" rtl="0" latinLnBrk="0">
        <a:lnSpc>
          <a:spcPct val="100000"/>
        </a:lnSpc>
        <a:spcBef>
          <a:spcPts val="70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5600" u="none">
          <a:solidFill>
            <a:srgbClr val="363929"/>
          </a:solidFill>
          <a:uFillTx/>
          <a:latin typeface="+mn-lt"/>
          <a:ea typeface="+mn-ea"/>
          <a:cs typeface="+mn-cs"/>
          <a:sym typeface="Helvetica Neue Medium"/>
        </a:defRPr>
      </a:lvl9pPr>
    </p:bodyStyle>
    <p:otherStyle>
      <a:lvl1pPr marL="0" marR="0" indent="0" algn="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ĞAL YÖNTEM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589406">
              <a:tabLst>
                <a:tab pos="1905000" algn="l"/>
              </a:tabLst>
              <a:defRPr sz="12012">
                <a:effectLst/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DOĞAL YÖNTEM</a:t>
            </a:r>
          </a:p>
          <a:p>
            <a:pPr defTabSz="589406">
              <a:tabLst>
                <a:tab pos="1905000" algn="l"/>
              </a:tabLst>
              <a:defRPr sz="12012">
                <a:effectLst/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自然法</a:t>
            </a:r>
          </a:p>
        </p:txBody>
      </p:sp>
      <p:sp>
        <p:nvSpPr>
          <p:cNvPr id="138" name="Büşra KÖMÜRCÜ…"/>
          <p:cNvSpPr txBox="1"/>
          <p:nvPr>
            <p:ph type="subTitle" sz="quarter" idx="1"/>
          </p:nvPr>
        </p:nvSpPr>
        <p:spPr>
          <a:xfrm>
            <a:off x="3149237" y="8082746"/>
            <a:ext cx="19202401" cy="2184401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Büşra KÖMÜRCÜ</a:t>
            </a:r>
          </a:p>
          <a:p>
            <a:pPr>
              <a:defRPr>
                <a:effectLst/>
              </a:defRPr>
            </a:pPr>
            <a:r>
              <a:t>16010873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tephan Krashen"/>
          <p:cNvSpPr txBox="1"/>
          <p:nvPr>
            <p:ph type="body" idx="13"/>
          </p:nvPr>
        </p:nvSpPr>
        <p:spPr>
          <a:xfrm>
            <a:off x="1585646" y="9086441"/>
            <a:ext cx="19621501" cy="914401"/>
          </a:xfrm>
          <a:prstGeom prst="rect">
            <a:avLst/>
          </a:prstGeom>
        </p:spPr>
        <p:txBody>
          <a:bodyPr/>
          <a:lstStyle/>
          <a:p>
            <a:pPr lvl="1" marL="0" indent="342900" algn="ctr" defTabSz="825500">
              <a:spcBef>
                <a:spcPts val="0"/>
              </a:spcBef>
              <a:buSzTx/>
              <a:buNone/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  </a:t>
            </a:r>
            <a:r>
              <a:rPr sz="4600"/>
              <a:t>             Stephan Krashen </a:t>
            </a:r>
          </a:p>
        </p:txBody>
      </p:sp>
      <p:sp>
        <p:nvSpPr>
          <p:cNvPr id="165" name="“İçerik seçimi, öğrencilerin ihtiyaç ve ilgilerini karşılamasının yanı sıra, ilginç ve samimi, rahat bir atmosferi teşvik ederek düşük duygusal bir filtre oluşturmayı amaçlamalıdır.“"/>
          <p:cNvSpPr txBox="1"/>
          <p:nvPr>
            <p:ph type="body" idx="14"/>
          </p:nvPr>
        </p:nvSpPr>
        <p:spPr>
          <a:xfrm>
            <a:off x="3048000" y="4451350"/>
            <a:ext cx="19621500" cy="4064001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“İçerik seçimi, öğrencilerin ihtiyaç ve ilgilerini karşılamasının yanı sıra, ilginç ve samimi, rahat bir atmosferi teşvik ederek düşük duygusal bir filtre oluşturmayı amaçlamalıdır.</a:t>
            </a:r>
            <a:r>
              <a:rPr sz="5500"/>
              <a:t>“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16942" y="519928"/>
            <a:ext cx="8316565" cy="12007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ELEŞTİRİL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ELEŞTİRİLER</a:t>
            </a:r>
          </a:p>
        </p:txBody>
      </p:sp>
      <p:sp>
        <p:nvSpPr>
          <p:cNvPr id="170" name="Bu yöntemin temelini oluşturan yabancı dilin de anadili gibi öğrenildiği, yaşı ve eğitim düzeyleri ne olursa olsun, herkesin dili aynı şekilde öğrendiği görüşüyle hataya düşülmüştür.(Demircan,2013:175-176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98423" indent="-598423" defTabSz="492251">
              <a:spcBef>
                <a:spcPts val="5300"/>
              </a:spcBef>
              <a:buBlip>
                <a:blip r:embed="rId2"/>
              </a:buBlip>
              <a:defRPr sz="4256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Bu yöntemin temelini oluşturan yabancı dilin de anadili gibi öğrenildiği, yaşı ve eğitim düzeyleri ne olursa olsun, herkesin dili aynı şekilde öğrendiği görüşüyle hataya düşülmüştür.(Demircan,2013:175-176)</a:t>
            </a:r>
          </a:p>
          <a:p>
            <a:pPr marL="598423" indent="-598423" defTabSz="492251">
              <a:spcBef>
                <a:spcPts val="5300"/>
              </a:spcBef>
              <a:buBlip>
                <a:blip r:embed="rId2"/>
              </a:buBlip>
              <a:defRPr sz="4256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Sözcük öğretimi günlük günlük hayat ve güncel dil çerçevesinde olduğu için, konuşma dilinin dışına çıkıldığında öğrenci zorlanmaktadır.(Hengirmen,2006:20)</a:t>
            </a:r>
          </a:p>
          <a:p>
            <a:pPr marL="598423" indent="-598423" defTabSz="492251">
              <a:spcBef>
                <a:spcPts val="5300"/>
              </a:spcBef>
              <a:buBlip>
                <a:blip r:embed="rId2"/>
              </a:buBlip>
              <a:defRPr sz="4256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Yabancı dil öğrenirken zaten sahip olunan bir dilbilgisi yapısı olduğu gibi,bir yetişkinin yabancı gibi bir çocuk gibi öğrenmesi de mümkün değildir.(Demirel,2010:48)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ONUÇ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97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>
                <a:effectLst/>
              </a:defRPr>
            </a:pPr>
            <a:r>
              <a:t>SONUÇ</a:t>
            </a:r>
          </a:p>
        </p:txBody>
      </p:sp>
      <p:sp>
        <p:nvSpPr>
          <p:cNvPr id="173" name="Doğal yönteme göre öğretim, iletişime dayanır.…"/>
          <p:cNvSpPr txBox="1"/>
          <p:nvPr>
            <p:ph type="body" idx="1"/>
          </p:nvPr>
        </p:nvSpPr>
        <p:spPr>
          <a:xfrm>
            <a:off x="3395161" y="3854450"/>
            <a:ext cx="18288001" cy="82169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Doğal yönteme göre öğretim, iletişime dayanır.</a:t>
            </a:r>
          </a:p>
          <a:p>
            <a:pPr>
              <a:buBlip>
                <a:blip r:embed="rId2"/>
              </a:buBlip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Odak, dinleme ve okuma üzerinedir.</a:t>
            </a:r>
          </a:p>
          <a:p>
            <a:pPr>
              <a:buBlip>
                <a:blip r:embed="rId2"/>
              </a:buBlip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Görsel yardımcılar önemli bir yer tutar.</a:t>
            </a:r>
          </a:p>
          <a:p>
            <a:pPr>
              <a:buBlip>
                <a:blip r:embed="rId2"/>
              </a:buBlip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Kelime bilgisi sözdizimsel yapılardan önce düşünülür.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KAYNAKÇ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>
                <a:effectLst/>
              </a:defRPr>
            </a:pPr>
            <a:r>
              <a:t>KAYNAKÇA</a:t>
            </a:r>
          </a:p>
        </p:txBody>
      </p:sp>
      <p:sp>
        <p:nvSpPr>
          <p:cNvPr id="176" name="Richards, J. &amp; Rodgers, T. (2001). Apporaches and methods in language teaching (2nd ed.). Cambridge:Cambridge University Pres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1196847" indent="-598423" defTabSz="492251">
              <a:spcBef>
                <a:spcPts val="5300"/>
              </a:spcBef>
              <a:buBlip>
                <a:blip r:embed="rId2"/>
              </a:buBlip>
              <a:defRPr sz="4256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Richards, J. &amp; Rodgers, T. (2001). Apporaches and methods in language teaching (2nd ed.). Cambridge:Cambridge University Press</a:t>
            </a:r>
          </a:p>
          <a:p>
            <a:pPr lvl="1" marL="1196847" indent="-598423" defTabSz="492251">
              <a:spcBef>
                <a:spcPts val="5300"/>
              </a:spcBef>
              <a:buBlip>
                <a:blip r:embed="rId2"/>
              </a:buBlip>
              <a:defRPr sz="4256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Krashen, S. &amp;Terrell, T.D.(1983), The Natural Approach, Pergamon</a:t>
            </a:r>
          </a:p>
          <a:p>
            <a:pPr lvl="1" marL="1196847" indent="-598423" defTabSz="492251">
              <a:spcBef>
                <a:spcPts val="5300"/>
              </a:spcBef>
              <a:buBlip>
                <a:blip r:embed="rId2"/>
              </a:buBlip>
              <a:defRPr sz="4256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Richards, JC ve Rogers, TS (1986) Dil öğretiminde  yaklaşım ve yöntemler: Cambridge,İngiltere: Cambridge Üniversitesi Yayınları</a:t>
            </a:r>
          </a:p>
          <a:p>
            <a:pPr lvl="1" marL="1196847" indent="-598423" defTabSz="492251">
              <a:spcBef>
                <a:spcPts val="5300"/>
              </a:spcBef>
              <a:buBlip>
                <a:blip r:embed="rId2"/>
              </a:buBlip>
              <a:defRPr sz="4256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Brown, HD (2000). Dil öğrenme ve öğretme teknikleri (4.baskı). Newyork:Longman)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ARİHÇESİ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TARİHÇESİ</a:t>
            </a:r>
          </a:p>
        </p:txBody>
      </p:sp>
      <p:sp>
        <p:nvSpPr>
          <p:cNvPr id="141" name="Temellerini 1977 yılında, İspanyolca öğretmeni Tracy Terrell ve dilbilimci Stephan Krashen’den almıştır.…"/>
          <p:cNvSpPr txBox="1"/>
          <p:nvPr>
            <p:ph type="body" idx="1"/>
          </p:nvPr>
        </p:nvSpPr>
        <p:spPr>
          <a:xfrm>
            <a:off x="3581400" y="3480968"/>
            <a:ext cx="18288000" cy="8216901"/>
          </a:xfrm>
          <a:prstGeom prst="rect">
            <a:avLst/>
          </a:prstGeom>
        </p:spPr>
        <p:txBody>
          <a:bodyPr/>
          <a:lstStyle/>
          <a:p>
            <a:pPr marL="724407" indent="-724407" defTabSz="595884">
              <a:spcBef>
                <a:spcPts val="6400"/>
              </a:spcBef>
              <a:buBlip>
                <a:blip r:embed="rId2"/>
              </a:buBlip>
              <a:defRPr sz="5152"/>
            </a:pPr>
            <a:r>
              <a:t>Temellerini 1977 yılında, İspanyolca öğretmeni Tracy Terrell ve dilbilimci Stephan Krashen’den almıştır.</a:t>
            </a:r>
          </a:p>
          <a:p>
            <a:pPr marL="724407" indent="-724407" defTabSz="595884">
              <a:spcBef>
                <a:spcPts val="6400"/>
              </a:spcBef>
              <a:buBlip>
                <a:blip r:embed="rId2"/>
              </a:buBlip>
              <a:defRPr sz="5152"/>
            </a:pPr>
            <a:r>
              <a:t>Terrell bu yaklaşımını, anadilleri İngilizce olmayan öğrencilere başlangıç düzeyinde İspanyolca ve Felemenkçe öğreterek denemiştir.</a:t>
            </a:r>
          </a:p>
          <a:p>
            <a:pPr marL="724407" indent="-724407" defTabSz="595884">
              <a:spcBef>
                <a:spcPts val="6400"/>
              </a:spcBef>
              <a:buBlip>
                <a:blip r:embed="rId2"/>
              </a:buBlip>
              <a:defRPr sz="5152"/>
            </a:pPr>
            <a:r>
              <a:t>Yabancı dilin, anadiline benzer biçimde öğretilmesi gerektiğini savunan yöntem Dilbilgisi-Çeviri yöntemine tepki olarak doğmuştur.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MEL İLKESİ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TEMEL İLKESİ</a:t>
            </a:r>
          </a:p>
        </p:txBody>
      </p:sp>
      <p:sp>
        <p:nvSpPr>
          <p:cNvPr id="144" name="Dili anlamak, söz üretiminden önce gelmelidir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24407" indent="-724407" defTabSz="595884">
              <a:spcBef>
                <a:spcPts val="6400"/>
              </a:spcBef>
              <a:buBlip>
                <a:blip r:embed="rId2"/>
              </a:buBlip>
              <a:defRPr sz="5152"/>
            </a:pPr>
            <a:r>
              <a:t>Dili anlamak, söz üretiminden önce gelmelidir.</a:t>
            </a:r>
          </a:p>
          <a:p>
            <a:pPr marL="724407" indent="-724407" defTabSz="595884">
              <a:spcBef>
                <a:spcPts val="6400"/>
              </a:spcBef>
              <a:buBlip>
                <a:blip r:embed="rId2"/>
              </a:buBlip>
              <a:defRPr sz="5152"/>
            </a:pPr>
            <a:r>
              <a:t>Dil bilgisi öğretiminde tümevarıma dayalı yaklaşım izlenmelidir.</a:t>
            </a:r>
          </a:p>
          <a:p>
            <a:pPr marL="724407" indent="-724407" defTabSz="595884">
              <a:spcBef>
                <a:spcPts val="6400"/>
              </a:spcBef>
              <a:buBlip>
                <a:blip r:embed="rId2"/>
              </a:buBlip>
              <a:defRPr sz="5152"/>
            </a:pPr>
            <a:r>
              <a:t>İkinci dil öğretimi iletişimsel amaçlar çerçevesinde düzenlenmelidir.</a:t>
            </a:r>
          </a:p>
          <a:p>
            <a:pPr marL="724407" indent="-724407" defTabSz="595884">
              <a:spcBef>
                <a:spcPts val="6400"/>
              </a:spcBef>
              <a:buBlip>
                <a:blip r:embed="rId2"/>
              </a:buBlip>
              <a:defRPr sz="5152"/>
            </a:pPr>
            <a:r>
              <a:t>Öğrencilerin anlamalarına engel olan olumsuzluklar ortadan kaldırılmalıdır.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ÖĞRETME VE ÖĞRENME SÜRECİ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15315">
              <a:tabLst>
                <a:tab pos="1993900" algn="l"/>
              </a:tabLst>
              <a:defRPr sz="8930">
                <a:effectLst>
                  <a:outerShdw sx="100000" sy="100000" kx="0" ky="0" algn="b" rotWithShape="0" blurRad="24130" dist="24130" dir="2700000">
                    <a:srgbClr val="FFFFFF">
                      <a:alpha val="5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ÖĞRETME VE ÖĞRENME SÜRECİ</a:t>
            </a:r>
          </a:p>
        </p:txBody>
      </p:sp>
      <p:sp>
        <p:nvSpPr>
          <p:cNvPr id="147" name="Öğrenciye kazandırılması hedeflenen beceri ve yetenekl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Öğrenciye kazandırılması hedeflenen beceri ve yetenekler </a:t>
            </a:r>
          </a:p>
          <a:p>
            <a:pPr>
              <a:buBlip>
                <a:blip r:embed="rId2"/>
              </a:buBlip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Öğretmenden beklenenler</a:t>
            </a:r>
          </a:p>
          <a:p>
            <a:pPr>
              <a:buBlip>
                <a:blip r:embed="rId2"/>
              </a:buBlip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Öğrenciden beklenenler</a:t>
            </a:r>
          </a:p>
          <a:p>
            <a:pPr>
              <a:buBlip>
                <a:blip r:embed="rId2"/>
              </a:buBlip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Aktiviteler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Kazandırılması Hedeflenen Beceri ve Yetenekl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Kazandırılması Hedeflenen Beceri ve Yetenekler</a:t>
            </a:r>
          </a:p>
        </p:txBody>
      </p:sp>
      <p:sp>
        <p:nvSpPr>
          <p:cNvPr id="150" name="Öğrencilere hem temel hem akademik düzeyde yazılı ve sözlü iletişim becerilerini kazandırmayı hedeflemektedir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98423" indent="-598423" defTabSz="492251">
              <a:spcBef>
                <a:spcPts val="5300"/>
              </a:spcBef>
              <a:buBlip>
                <a:blip r:embed="rId2"/>
              </a:buBlip>
              <a:defRPr sz="4256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Öğrencilere hem temel hem akademik düzeyde yazılı ve sözlü iletişim becerilerini kazandırmayı hedeflemektedir.</a:t>
            </a:r>
          </a:p>
          <a:p>
            <a:pPr marL="598423" indent="-598423" defTabSz="492251">
              <a:spcBef>
                <a:spcPts val="5300"/>
              </a:spcBef>
              <a:buBlip>
                <a:blip r:embed="rId2"/>
              </a:buBlip>
              <a:defRPr sz="4256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Hedefler öğrencinin ihtiyaçlarına ve yeterlilik düzeyine göre belirlenmektedir.</a:t>
            </a:r>
          </a:p>
          <a:p>
            <a:pPr marL="598423" indent="-598423" defTabSz="492251">
              <a:spcBef>
                <a:spcPts val="5300"/>
              </a:spcBef>
              <a:buBlip>
                <a:blip r:embed="rId2"/>
              </a:buBlip>
              <a:defRPr sz="4256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Öğrencilerin dili yanlışsız ve mükemmel bir şekilde konuşması beklenmemektedir.</a:t>
            </a:r>
          </a:p>
          <a:p>
            <a:pPr marL="598423" indent="-598423" defTabSz="492251">
              <a:spcBef>
                <a:spcPts val="5300"/>
              </a:spcBef>
              <a:buBlip>
                <a:blip r:embed="rId2"/>
              </a:buBlip>
              <a:defRPr sz="4256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İletişimsel mesajların açık ve net bir şekilde ifade edilmesi gerekmektedir.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Öğretmenden Beklenenl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>
                <a:effectLst/>
              </a:defRPr>
            </a:pPr>
            <a:r>
              <a:t>Öğretmenden Beklenenler</a:t>
            </a:r>
          </a:p>
        </p:txBody>
      </p:sp>
      <p:sp>
        <p:nvSpPr>
          <p:cNvPr id="153" name="Doğal yöntemde öğretmenin en önemli rolü yapılan konuşmaları öğrenciler için anlatılır kılmaktır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6297" indent="-606297" defTabSz="498729">
              <a:spcBef>
                <a:spcPts val="5300"/>
              </a:spcBef>
              <a:buBlip>
                <a:blip r:embed="rId2"/>
              </a:buBlip>
              <a:defRPr sz="4312"/>
            </a:pPr>
            <a:r>
              <a:t>Doğal yöntemde öğretmenin en önemli rolü yapılan konuşmaları öğrenciler için anlatılır kılmaktır.</a:t>
            </a:r>
          </a:p>
          <a:p>
            <a:pPr marL="606297" indent="-606297" defTabSz="498729">
              <a:spcBef>
                <a:spcPts val="5300"/>
              </a:spcBef>
              <a:buBlip>
                <a:blip r:embed="rId2"/>
              </a:buBlip>
              <a:defRPr sz="4312"/>
            </a:pPr>
            <a:r>
              <a:t>Farklı öğrenme stillerine hitap edecek çeşitli öğretim teknik ve materyallerini kullanması gerekmektedir.</a:t>
            </a:r>
          </a:p>
          <a:p>
            <a:pPr marL="606297" indent="-606297" defTabSz="498729">
              <a:spcBef>
                <a:spcPts val="5300"/>
              </a:spcBef>
              <a:buBlip>
                <a:blip r:embed="rId2"/>
              </a:buBlip>
              <a:defRPr sz="4312"/>
            </a:pPr>
            <a:r>
              <a:t>Yönergeleri açık bir şekilde vermesi ve öğrencilerin olumsuz duygularını ele alması gerekmektedir.</a:t>
            </a:r>
          </a:p>
          <a:p>
            <a:pPr marL="606297" indent="-606297" defTabSz="498729">
              <a:spcBef>
                <a:spcPts val="5300"/>
              </a:spcBef>
              <a:buBlip>
                <a:blip r:embed="rId2"/>
              </a:buBlip>
              <a:defRPr sz="4312"/>
            </a:pPr>
            <a:r>
              <a:t>Öğretmen, öğrencilerin ikinci dil öğrenmeyle ilgili olumsuz duygularını ortadan kaldırıp psikolojik ve sosyal açıdan olumlu bir ortam yaratmalıdır.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Öğrenciden beklenenl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Öğrenciden beklenenler </a:t>
            </a:r>
          </a:p>
        </p:txBody>
      </p:sp>
      <p:sp>
        <p:nvSpPr>
          <p:cNvPr id="156" name="Öğrenci öğrenmeye başlamadan tüm olumsuz duygularını bir kenara bırakmalıdır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Öğrenci öğrenmeye başlamadan tüm olumsuz duygularını bir kenara bırakmalıdır.</a:t>
            </a:r>
          </a:p>
          <a:p>
            <a:pPr>
              <a:buBlip>
                <a:blip r:embed="rId2"/>
              </a:buBlip>
            </a:pPr>
            <a:r>
              <a:t>Iletişimsel etkinliklere aktif olarak katılmayı kalıcı hale getirmelidir.</a:t>
            </a:r>
          </a:p>
          <a:p>
            <a:pPr>
              <a:buBlip>
                <a:blip r:embed="rId2"/>
              </a:buBlip>
            </a:pPr>
            <a:r>
              <a:t>Öğrenciler kendi dil gelişimleriyle ilgili kararlar almalıdır.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Aktivitel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Aktiviteler </a:t>
            </a:r>
          </a:p>
        </p:txBody>
      </p:sp>
      <p:sp>
        <p:nvSpPr>
          <p:cNvPr id="159" name="Oyunla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40155" indent="-740155" defTabSz="608837">
              <a:spcBef>
                <a:spcPts val="6500"/>
              </a:spcBef>
              <a:buBlip>
                <a:blip r:embed="rId2"/>
              </a:buBlip>
              <a:defRPr sz="5264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Oyunlar</a:t>
            </a:r>
          </a:p>
          <a:p>
            <a:pPr marL="740155" indent="-740155" defTabSz="608837">
              <a:spcBef>
                <a:spcPts val="6500"/>
              </a:spcBef>
              <a:buBlip>
                <a:blip r:embed="rId2"/>
              </a:buBlip>
              <a:defRPr sz="5264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Rol yapma</a:t>
            </a:r>
          </a:p>
          <a:p>
            <a:pPr marL="740155" indent="-740155" defTabSz="608837">
              <a:spcBef>
                <a:spcPts val="6500"/>
              </a:spcBef>
              <a:buBlip>
                <a:blip r:embed="rId2"/>
              </a:buBlip>
              <a:defRPr sz="5264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Diyalog</a:t>
            </a:r>
          </a:p>
          <a:p>
            <a:pPr marL="740155" indent="-740155" defTabSz="608837">
              <a:spcBef>
                <a:spcPts val="6500"/>
              </a:spcBef>
              <a:buBlip>
                <a:blip r:embed="rId2"/>
              </a:buBlip>
              <a:defRPr sz="5264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Grup çalışmaları</a:t>
            </a:r>
          </a:p>
          <a:p>
            <a:pPr marL="740155" indent="-740155" defTabSz="608837">
              <a:spcBef>
                <a:spcPts val="6500"/>
              </a:spcBef>
              <a:buBlip>
                <a:blip r:embed="rId2"/>
              </a:buBlip>
              <a:defRPr sz="5264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Tartışma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tephan Krashen Hipotezi"/>
          <p:cNvSpPr txBox="1"/>
          <p:nvPr>
            <p:ph type="title"/>
          </p:nvPr>
        </p:nvSpPr>
        <p:spPr>
          <a:xfrm>
            <a:off x="3581400" y="357819"/>
            <a:ext cx="18288000" cy="3644901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Stephan Krashen Hipotezi</a:t>
            </a:r>
          </a:p>
        </p:txBody>
      </p:sp>
      <p:sp>
        <p:nvSpPr>
          <p:cNvPr id="162" name="Monitor Hipotez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40155" indent="-740155" defTabSz="608837">
              <a:spcBef>
                <a:spcPts val="6500"/>
              </a:spcBef>
              <a:buBlip>
                <a:blip r:embed="rId2"/>
              </a:buBlip>
              <a:defRPr sz="5264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Monitor Hipotezi</a:t>
            </a:r>
          </a:p>
          <a:p>
            <a:pPr marL="740155" indent="-740155" defTabSz="608837">
              <a:spcBef>
                <a:spcPts val="6500"/>
              </a:spcBef>
              <a:buBlip>
                <a:blip r:embed="rId2"/>
              </a:buBlip>
              <a:defRPr sz="5264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Edinme Hipotezi</a:t>
            </a:r>
          </a:p>
          <a:p>
            <a:pPr marL="740155" indent="-740155" defTabSz="608837">
              <a:spcBef>
                <a:spcPts val="6500"/>
              </a:spcBef>
              <a:buBlip>
                <a:blip r:embed="rId2"/>
              </a:buBlip>
              <a:defRPr sz="5264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Doğal Düzen Hipotezi</a:t>
            </a:r>
          </a:p>
          <a:p>
            <a:pPr marL="740155" indent="-740155" defTabSz="608837">
              <a:spcBef>
                <a:spcPts val="6500"/>
              </a:spcBef>
              <a:buBlip>
                <a:blip r:embed="rId2"/>
              </a:buBlip>
              <a:defRPr sz="5264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Girdi Hipotezi</a:t>
            </a:r>
          </a:p>
          <a:p>
            <a:pPr marL="740155" indent="-740155" defTabSz="608837">
              <a:spcBef>
                <a:spcPts val="6500"/>
              </a:spcBef>
              <a:buBlip>
                <a:blip r:embed="rId2"/>
              </a:buBlip>
              <a:defRPr sz="5264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Duyuşsal Filtre Hipotezi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