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4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266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7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60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27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579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08678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2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2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9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1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90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6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96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1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4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9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karmasına ilişkin alınabilecek kararlar nelerdir?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4334" y="2214390"/>
            <a:ext cx="9832360" cy="2655066"/>
          </a:xfrm>
        </p:spPr>
        <p:txBody>
          <a:bodyPr/>
          <a:lstStyle/>
          <a:p>
            <a:pPr marL="0" indent="0"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Mevcut mallarda değişiklik yapmak</a:t>
            </a:r>
          </a:p>
          <a:p>
            <a:pPr marL="0" indent="0"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Malı karmadan çıkarmak</a:t>
            </a:r>
          </a:p>
          <a:p>
            <a:pPr marL="0" indent="0"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mal geliştirmek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46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Yaşam Süreci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70713" y="1884516"/>
            <a:ext cx="75796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OLGUNLUK AŞAMASI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endParaRPr lang="tr-TR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endParaRPr lang="tr-TR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			: Talepte artışlar devam eder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Artış oranı azalır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Azalma başlar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Amaçları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payını korurken, karı maksimize etmek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			: Yoğunlaşır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 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uygun fiyat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ağıtım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Yoğun dağıtım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tutundurma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Artar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Yaşam Süreci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41513" y="2111150"/>
            <a:ext cx="75906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DÜŞME AŞAMASI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endParaRPr lang="tr-TR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endParaRPr lang="tr-TR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			: Talep azalır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Düşer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Azalma başlar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amaçları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Harcamaları azaltmak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			: Azalır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 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Düşürülür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ağıtım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Seçici dağıtım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tutundurma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az düzeye iner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3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Yaşam Süreci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41513" y="2111150"/>
            <a:ext cx="75906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DÜŞME AŞAMASI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endParaRPr lang="tr-TR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endParaRPr lang="tr-TR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			: Talep azalır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Düşer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Azalma başlar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amaçları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Harcamaları azaltmak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			: Azalır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 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Düşürülür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ağıtım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Seçici dağıtım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tutundurma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az düzeye iner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5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71413" y="467038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018068" y="1408182"/>
            <a:ext cx="8270023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xmlns="" id="{841BE76F-8D30-4BBE-8A5C-0A1424934755}"/>
              </a:ext>
            </a:extLst>
          </p:cNvPr>
          <p:cNvSpPr txBox="1">
            <a:spLocks/>
          </p:cNvSpPr>
          <p:nvPr/>
        </p:nvSpPr>
        <p:spPr>
          <a:xfrm>
            <a:off x="1237136" y="1662988"/>
            <a:ext cx="10118035" cy="38417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 Pazarlama, 2. Baskı. Birol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N.Figen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Ersoy, Birlik Ofset, Eskişehir, 2000.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Blythe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(Türkçesi: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Yavuz Odabaşı),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Prentice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Bilim-Teknik Kitabevi, Eskişehir, 2001.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Türkiye Uygulamaları: Global Yönetimsel Yaklaşım, Ömer Baybars Tek, Beta, İstanbul, 1999.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F.Esoy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Birlik Ofset, Eskişehir,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 Philip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(Çeviri: Nejat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Muallimoğlu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Milenyum Baskısı, Beta Yayın Dağıtım A.Ş, İstanbul,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Pazarlama-İlkeler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Yönetim, Cemal Yükselen, Detay Yayıncılık Ankara, 2001.</a:t>
            </a:r>
          </a:p>
        </p:txBody>
      </p:sp>
    </p:spTree>
    <p:extLst>
      <p:ext uri="{BB962C8B-B14F-4D97-AF65-F5344CB8AC3E}">
        <p14:creationId xmlns:p14="http://schemas.microsoft.com/office/powerpoint/2010/main" val="37475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Mevcut mallarda değişiklik yapmak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11" y="177371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Mevcut mallarda değişiklik yapmak, malları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iyileştirme ve geliştirme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anlamına gelir.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biçiminde, ambalajında, teknik özelliklerinde, reklamında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değişiklikler malın geliştirilmesi olarak kabul edilir.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Mevcut mamuller üzerinde çeşitli faktörlerin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(moda, teknoloji, Pazar değişmesi veya örgütsel faktörler vb.)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etkisiyle yapılan değiştirmeler mamullerin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yaşam eğrilerinin uzatılması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amacını sağlarken, işletme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ve karlarını da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azından aynı düzeyde tutabilmek ve/veya arttırılmasını mümkün kılacaktır. 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7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Mevcut mallarda değişiklik yapmak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11" y="177371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Mevcut mallarda değişiklik yapma ihtiyacı çeşitli nedenlerden kaynaklanır.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Mamulde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hata, arıza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bazı kusurlar bulunduğundan değişiklik yapılır.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istek ve ihtiyaçlarında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önceden tahmin edilen olası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değişmeler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alınarak bir pazarlama stratejisi şeklinde uygulanabilir.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Teknolojik gelişmeler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mallarda değişiklik yapmaya zorlayabilir.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Rekabette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üstünlük sağlamak amacıyla yapılabilir.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kullanımında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değişiklik yapılabilir. Örneğin mini çamaşır makinelerinin pazara ilk sunulduğu sıralarda tüketici tarafından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YAYIK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kullanılması gibi. 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Malı karmadan çıkarmak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11" y="177371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malın karmadan çıkarılmasına karar verilirken;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Muhasebe Yöneticisi: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Üretim giderleri ile satış gelirleri arasında karşılaştırma yapar.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Ekonomist: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belirli bir üretim noktasından sonra yükleyeceği değişken giderlerin durumunu, yeni maliyetin kara katkısını ve mala yapılan ek harcamaların geri ödeme oranını dikkate alır.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Yöneticisi: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belirli bir satış hacmindeki yerini inceler.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9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Yeni mal (ürün) geliştirmek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11" y="177371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Çevresel faktörler sürekli değişim göstermekte, bu değişim de işletmelerin pazarlama faaliyetlerinde yeni ürünlerle tüketicilerin karşılarına çıkmalarını gerektirmektedir. Bu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değişimi en iyi görüp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değişimin getirdiği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fırsatları en iyi yakalayıp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rakiplerinden önce </a:t>
            </a:r>
            <a:r>
              <a:rPr lang="tr-TR" sz="22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pazara yeni ürünler sunabilen işletmeler </a:t>
            </a:r>
            <a:r>
              <a:rPr lang="tr-TR" sz="22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rekabette üstünlük </a:t>
            </a:r>
            <a:r>
              <a:rPr lang="tr-TR" sz="22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sağlamaktadır.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spc="-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mal (ürün) kavramı 3 değişik anlama gelir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Bunlar;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Hiçbir pazarda benzeri olmayan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icat anlamında yeni mal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(ürün),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pazarlarda bulunmakla beraber işletmenin bulunduğu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için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mal (ürün),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 için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mal.</a:t>
            </a:r>
            <a:endParaRPr lang="tr-TR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86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Yaşam Süreci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11" y="177371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yaşam süreci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tıpkı insanlar gibi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yaşam çizgilerinin olduğunu, insanlar gibi doğduklarını, büyüdüklerini, olgunlaştıklarını ve öldüklerini varsayan bir modeldir.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modele göre mallar 4 evrede ömürlerini tamamlarlar;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Giriş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Büyüme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Olgunluk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Düşme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3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Yaşam Süreci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xmlns="" id="{1DD3B88F-C628-47CD-B8CD-1A24BE9134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264" y="1432193"/>
            <a:ext cx="7646504" cy="434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Yaşam Süreci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953997" y="1864059"/>
            <a:ext cx="80863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 AŞAMASI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endParaRPr lang="tr-TR" altLang="tr-TR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			: Henüz tanınmamaktadır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Satışlar			</a:t>
            </a:r>
            <a:r>
              <a:rPr lang="en-US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Düşük, artış hızı yavaş</a:t>
            </a:r>
            <a:endParaRPr lang="en-US" altLang="tr-TR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Maliyetler		</a:t>
            </a:r>
            <a:r>
              <a:rPr lang="en-US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Yatırımlar nedeniyle yüksek</a:t>
            </a:r>
            <a:endParaRPr lang="en-US" altLang="tr-TR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Karlılık			</a:t>
            </a:r>
            <a:r>
              <a:rPr lang="en-US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tr-TR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egati</a:t>
            </a: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tr-TR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Amaçları	</a:t>
            </a:r>
            <a:r>
              <a:rPr lang="en-US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Ürünün denenmesi ve farkındalık sağlamak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			: Henüz yok</a:t>
            </a:r>
            <a:endParaRPr lang="en-US" altLang="tr-TR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 			</a:t>
            </a:r>
            <a:r>
              <a:rPr lang="en-US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Maliyet-artı </a:t>
            </a:r>
            <a:endParaRPr lang="en-US" altLang="tr-TR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en-US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ağıtım			</a:t>
            </a:r>
            <a:r>
              <a:rPr lang="en-US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Seçici dağıtım kurulur</a:t>
            </a:r>
            <a:endParaRPr lang="en-US" altLang="tr-TR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tutundurma		</a:t>
            </a:r>
            <a:r>
              <a:rPr lang="en-US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Yoğun tutundurma</a:t>
            </a:r>
            <a:endParaRPr lang="en-US" altLang="tr-TR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2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Yaşam Süreci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872867" y="1757034"/>
            <a:ext cx="87183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BÜYÜME AŞAMASI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endParaRPr lang="tr-TR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endParaRPr lang="tr-TR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			: Talepte artışlar başlar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Hızla yükselir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Ortalama düzeyde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Artar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Amaçları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payını artırmak</a:t>
            </a: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			: Rakipler hızla pazara girmeye çalışır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 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Nüfuz etme, düşük fiyat satışları artırma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ağıtım	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Yoğun dağıtım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006600"/>
              </a:buClr>
            </a:pP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tutundurma		</a:t>
            </a:r>
            <a:r>
              <a:rPr lang="en-US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Talep avantajını kullanmak azaltılır</a:t>
            </a:r>
            <a:endParaRPr lang="en-US" altLang="tr-TR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98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547</Words>
  <Application>Microsoft Office PowerPoint</Application>
  <PresentationFormat>Geniş ekran</PresentationFormat>
  <Paragraphs>135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h.t.</vt:lpstr>
      <vt:lpstr>Mal karmasına ilişkin alınabilecek kararlar nelerdir?</vt:lpstr>
      <vt:lpstr>1- Mevcut mallarda değişiklik yapmak</vt:lpstr>
      <vt:lpstr>1- Mevcut mallarda değişiklik yapmak</vt:lpstr>
      <vt:lpstr>2- Malı karmadan çıkarmak</vt:lpstr>
      <vt:lpstr>3- Yeni mal (ürün) geliştirmek</vt:lpstr>
      <vt:lpstr>Mal Yaşam Süreci</vt:lpstr>
      <vt:lpstr>Mal Yaşam Süreci</vt:lpstr>
      <vt:lpstr>Mal Yaşam Süreci</vt:lpstr>
      <vt:lpstr>Mal Yaşam Süreci</vt:lpstr>
      <vt:lpstr>Mal Yaşam Süreci</vt:lpstr>
      <vt:lpstr>Mal Yaşam Süreci</vt:lpstr>
      <vt:lpstr>Mal Yaşam Süreci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Taşınmaz</dc:creator>
  <cp:lastModifiedBy>arahmantursun@gmail.com</cp:lastModifiedBy>
  <cp:revision>31</cp:revision>
  <dcterms:created xsi:type="dcterms:W3CDTF">2020-02-26T08:47:32Z</dcterms:created>
  <dcterms:modified xsi:type="dcterms:W3CDTF">2020-02-27T15:16:32Z</dcterms:modified>
</cp:coreProperties>
</file>