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304" r:id="rId3"/>
    <p:sldId id="326" r:id="rId4"/>
    <p:sldId id="327" r:id="rId5"/>
    <p:sldId id="328" r:id="rId6"/>
    <p:sldId id="329" r:id="rId7"/>
    <p:sldId id="330" r:id="rId8"/>
    <p:sldId id="331" r:id="rId9"/>
    <p:sldId id="332" r:id="rId10"/>
    <p:sldId id="333" r:id="rId11"/>
    <p:sldId id="334" r:id="rId12"/>
    <p:sldId id="335" r:id="rId13"/>
    <p:sldId id="336" r:id="rId14"/>
    <p:sldId id="266" r:id="rId15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5345" autoAdjust="0"/>
    <p:restoredTop sz="94660"/>
  </p:normalViewPr>
  <p:slideViewPr>
    <p:cSldViewPr snapToGrid="0">
      <p:cViewPr varScale="1">
        <p:scale>
          <a:sx n="87" d="100"/>
          <a:sy n="87" d="100"/>
        </p:scale>
        <p:origin x="19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23C1ED-4BAF-48E3-8A77-0F79AE13E1D3}" type="datetimeFigureOut">
              <a:rPr lang="tr-TR" smtClean="0"/>
              <a:t>27.2.2020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9C1B0-BA33-40BC-8CA7-4B7506848D8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687136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23C1ED-4BAF-48E3-8A77-0F79AE13E1D3}" type="datetimeFigureOut">
              <a:rPr lang="tr-TR" smtClean="0"/>
              <a:t>27.2.2020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9C1B0-BA33-40BC-8CA7-4B7506848D8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636060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23C1ED-4BAF-48E3-8A77-0F79AE13E1D3}" type="datetimeFigureOut">
              <a:rPr lang="tr-TR" smtClean="0"/>
              <a:t>27.2.2020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9C1B0-BA33-40BC-8CA7-4B7506848D8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7527096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Metin Yer Tutucusu 11"/>
          <p:cNvSpPr>
            <a:spLocks noGrp="1"/>
          </p:cNvSpPr>
          <p:nvPr>
            <p:ph idx="1"/>
          </p:nvPr>
        </p:nvSpPr>
        <p:spPr>
          <a:xfrm>
            <a:off x="547913" y="1299507"/>
            <a:ext cx="10515600" cy="1179054"/>
          </a:xfrm>
          <a:prstGeom prst="rect">
            <a:avLst/>
          </a:prstGeom>
        </p:spPr>
        <p:txBody>
          <a:bodyPr rIns="0" anchor="b" anchorCtr="0">
            <a:noAutofit/>
          </a:bodyPr>
          <a:lstStyle>
            <a:lvl1pPr marL="0" indent="0" algn="l">
              <a:buNone/>
              <a:defRPr sz="2000" b="0" i="0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tr-TR" noProof="0" smtClean="0"/>
              <a:t>Asıl metin stillerini düzenle</a:t>
            </a:r>
          </a:p>
        </p:txBody>
      </p:sp>
      <p:sp>
        <p:nvSpPr>
          <p:cNvPr id="9" name="Başlık Yer Tutucusu 10"/>
          <p:cNvSpPr>
            <a:spLocks noGrp="1"/>
          </p:cNvSpPr>
          <p:nvPr>
            <p:ph type="title"/>
          </p:nvPr>
        </p:nvSpPr>
        <p:spPr>
          <a:xfrm>
            <a:off x="547913" y="370118"/>
            <a:ext cx="10515600" cy="673965"/>
          </a:xfrm>
          <a:prstGeom prst="rect">
            <a:avLst/>
          </a:prstGeom>
        </p:spPr>
        <p:txBody>
          <a:bodyPr rIns="0" anchor="b" anchorCtr="0">
            <a:normAutofit/>
          </a:bodyPr>
          <a:lstStyle>
            <a:lvl1pPr>
              <a:defRPr sz="2400"/>
            </a:lvl1pPr>
          </a:lstStyle>
          <a:p>
            <a:pPr lvl="0"/>
            <a:r>
              <a:rPr lang="tr-TR" smtClean="0"/>
              <a:t>Asıl başlık stili için tıklatın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6257912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Özel Dü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773086785"/>
      </p:ext>
    </p:extLst>
  </p:cSld>
  <p:clrMapOvr>
    <a:masterClrMapping/>
  </p:clrMapOvr>
  <p:hf sldNum="0" hd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522809" y="381000"/>
            <a:ext cx="9832360" cy="1219200"/>
          </a:xfrm>
          <a:prstGeom prst="rect">
            <a:avLst/>
          </a:prstGeom>
        </p:spPr>
        <p:txBody>
          <a:bodyPr/>
          <a:lstStyle/>
          <a:p>
            <a:r>
              <a:rPr lang="tr-TR"/>
              <a:t>Asıl başlık stili için tıklayın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522809" y="1981204"/>
            <a:ext cx="9832360" cy="418782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tr-TR" dirty="0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>
          <a:xfrm>
            <a:off x="8230157" y="6400800"/>
            <a:ext cx="1549063" cy="276228"/>
          </a:xfrm>
          <a:prstGeom prst="rect">
            <a:avLst/>
          </a:prstGeom>
        </p:spPr>
        <p:txBody>
          <a:bodyPr/>
          <a:lstStyle/>
          <a:p>
            <a:fld id="{D7305B69-F4B6-46CD-AF62-FD4ECA08B47D}" type="datetime1">
              <a:rPr lang="tr-TR">
                <a:solidFill>
                  <a:prstClr val="black"/>
                </a:solidFill>
              </a:rPr>
              <a:pPr/>
              <a:t>27.2.2020</a:t>
            </a:fld>
            <a:endParaRPr lang="tr-TR" dirty="0">
              <a:solidFill>
                <a:prstClr val="black"/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>
          <a:xfrm>
            <a:off x="1522812" y="6400800"/>
            <a:ext cx="5956385" cy="276228"/>
          </a:xfrm>
          <a:prstGeom prst="rect">
            <a:avLst/>
          </a:prstGeom>
        </p:spPr>
        <p:txBody>
          <a:bodyPr/>
          <a:lstStyle/>
          <a:p>
            <a:endParaRPr lang="tr-TR" dirty="0">
              <a:solidFill>
                <a:prstClr val="black"/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>
          <a:xfrm>
            <a:off x="10288091" y="6400800"/>
            <a:ext cx="1067080" cy="276228"/>
          </a:xfrm>
          <a:prstGeom prst="rect">
            <a:avLst/>
          </a:prstGeom>
        </p:spPr>
        <p:txBody>
          <a:bodyPr/>
          <a:lstStyle/>
          <a:p>
            <a:fld id="{2A013F82-EE5E-44EE-A61D-E31C6657F26F}" type="slidenum">
              <a:rPr lang="tr-TR">
                <a:solidFill>
                  <a:prstClr val="black"/>
                </a:solidFill>
              </a:rPr>
              <a:pPr/>
              <a:t>‹#›</a:t>
            </a:fld>
            <a:endParaRPr lang="tr-TR" dirty="0">
              <a:solidFill>
                <a:prstClr val="black"/>
              </a:solidFill>
            </a:endParaRPr>
          </a:p>
        </p:txBody>
      </p:sp>
      <p:cxnSp>
        <p:nvCxnSpPr>
          <p:cNvPr id="7" name="Düz Bağlayıcı 6"/>
          <p:cNvCxnSpPr/>
          <p:nvPr/>
        </p:nvCxnSpPr>
        <p:spPr>
          <a:xfrm>
            <a:off x="1659368" y="1709058"/>
            <a:ext cx="9619581" cy="0"/>
          </a:xfrm>
          <a:prstGeom prst="line">
            <a:avLst/>
          </a:prstGeom>
          <a:ln w="12700">
            <a:solidFill>
              <a:schemeClr val="accent1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163285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>
          <a:xfrm>
            <a:off x="8230157" y="6400800"/>
            <a:ext cx="1549063" cy="276228"/>
          </a:xfrm>
          <a:prstGeom prst="rect">
            <a:avLst/>
          </a:prstGeom>
        </p:spPr>
        <p:txBody>
          <a:bodyPr/>
          <a:lstStyle/>
          <a:p>
            <a:fld id="{7040B08B-C352-47BE-9B06-0A188FAADA31}" type="datetime1">
              <a:rPr lang="tr-TR">
                <a:solidFill>
                  <a:prstClr val="black"/>
                </a:solidFill>
              </a:rPr>
              <a:pPr/>
              <a:t>27.2.2020</a:t>
            </a:fld>
            <a:endParaRPr lang="tr-TR" dirty="0">
              <a:solidFill>
                <a:prstClr val="black"/>
              </a:solidFill>
            </a:endParaRPr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>
          <a:xfrm>
            <a:off x="1522812" y="6400800"/>
            <a:ext cx="5956385" cy="276228"/>
          </a:xfrm>
          <a:prstGeom prst="rect">
            <a:avLst/>
          </a:prstGeom>
        </p:spPr>
        <p:txBody>
          <a:bodyPr/>
          <a:lstStyle/>
          <a:p>
            <a:endParaRPr lang="tr-TR" dirty="0">
              <a:solidFill>
                <a:prstClr val="black"/>
              </a:solidFill>
            </a:endParaRP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>
          <a:xfrm>
            <a:off x="10288091" y="6400800"/>
            <a:ext cx="1067080" cy="276228"/>
          </a:xfrm>
          <a:prstGeom prst="rect">
            <a:avLst/>
          </a:prstGeom>
        </p:spPr>
        <p:txBody>
          <a:bodyPr/>
          <a:lstStyle/>
          <a:p>
            <a:fld id="{2A013F82-EE5E-44EE-A61D-E31C6657F26F}" type="slidenum">
              <a:rPr lang="tr-TR">
                <a:solidFill>
                  <a:prstClr val="black"/>
                </a:solidFill>
              </a:rPr>
              <a:pPr/>
              <a:t>‹#›</a:t>
            </a:fld>
            <a:endParaRPr lang="tr-T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334547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522811" y="381000"/>
            <a:ext cx="9832359" cy="1219200"/>
          </a:xfrm>
          <a:prstGeom prst="rect">
            <a:avLst/>
          </a:prstGeom>
        </p:spPr>
        <p:txBody>
          <a:bodyPr/>
          <a:lstStyle/>
          <a:p>
            <a:r>
              <a:rPr lang="tr-TR"/>
              <a:t>Asıl başlık stili için tıklayın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1488556" y="1984248"/>
            <a:ext cx="4801851" cy="4187952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tr-TR" dirty="0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553319" y="1984248"/>
            <a:ext cx="4801852" cy="4187952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tr-TR" dirty="0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>
          <a:xfrm>
            <a:off x="8230157" y="6400800"/>
            <a:ext cx="1549063" cy="276228"/>
          </a:xfrm>
          <a:prstGeom prst="rect">
            <a:avLst/>
          </a:prstGeom>
        </p:spPr>
        <p:txBody>
          <a:bodyPr/>
          <a:lstStyle/>
          <a:p>
            <a:fld id="{20538472-C768-438E-A504-E09C6DD853BD}" type="datetime1">
              <a:rPr lang="tr-TR">
                <a:solidFill>
                  <a:prstClr val="black"/>
                </a:solidFill>
              </a:rPr>
              <a:pPr/>
              <a:t>27.2.2020</a:t>
            </a:fld>
            <a:endParaRPr lang="tr-TR" dirty="0">
              <a:solidFill>
                <a:prstClr val="black"/>
              </a:solidFill>
            </a:endParaRP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>
          <a:xfrm>
            <a:off x="1522812" y="6400800"/>
            <a:ext cx="5956385" cy="276228"/>
          </a:xfrm>
          <a:prstGeom prst="rect">
            <a:avLst/>
          </a:prstGeom>
        </p:spPr>
        <p:txBody>
          <a:bodyPr/>
          <a:lstStyle/>
          <a:p>
            <a:endParaRPr lang="tr-TR" dirty="0">
              <a:solidFill>
                <a:prstClr val="black"/>
              </a:solidFill>
            </a:endParaRP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>
          <a:xfrm>
            <a:off x="10288091" y="6400800"/>
            <a:ext cx="1067080" cy="276228"/>
          </a:xfrm>
          <a:prstGeom prst="rect">
            <a:avLst/>
          </a:prstGeom>
        </p:spPr>
        <p:txBody>
          <a:bodyPr/>
          <a:lstStyle/>
          <a:p>
            <a:fld id="{2A013F82-EE5E-44EE-A61D-E31C6657F26F}" type="slidenum">
              <a:rPr lang="tr-TR">
                <a:solidFill>
                  <a:prstClr val="black"/>
                </a:solidFill>
              </a:rPr>
              <a:pPr/>
              <a:t>‹#›</a:t>
            </a:fld>
            <a:endParaRPr lang="tr-TR" dirty="0">
              <a:solidFill>
                <a:prstClr val="black"/>
              </a:solidFill>
            </a:endParaRPr>
          </a:p>
        </p:txBody>
      </p:sp>
      <p:cxnSp>
        <p:nvCxnSpPr>
          <p:cNvPr id="8" name="Düz Bağlayıcı 7"/>
          <p:cNvCxnSpPr/>
          <p:nvPr/>
        </p:nvCxnSpPr>
        <p:spPr>
          <a:xfrm>
            <a:off x="1659368" y="1709058"/>
            <a:ext cx="9619581" cy="0"/>
          </a:xfrm>
          <a:prstGeom prst="line">
            <a:avLst/>
          </a:prstGeom>
          <a:ln w="12700">
            <a:solidFill>
              <a:schemeClr val="accent1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412409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23C1ED-4BAF-48E3-8A77-0F79AE13E1D3}" type="datetimeFigureOut">
              <a:rPr lang="tr-TR" smtClean="0"/>
              <a:t>27.2.2020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9C1B0-BA33-40BC-8CA7-4B7506848D8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187144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23C1ED-4BAF-48E3-8A77-0F79AE13E1D3}" type="datetimeFigureOut">
              <a:rPr lang="tr-TR" smtClean="0"/>
              <a:t>27.2.2020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9C1B0-BA33-40BC-8CA7-4B7506848D8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649208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23C1ED-4BAF-48E3-8A77-0F79AE13E1D3}" type="datetimeFigureOut">
              <a:rPr lang="tr-TR" smtClean="0"/>
              <a:t>27.2.2020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9C1B0-BA33-40BC-8CA7-4B7506848D8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362180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23C1ED-4BAF-48E3-8A77-0F79AE13E1D3}" type="datetimeFigureOut">
              <a:rPr lang="tr-TR" smtClean="0"/>
              <a:t>27.2.2020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9C1B0-BA33-40BC-8CA7-4B7506848D8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839020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23C1ED-4BAF-48E3-8A77-0F79AE13E1D3}" type="datetimeFigureOut">
              <a:rPr lang="tr-TR" smtClean="0"/>
              <a:t>27.2.2020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9C1B0-BA33-40BC-8CA7-4B7506848D8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726814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23C1ED-4BAF-48E3-8A77-0F79AE13E1D3}" type="datetimeFigureOut">
              <a:rPr lang="tr-TR" smtClean="0"/>
              <a:t>27.2.2020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9C1B0-BA33-40BC-8CA7-4B7506848D8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119641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23C1ED-4BAF-48E3-8A77-0F79AE13E1D3}" type="datetimeFigureOut">
              <a:rPr lang="tr-TR" smtClean="0"/>
              <a:t>27.2.2020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9C1B0-BA33-40BC-8CA7-4B7506848D8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201719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23C1ED-4BAF-48E3-8A77-0F79AE13E1D3}" type="datetimeFigureOut">
              <a:rPr lang="tr-TR" smtClean="0"/>
              <a:t>27.2.2020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9C1B0-BA33-40BC-8CA7-4B7506848D8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57588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4.xml"/><Relationship Id="rId7" Type="http://schemas.openxmlformats.org/officeDocument/2006/relationships/image" Target="../media/image1.jpeg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theme" Target="../theme/theme2.xml"/><Relationship Id="rId5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23C1ED-4BAF-48E3-8A77-0F79AE13E1D3}" type="datetimeFigureOut">
              <a:rPr lang="tr-TR" smtClean="0"/>
              <a:t>27.2.2020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C9C1B0-BA33-40BC-8CA7-4B7506848D8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674879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Resim 6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"/>
            <a:ext cx="12192000" cy="6856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049981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hf sldNum="0" hdr="0" dt="0"/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lang="tr-TR" sz="2000" b="1" kern="1200" dirty="0">
          <a:solidFill>
            <a:srgbClr val="160093"/>
          </a:solidFill>
          <a:latin typeface="Arial"/>
          <a:ea typeface="ＭＳ Ｐゴシック" charset="0"/>
          <a:cs typeface="Arial"/>
        </a:defRPr>
      </a:lvl1pPr>
      <a:lvl2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2pPr>
      <a:lvl3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3pPr>
      <a:lvl4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4pPr>
      <a:lvl5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5pPr>
      <a:lvl6pPr marL="4572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6pPr>
      <a:lvl7pPr marL="9144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7pPr>
      <a:lvl8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8pPr>
      <a:lvl9pPr marL="1828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9pPr>
    </p:titleStyle>
    <p:bodyStyle>
      <a:lvl1pPr marL="228600" indent="-228600" algn="l" rtl="0" eaLnBrk="1" fontAlgn="base" hangingPunct="1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080655" y="381000"/>
            <a:ext cx="8959722" cy="59972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Mal karmasına ilişkin alınabilecek kararlar nelerdir?</a:t>
            </a:r>
            <a:endParaRPr lang="tr-T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13F82-EE5E-44EE-A61D-E31C6657F26F}" type="slidenum">
              <a:rPr lang="tr-TR" smtClean="0">
                <a:solidFill>
                  <a:prstClr val="black"/>
                </a:solidFill>
              </a:rPr>
              <a:pPr/>
              <a:t>1</a:t>
            </a:fld>
            <a:endParaRPr lang="tr-TR" dirty="0">
              <a:solidFill>
                <a:prstClr val="black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864334" y="2214390"/>
            <a:ext cx="9832360" cy="2655066"/>
          </a:xfrm>
        </p:spPr>
        <p:txBody>
          <a:bodyPr/>
          <a:lstStyle/>
          <a:p>
            <a:pPr marL="0" indent="0">
              <a:buNone/>
            </a:pPr>
            <a:r>
              <a:rPr lang="tr-TR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1-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Mevcut mallarda değişiklik yapmak</a:t>
            </a:r>
          </a:p>
          <a:p>
            <a:pPr marL="0" indent="0">
              <a:buNone/>
            </a:pPr>
            <a:r>
              <a:rPr lang="tr-TR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2-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Malı karmadan çıkarmak</a:t>
            </a:r>
          </a:p>
          <a:p>
            <a:pPr marL="0" indent="0">
              <a:buNone/>
            </a:pPr>
            <a:r>
              <a:rPr lang="tr-TR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3-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Yeni mal geliştirmek</a:t>
            </a:r>
            <a:endParaRPr lang="tr-TR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64602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080655" y="381000"/>
            <a:ext cx="8959722" cy="59972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Mal Yaşam Süreci</a:t>
            </a:r>
            <a:endParaRPr lang="tr-T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13F82-EE5E-44EE-A61D-E31C6657F26F}" type="slidenum">
              <a:rPr lang="tr-TR" smtClean="0">
                <a:solidFill>
                  <a:prstClr val="black"/>
                </a:solidFill>
              </a:rPr>
              <a:pPr/>
              <a:t>10</a:t>
            </a:fld>
            <a:endParaRPr lang="tr-TR" dirty="0">
              <a:solidFill>
                <a:prstClr val="black"/>
              </a:solidFill>
            </a:endParaRPr>
          </a:p>
        </p:txBody>
      </p:sp>
      <p:sp>
        <p:nvSpPr>
          <p:cNvPr id="5" name="Dikdörtgen 4"/>
          <p:cNvSpPr/>
          <p:nvPr/>
        </p:nvSpPr>
        <p:spPr>
          <a:xfrm>
            <a:off x="1770713" y="1884516"/>
            <a:ext cx="7579605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spcAft>
                <a:spcPct val="0"/>
              </a:spcAft>
              <a:buClr>
                <a:srgbClr val="006600"/>
              </a:buClr>
            </a:pPr>
            <a:r>
              <a:rPr lang="tr-TR" altLang="tr-TR" b="1" kern="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OLGUNLUK AŞAMASI</a:t>
            </a:r>
          </a:p>
          <a:p>
            <a:pPr lvl="0" fontAlgn="base">
              <a:spcAft>
                <a:spcPct val="0"/>
              </a:spcAft>
              <a:buClr>
                <a:srgbClr val="006600"/>
              </a:buClr>
            </a:pPr>
            <a:endParaRPr lang="tr-TR" altLang="tr-TR" kern="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fontAlgn="base">
              <a:spcAft>
                <a:spcPct val="0"/>
              </a:spcAft>
              <a:buClr>
                <a:srgbClr val="006600"/>
              </a:buClr>
            </a:pPr>
            <a:endParaRPr lang="tr-TR" altLang="tr-TR" kern="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fontAlgn="base">
              <a:spcAft>
                <a:spcPct val="0"/>
              </a:spcAft>
              <a:buClr>
                <a:srgbClr val="006600"/>
              </a:buClr>
            </a:pPr>
            <a:r>
              <a:rPr lang="tr-TR" altLang="tr-TR" kern="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Mal			: Talepte artışlar devam eder</a:t>
            </a:r>
          </a:p>
          <a:p>
            <a:pPr lvl="0" fontAlgn="base">
              <a:spcAft>
                <a:spcPct val="0"/>
              </a:spcAft>
              <a:buClr>
                <a:srgbClr val="006600"/>
              </a:buClr>
            </a:pPr>
            <a:r>
              <a:rPr lang="tr-TR" altLang="tr-TR" kern="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Satışlar			</a:t>
            </a:r>
            <a:r>
              <a:rPr lang="en-US" altLang="tr-TR" kern="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tr-TR" altLang="tr-TR" kern="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Artış oranı azalır</a:t>
            </a:r>
            <a:endParaRPr lang="en-US" altLang="tr-TR" kern="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fontAlgn="base">
              <a:spcAft>
                <a:spcPct val="0"/>
              </a:spcAft>
              <a:buClr>
                <a:srgbClr val="006600"/>
              </a:buClr>
            </a:pPr>
            <a:r>
              <a:rPr lang="tr-TR" altLang="tr-TR" kern="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Maliyetler		</a:t>
            </a:r>
            <a:r>
              <a:rPr lang="en-US" altLang="tr-TR" kern="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tr-TR" altLang="tr-TR" kern="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Düşük</a:t>
            </a:r>
            <a:endParaRPr lang="en-US" altLang="tr-TR" kern="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fontAlgn="base">
              <a:spcAft>
                <a:spcPct val="0"/>
              </a:spcAft>
              <a:buClr>
                <a:srgbClr val="006600"/>
              </a:buClr>
            </a:pPr>
            <a:r>
              <a:rPr lang="tr-TR" altLang="tr-TR" kern="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Karlılık			</a:t>
            </a:r>
            <a:r>
              <a:rPr lang="en-US" altLang="tr-TR" kern="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tr-TR" altLang="tr-TR" kern="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Azalma başlar</a:t>
            </a:r>
            <a:endParaRPr lang="en-US" altLang="tr-TR" kern="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fontAlgn="base">
              <a:spcAft>
                <a:spcPct val="0"/>
              </a:spcAft>
              <a:buClr>
                <a:srgbClr val="006600"/>
              </a:buClr>
            </a:pPr>
            <a:r>
              <a:rPr lang="tr-TR" altLang="tr-TR" kern="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Pazarlama Amaçları	</a:t>
            </a:r>
            <a:r>
              <a:rPr lang="en-US" altLang="tr-TR" kern="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tr-TR" altLang="tr-TR" kern="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Pazar payını korurken, karı maksimize etmek</a:t>
            </a:r>
          </a:p>
          <a:p>
            <a:pPr lvl="0" fontAlgn="base">
              <a:spcAft>
                <a:spcPct val="0"/>
              </a:spcAft>
              <a:buClr>
                <a:srgbClr val="006600"/>
              </a:buClr>
            </a:pPr>
            <a:r>
              <a:rPr lang="tr-TR" altLang="tr-TR" kern="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Rekabet			: Yoğunlaşır</a:t>
            </a:r>
            <a:endParaRPr lang="en-US" altLang="tr-TR" kern="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fontAlgn="base">
              <a:spcAft>
                <a:spcPct val="0"/>
              </a:spcAft>
              <a:buClr>
                <a:srgbClr val="006600"/>
              </a:buClr>
            </a:pPr>
            <a:r>
              <a:rPr lang="tr-TR" altLang="tr-TR" kern="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Fiyat 			</a:t>
            </a:r>
            <a:r>
              <a:rPr lang="en-US" altLang="tr-TR" kern="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tr-TR" altLang="tr-TR" kern="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Daha uygun fiyat</a:t>
            </a:r>
            <a:endParaRPr lang="en-US" altLang="tr-TR" kern="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fontAlgn="base">
              <a:spcAft>
                <a:spcPct val="0"/>
              </a:spcAft>
              <a:buClr>
                <a:srgbClr val="006600"/>
              </a:buClr>
            </a:pPr>
            <a:r>
              <a:rPr lang="en-US" altLang="tr-TR" kern="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tr-TR" altLang="tr-TR" kern="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ağıtım			</a:t>
            </a:r>
            <a:r>
              <a:rPr lang="en-US" altLang="tr-TR" kern="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tr-TR" altLang="tr-TR" kern="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Yoğun dağıtım</a:t>
            </a:r>
            <a:endParaRPr lang="en-US" altLang="tr-TR" kern="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fontAlgn="base">
              <a:spcAft>
                <a:spcPct val="0"/>
              </a:spcAft>
              <a:buClr>
                <a:srgbClr val="006600"/>
              </a:buClr>
            </a:pPr>
            <a:r>
              <a:rPr lang="tr-TR" altLang="tr-TR" kern="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Satış tutundurma		</a:t>
            </a:r>
            <a:r>
              <a:rPr lang="en-US" altLang="tr-TR" kern="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tr-TR" altLang="tr-TR" kern="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Artar</a:t>
            </a:r>
            <a:endParaRPr lang="en-US" altLang="tr-TR" kern="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415316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080655" y="381000"/>
            <a:ext cx="8959722" cy="59972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Mal Yaşam Süreci</a:t>
            </a:r>
            <a:endParaRPr lang="tr-T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13F82-EE5E-44EE-A61D-E31C6657F26F}" type="slidenum">
              <a:rPr lang="tr-TR" smtClean="0">
                <a:solidFill>
                  <a:prstClr val="black"/>
                </a:solidFill>
              </a:rPr>
              <a:pPr/>
              <a:t>11</a:t>
            </a:fld>
            <a:endParaRPr lang="tr-TR" dirty="0">
              <a:solidFill>
                <a:prstClr val="black"/>
              </a:solidFill>
            </a:endParaRPr>
          </a:p>
        </p:txBody>
      </p:sp>
      <p:sp>
        <p:nvSpPr>
          <p:cNvPr id="3" name="Dikdörtgen 2"/>
          <p:cNvSpPr/>
          <p:nvPr/>
        </p:nvSpPr>
        <p:spPr>
          <a:xfrm>
            <a:off x="1641513" y="2111150"/>
            <a:ext cx="7590622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spcAft>
                <a:spcPct val="0"/>
              </a:spcAft>
              <a:buClr>
                <a:srgbClr val="006600"/>
              </a:buClr>
            </a:pPr>
            <a:r>
              <a:rPr lang="tr-TR" altLang="tr-TR" b="1" kern="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DÜŞME AŞAMASI</a:t>
            </a:r>
          </a:p>
          <a:p>
            <a:pPr lvl="0" fontAlgn="base">
              <a:spcAft>
                <a:spcPct val="0"/>
              </a:spcAft>
              <a:buClr>
                <a:srgbClr val="006600"/>
              </a:buClr>
            </a:pPr>
            <a:endParaRPr lang="tr-TR" altLang="tr-TR" kern="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fontAlgn="base">
              <a:spcAft>
                <a:spcPct val="0"/>
              </a:spcAft>
              <a:buClr>
                <a:srgbClr val="006600"/>
              </a:buClr>
            </a:pPr>
            <a:endParaRPr lang="tr-TR" altLang="tr-TR" kern="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fontAlgn="base">
              <a:spcAft>
                <a:spcPct val="0"/>
              </a:spcAft>
              <a:buClr>
                <a:srgbClr val="006600"/>
              </a:buClr>
            </a:pPr>
            <a:r>
              <a:rPr lang="tr-TR" altLang="tr-TR" kern="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Mal			: Talep azalır</a:t>
            </a:r>
          </a:p>
          <a:p>
            <a:pPr lvl="0" fontAlgn="base">
              <a:spcAft>
                <a:spcPct val="0"/>
              </a:spcAft>
              <a:buClr>
                <a:srgbClr val="006600"/>
              </a:buClr>
            </a:pPr>
            <a:r>
              <a:rPr lang="tr-TR" altLang="tr-TR" kern="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Satışlar			</a:t>
            </a:r>
            <a:r>
              <a:rPr lang="en-US" altLang="tr-TR" kern="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tr-TR" altLang="tr-TR" kern="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Düşer</a:t>
            </a:r>
            <a:endParaRPr lang="en-US" altLang="tr-TR" kern="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fontAlgn="base">
              <a:spcAft>
                <a:spcPct val="0"/>
              </a:spcAft>
              <a:buClr>
                <a:srgbClr val="006600"/>
              </a:buClr>
            </a:pPr>
            <a:r>
              <a:rPr lang="tr-TR" altLang="tr-TR" kern="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Maliyetler		</a:t>
            </a:r>
            <a:r>
              <a:rPr lang="en-US" altLang="tr-TR" kern="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tr-TR" altLang="tr-TR" kern="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Düşük</a:t>
            </a:r>
            <a:endParaRPr lang="en-US" altLang="tr-TR" kern="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fontAlgn="base">
              <a:spcAft>
                <a:spcPct val="0"/>
              </a:spcAft>
              <a:buClr>
                <a:srgbClr val="006600"/>
              </a:buClr>
            </a:pPr>
            <a:r>
              <a:rPr lang="tr-TR" altLang="tr-TR" kern="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Karlılık			</a:t>
            </a:r>
            <a:r>
              <a:rPr lang="en-US" altLang="tr-TR" kern="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tr-TR" altLang="tr-TR" kern="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Azalma başlar</a:t>
            </a:r>
            <a:endParaRPr lang="en-US" altLang="tr-TR" kern="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fontAlgn="base">
              <a:spcAft>
                <a:spcPct val="0"/>
              </a:spcAft>
              <a:buClr>
                <a:srgbClr val="006600"/>
              </a:buClr>
            </a:pPr>
            <a:r>
              <a:rPr lang="tr-TR" altLang="tr-TR" kern="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Pazarlama amaçları	</a:t>
            </a:r>
            <a:r>
              <a:rPr lang="en-US" altLang="tr-TR" kern="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tr-TR" altLang="tr-TR" kern="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Harcamaları azaltmak</a:t>
            </a:r>
          </a:p>
          <a:p>
            <a:pPr lvl="0" fontAlgn="base">
              <a:spcAft>
                <a:spcPct val="0"/>
              </a:spcAft>
              <a:buClr>
                <a:srgbClr val="006600"/>
              </a:buClr>
            </a:pPr>
            <a:r>
              <a:rPr lang="tr-TR" altLang="tr-TR" kern="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Rekabet			: Azalır</a:t>
            </a:r>
            <a:endParaRPr lang="en-US" altLang="tr-TR" kern="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fontAlgn="base">
              <a:spcAft>
                <a:spcPct val="0"/>
              </a:spcAft>
              <a:buClr>
                <a:srgbClr val="006600"/>
              </a:buClr>
            </a:pPr>
            <a:r>
              <a:rPr lang="tr-TR" altLang="tr-TR" kern="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Fiyat 			</a:t>
            </a:r>
            <a:r>
              <a:rPr lang="en-US" altLang="tr-TR" kern="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tr-TR" altLang="tr-TR" kern="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Düşürülür</a:t>
            </a:r>
            <a:endParaRPr lang="en-US" altLang="tr-TR" kern="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fontAlgn="base">
              <a:spcAft>
                <a:spcPct val="0"/>
              </a:spcAft>
              <a:buClr>
                <a:srgbClr val="006600"/>
              </a:buClr>
            </a:pPr>
            <a:r>
              <a:rPr lang="en-US" altLang="tr-TR" kern="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tr-TR" altLang="tr-TR" kern="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ağıtım			</a:t>
            </a:r>
            <a:r>
              <a:rPr lang="en-US" altLang="tr-TR" kern="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tr-TR" altLang="tr-TR" kern="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Seçici dağıtım</a:t>
            </a:r>
            <a:endParaRPr lang="en-US" altLang="tr-TR" kern="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fontAlgn="base">
              <a:spcAft>
                <a:spcPct val="0"/>
              </a:spcAft>
              <a:buClr>
                <a:srgbClr val="006600"/>
              </a:buClr>
            </a:pPr>
            <a:r>
              <a:rPr lang="tr-TR" altLang="tr-TR" kern="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Satış tutundurma		</a:t>
            </a:r>
            <a:r>
              <a:rPr lang="en-US" altLang="tr-TR" kern="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tr-TR" altLang="tr-TR" kern="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 az düzeye iner</a:t>
            </a:r>
            <a:endParaRPr lang="en-US" altLang="tr-TR" kern="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345326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080655" y="381000"/>
            <a:ext cx="8959722" cy="59972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Mal Yaşam Süreci</a:t>
            </a:r>
            <a:endParaRPr lang="tr-T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13F82-EE5E-44EE-A61D-E31C6657F26F}" type="slidenum">
              <a:rPr lang="tr-TR" smtClean="0">
                <a:solidFill>
                  <a:prstClr val="black"/>
                </a:solidFill>
              </a:rPr>
              <a:pPr/>
              <a:t>12</a:t>
            </a:fld>
            <a:endParaRPr lang="tr-TR" dirty="0">
              <a:solidFill>
                <a:prstClr val="black"/>
              </a:solidFill>
            </a:endParaRPr>
          </a:p>
        </p:txBody>
      </p:sp>
      <p:sp>
        <p:nvSpPr>
          <p:cNvPr id="3" name="Dikdörtgen 2"/>
          <p:cNvSpPr/>
          <p:nvPr/>
        </p:nvSpPr>
        <p:spPr>
          <a:xfrm>
            <a:off x="1641513" y="2111150"/>
            <a:ext cx="7590622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spcAft>
                <a:spcPct val="0"/>
              </a:spcAft>
              <a:buClr>
                <a:srgbClr val="006600"/>
              </a:buClr>
            </a:pPr>
            <a:r>
              <a:rPr lang="tr-TR" altLang="tr-TR" b="1" kern="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DÜŞME AŞAMASI</a:t>
            </a:r>
          </a:p>
          <a:p>
            <a:pPr lvl="0" fontAlgn="base">
              <a:spcAft>
                <a:spcPct val="0"/>
              </a:spcAft>
              <a:buClr>
                <a:srgbClr val="006600"/>
              </a:buClr>
            </a:pPr>
            <a:endParaRPr lang="tr-TR" altLang="tr-TR" kern="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fontAlgn="base">
              <a:spcAft>
                <a:spcPct val="0"/>
              </a:spcAft>
              <a:buClr>
                <a:srgbClr val="006600"/>
              </a:buClr>
            </a:pPr>
            <a:endParaRPr lang="tr-TR" altLang="tr-TR" kern="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fontAlgn="base">
              <a:spcAft>
                <a:spcPct val="0"/>
              </a:spcAft>
              <a:buClr>
                <a:srgbClr val="006600"/>
              </a:buClr>
            </a:pPr>
            <a:r>
              <a:rPr lang="tr-TR" altLang="tr-TR" kern="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Mal			: Talep azalır</a:t>
            </a:r>
          </a:p>
          <a:p>
            <a:pPr lvl="0" fontAlgn="base">
              <a:spcAft>
                <a:spcPct val="0"/>
              </a:spcAft>
              <a:buClr>
                <a:srgbClr val="006600"/>
              </a:buClr>
            </a:pPr>
            <a:r>
              <a:rPr lang="tr-TR" altLang="tr-TR" kern="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Satışlar			</a:t>
            </a:r>
            <a:r>
              <a:rPr lang="en-US" altLang="tr-TR" kern="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tr-TR" altLang="tr-TR" kern="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Düşer</a:t>
            </a:r>
            <a:endParaRPr lang="en-US" altLang="tr-TR" kern="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fontAlgn="base">
              <a:spcAft>
                <a:spcPct val="0"/>
              </a:spcAft>
              <a:buClr>
                <a:srgbClr val="006600"/>
              </a:buClr>
            </a:pPr>
            <a:r>
              <a:rPr lang="tr-TR" altLang="tr-TR" kern="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Maliyetler		</a:t>
            </a:r>
            <a:r>
              <a:rPr lang="en-US" altLang="tr-TR" kern="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tr-TR" altLang="tr-TR" kern="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Düşük</a:t>
            </a:r>
            <a:endParaRPr lang="en-US" altLang="tr-TR" kern="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fontAlgn="base">
              <a:spcAft>
                <a:spcPct val="0"/>
              </a:spcAft>
              <a:buClr>
                <a:srgbClr val="006600"/>
              </a:buClr>
            </a:pPr>
            <a:r>
              <a:rPr lang="tr-TR" altLang="tr-TR" kern="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Karlılık			</a:t>
            </a:r>
            <a:r>
              <a:rPr lang="en-US" altLang="tr-TR" kern="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tr-TR" altLang="tr-TR" kern="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Azalma başlar</a:t>
            </a:r>
            <a:endParaRPr lang="en-US" altLang="tr-TR" kern="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fontAlgn="base">
              <a:spcAft>
                <a:spcPct val="0"/>
              </a:spcAft>
              <a:buClr>
                <a:srgbClr val="006600"/>
              </a:buClr>
            </a:pPr>
            <a:r>
              <a:rPr lang="tr-TR" altLang="tr-TR" kern="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Pazarlama amaçları	</a:t>
            </a:r>
            <a:r>
              <a:rPr lang="en-US" altLang="tr-TR" kern="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tr-TR" altLang="tr-TR" kern="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Harcamaları azaltmak</a:t>
            </a:r>
          </a:p>
          <a:p>
            <a:pPr lvl="0" fontAlgn="base">
              <a:spcAft>
                <a:spcPct val="0"/>
              </a:spcAft>
              <a:buClr>
                <a:srgbClr val="006600"/>
              </a:buClr>
            </a:pPr>
            <a:r>
              <a:rPr lang="tr-TR" altLang="tr-TR" kern="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Rekabet			: Azalır</a:t>
            </a:r>
            <a:endParaRPr lang="en-US" altLang="tr-TR" kern="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fontAlgn="base">
              <a:spcAft>
                <a:spcPct val="0"/>
              </a:spcAft>
              <a:buClr>
                <a:srgbClr val="006600"/>
              </a:buClr>
            </a:pPr>
            <a:r>
              <a:rPr lang="tr-TR" altLang="tr-TR" kern="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Fiyat 			</a:t>
            </a:r>
            <a:r>
              <a:rPr lang="en-US" altLang="tr-TR" kern="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tr-TR" altLang="tr-TR" kern="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Düşürülür</a:t>
            </a:r>
            <a:endParaRPr lang="en-US" altLang="tr-TR" kern="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fontAlgn="base">
              <a:spcAft>
                <a:spcPct val="0"/>
              </a:spcAft>
              <a:buClr>
                <a:srgbClr val="006600"/>
              </a:buClr>
            </a:pPr>
            <a:r>
              <a:rPr lang="en-US" altLang="tr-TR" kern="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tr-TR" altLang="tr-TR" kern="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ağıtım			</a:t>
            </a:r>
            <a:r>
              <a:rPr lang="en-US" altLang="tr-TR" kern="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tr-TR" altLang="tr-TR" kern="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Seçici dağıtım</a:t>
            </a:r>
            <a:endParaRPr lang="en-US" altLang="tr-TR" kern="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fontAlgn="base">
              <a:spcAft>
                <a:spcPct val="0"/>
              </a:spcAft>
              <a:buClr>
                <a:srgbClr val="006600"/>
              </a:buClr>
            </a:pPr>
            <a:r>
              <a:rPr lang="tr-TR" altLang="tr-TR" kern="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Satış tutundurma		</a:t>
            </a:r>
            <a:r>
              <a:rPr lang="en-US" altLang="tr-TR" kern="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tr-TR" altLang="tr-TR" kern="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 az düzeye iner</a:t>
            </a:r>
            <a:endParaRPr lang="en-US" altLang="tr-TR" kern="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945538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2271413" y="467038"/>
            <a:ext cx="7374270" cy="599728"/>
          </a:xfrm>
        </p:spPr>
        <p:txBody>
          <a:bodyPr>
            <a:normAutofit/>
          </a:bodyPr>
          <a:lstStyle/>
          <a:p>
            <a:pPr algn="ctr"/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Kaynaklar</a:t>
            </a: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13F82-EE5E-44EE-A61D-E31C6657F26F}" type="slidenum">
              <a:rPr lang="tr-TR" smtClean="0">
                <a:solidFill>
                  <a:prstClr val="black"/>
                </a:solidFill>
              </a:rPr>
              <a:pPr/>
              <a:t>13</a:t>
            </a:fld>
            <a:endParaRPr lang="tr-TR" dirty="0">
              <a:solidFill>
                <a:prstClr val="black"/>
              </a:solidFill>
            </a:endParaRPr>
          </a:p>
        </p:txBody>
      </p:sp>
      <p:sp>
        <p:nvSpPr>
          <p:cNvPr id="6" name="İçerik Yer Tutucusu 2"/>
          <p:cNvSpPr>
            <a:spLocks noGrp="1"/>
          </p:cNvSpPr>
          <p:nvPr>
            <p:ph idx="1"/>
          </p:nvPr>
        </p:nvSpPr>
        <p:spPr>
          <a:xfrm>
            <a:off x="2018068" y="1408182"/>
            <a:ext cx="8270023" cy="4351338"/>
          </a:xfrm>
        </p:spPr>
        <p:txBody>
          <a:bodyPr>
            <a:normAutofit/>
          </a:bodyPr>
          <a:lstStyle/>
          <a:p>
            <a:endParaRPr lang="tr-TR" dirty="0"/>
          </a:p>
          <a:p>
            <a:endParaRPr lang="tr-TR" dirty="0"/>
          </a:p>
          <a:p>
            <a:r>
              <a:rPr lang="tr-TR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tr-TR" sz="1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tr-TR" sz="1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tr-TR" sz="1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tr-TR" sz="1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tr-TR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                                                 </a:t>
            </a:r>
          </a:p>
        </p:txBody>
      </p:sp>
      <p:sp>
        <p:nvSpPr>
          <p:cNvPr id="12" name="İçerik Yer Tutucusu 2">
            <a:extLst>
              <a:ext uri="{FF2B5EF4-FFF2-40B4-BE49-F238E27FC236}">
                <a16:creationId xmlns:a16="http://schemas.microsoft.com/office/drawing/2014/main" xmlns="" id="{841BE76F-8D30-4BBE-8A5C-0A1424934755}"/>
              </a:ext>
            </a:extLst>
          </p:cNvPr>
          <p:cNvSpPr txBox="1">
            <a:spLocks/>
          </p:cNvSpPr>
          <p:nvPr/>
        </p:nvSpPr>
        <p:spPr>
          <a:xfrm>
            <a:off x="1237136" y="1662988"/>
            <a:ext cx="10118035" cy="3841726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rtl="0" eaLnBrk="1" fontAlgn="base" hangingPunct="1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Makro Pazarlama, 2. Baskı. Birol </a:t>
            </a:r>
            <a:r>
              <a:rPr lang="tr-TR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Tenekecioğlu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</a:t>
            </a:r>
            <a:r>
              <a:rPr lang="tr-TR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N.Figen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Ersoy, Birlik Ofset, Eskişehir, 2000.</a:t>
            </a:r>
          </a:p>
          <a:p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Pazarlama İlkeleri, </a:t>
            </a:r>
            <a:r>
              <a:rPr lang="tr-TR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Jim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Blythe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(Türkçesi: </a:t>
            </a:r>
            <a:r>
              <a:rPr lang="tr-TR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Prof.Dr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Yavuz Odabaşı), </a:t>
            </a:r>
            <a:r>
              <a:rPr lang="tr-TR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Prentice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Hall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Bilim-Teknik Kitabevi, Eskişehir, 2001.</a:t>
            </a:r>
          </a:p>
          <a:p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Pazarlama İlkeleri, Türkiye Uygulamaları: Global Yönetimsel Yaklaşım, Ömer Baybars Tek, Beta, İstanbul, 1999.</a:t>
            </a:r>
          </a:p>
          <a:p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Pazarlama Yönetimi, </a:t>
            </a:r>
            <a:r>
              <a:rPr lang="tr-TR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B.Tenekecioğlu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</a:t>
            </a:r>
            <a:r>
              <a:rPr lang="tr-TR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F.Esoy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Birlik Ofset, Eskişehir, 2000.</a:t>
            </a:r>
          </a:p>
          <a:p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Pazarlama 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Yönetimi, Philip </a:t>
            </a:r>
            <a:r>
              <a:rPr lang="tr-TR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Kotler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(Çeviri: Nejat </a:t>
            </a:r>
            <a:r>
              <a:rPr lang="tr-TR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Muallimoğlu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Milenyum Baskısı, Beta Yayın Dağıtım A.Ş, İstanbul, 2000.</a:t>
            </a:r>
          </a:p>
          <a:p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Pazarlama-İlkeler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Yönetim, Cemal Yükselen, Detay Yayıncılık Ankara, 2001.</a:t>
            </a:r>
          </a:p>
        </p:txBody>
      </p:sp>
    </p:spTree>
    <p:extLst>
      <p:ext uri="{BB962C8B-B14F-4D97-AF65-F5344CB8AC3E}">
        <p14:creationId xmlns:p14="http://schemas.microsoft.com/office/powerpoint/2010/main" val="37475806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080655" y="381000"/>
            <a:ext cx="8959722" cy="59972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1- Mevcut mallarda değişiklik yapmak</a:t>
            </a: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13F82-EE5E-44EE-A61D-E31C6657F26F}" type="slidenum">
              <a:rPr lang="tr-TR" smtClean="0">
                <a:solidFill>
                  <a:prstClr val="black"/>
                </a:solidFill>
              </a:rPr>
              <a:pPr/>
              <a:t>2</a:t>
            </a:fld>
            <a:endParaRPr lang="tr-TR" dirty="0">
              <a:solidFill>
                <a:prstClr val="black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522811" y="1773715"/>
            <a:ext cx="9832360" cy="2655066"/>
          </a:xfrm>
        </p:spPr>
        <p:txBody>
          <a:bodyPr/>
          <a:lstStyle/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Mevcut mallarda değişiklik yapmak, malları </a:t>
            </a:r>
            <a:r>
              <a:rPr lang="tr-TR" sz="2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iyileştirme ve geliştirme 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anlamına gelir. 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tr-TR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Malın </a:t>
            </a:r>
            <a:r>
              <a:rPr lang="tr-TR" sz="2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biçiminde, ambalajında, teknik özelliklerinde, reklamında 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yapılan değişiklikler malın geliştirilmesi olarak kabul edilir.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tr-TR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Mevcut mamuller üzerinde çeşitli faktörlerin </a:t>
            </a:r>
            <a:r>
              <a:rPr lang="tr-TR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(moda, teknoloji, Pazar değişmesi veya örgütsel faktörler vb.)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etkisiyle yapılan değiştirmeler mamullerin </a:t>
            </a:r>
            <a:r>
              <a:rPr lang="tr-TR" sz="2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yaşam eğrilerinin uzatılması 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amacını sağlarken, işletme </a:t>
            </a:r>
            <a:r>
              <a:rPr lang="tr-TR" sz="2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satış ve karlarını da 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 azından aynı düzeyde tutabilmek ve/veya arttırılmasını mümkün kılacaktır. </a:t>
            </a:r>
            <a:endParaRPr lang="tr-TR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06789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080655" y="381000"/>
            <a:ext cx="8959722" cy="59972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1- Mevcut mallarda değişiklik yapmak</a:t>
            </a: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13F82-EE5E-44EE-A61D-E31C6657F26F}" type="slidenum">
              <a:rPr lang="tr-TR" smtClean="0">
                <a:solidFill>
                  <a:prstClr val="black"/>
                </a:solidFill>
              </a:rPr>
              <a:pPr/>
              <a:t>3</a:t>
            </a:fld>
            <a:endParaRPr lang="tr-TR" dirty="0">
              <a:solidFill>
                <a:prstClr val="black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522811" y="1773715"/>
            <a:ext cx="9832360" cy="2655066"/>
          </a:xfrm>
        </p:spPr>
        <p:txBody>
          <a:bodyPr/>
          <a:lstStyle/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Mevcut mallarda değişiklik yapma ihtiyacı çeşitli nedenlerden kaynaklanır. 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tr-TR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Bunlar;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1- 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Mamulde </a:t>
            </a:r>
            <a:r>
              <a:rPr lang="tr-TR" sz="2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hata, arıza 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gibi bazı kusurlar bulunduğundan değişiklik yapılır.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2- 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Tüketici </a:t>
            </a:r>
            <a:r>
              <a:rPr lang="tr-TR" sz="2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istek ve ihtiyaçlarında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önceden tahmin edilen olası </a:t>
            </a:r>
            <a:r>
              <a:rPr lang="tr-TR" sz="2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değişmeler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dikkate alınarak bir pazarlama stratejisi şeklinde uygulanabilir.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3- </a:t>
            </a:r>
            <a:r>
              <a:rPr lang="tr-TR" sz="2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Teknolojik gelişmeler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mallarda değişiklik yapmaya zorlayabilir.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4-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Rekabette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üstünlük sağlamak amacıyla yapılabilir.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5- 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Malın </a:t>
            </a:r>
            <a:r>
              <a:rPr lang="tr-TR" sz="2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kullanımında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 değişiklik yapılabilir. Örneğin mini çamaşır makinelerinin pazara ilk sunulduğu sıralarda tüketici tarafından </a:t>
            </a:r>
            <a:r>
              <a:rPr lang="tr-TR" sz="2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YAYIK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olarak kullanılması gibi. </a:t>
            </a:r>
            <a:endParaRPr lang="tr-TR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49603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080655" y="381000"/>
            <a:ext cx="8959722" cy="59972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2- Malı karmadan çıkarmak</a:t>
            </a: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13F82-EE5E-44EE-A61D-E31C6657F26F}" type="slidenum">
              <a:rPr lang="tr-TR" smtClean="0">
                <a:solidFill>
                  <a:prstClr val="black"/>
                </a:solidFill>
              </a:rPr>
              <a:pPr/>
              <a:t>4</a:t>
            </a:fld>
            <a:endParaRPr lang="tr-TR" dirty="0">
              <a:solidFill>
                <a:prstClr val="black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522811" y="1773715"/>
            <a:ext cx="9832360" cy="2655066"/>
          </a:xfrm>
        </p:spPr>
        <p:txBody>
          <a:bodyPr/>
          <a:lstStyle/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Bir malın karmadan çıkarılmasına karar verilirken;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tr-TR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Muhasebe Yöneticisi: 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Üretim giderleri ile satış gelirleri arasında karşılaştırma yapar.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tr-TR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Ekonomist: 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Malın belirli bir üretim noktasından sonra yükleyeceği değişken giderlerin durumunu, yeni maliyetin kara katkısını ve mala yapılan ek harcamaların geri ödeme oranını dikkate alır.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tr-TR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Satış Yöneticisi: 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Malın belirli bir satış hacmindeki yerini inceler.</a:t>
            </a:r>
            <a:endParaRPr lang="tr-TR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41793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080655" y="381000"/>
            <a:ext cx="8959722" cy="59972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3- Yeni mal (ürün) geliştirmek</a:t>
            </a: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13F82-EE5E-44EE-A61D-E31C6657F26F}" type="slidenum">
              <a:rPr lang="tr-TR" smtClean="0">
                <a:solidFill>
                  <a:prstClr val="black"/>
                </a:solidFill>
              </a:rPr>
              <a:pPr/>
              <a:t>5</a:t>
            </a:fld>
            <a:endParaRPr lang="tr-TR" dirty="0">
              <a:solidFill>
                <a:prstClr val="black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522811" y="1773715"/>
            <a:ext cx="9832360" cy="2655066"/>
          </a:xfrm>
        </p:spPr>
        <p:txBody>
          <a:bodyPr/>
          <a:lstStyle/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Çevresel faktörler sürekli değişim göstermekte, bu değişim de işletmelerin pazarlama faaliyetlerinde yeni ürünlerle tüketicilerin karşılarına çıkmalarını gerektirmektedir. Bu </a:t>
            </a:r>
            <a:r>
              <a:rPr lang="tr-TR" sz="22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değişimi en iyi görüp</a:t>
            </a:r>
            <a:r>
              <a:rPr lang="tr-TR" sz="2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değişimin getirdiği </a:t>
            </a:r>
            <a:r>
              <a:rPr lang="tr-TR" sz="22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fırsatları en iyi yakalayıp</a:t>
            </a:r>
            <a:r>
              <a:rPr lang="tr-TR" sz="2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rakiplerinden önce </a:t>
            </a:r>
            <a:r>
              <a:rPr lang="tr-TR" sz="2200" spc="-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pazara yeni ürünler sunabilen işletmeler </a:t>
            </a:r>
            <a:r>
              <a:rPr lang="tr-TR" sz="2200" spc="-5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rekabette üstünlük </a:t>
            </a:r>
            <a:r>
              <a:rPr lang="tr-TR" sz="2200" spc="-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sağlamaktadır.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tr-TR" sz="2200" spc="-5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Yeni mal (ürün) kavramı 3 değişik anlama gelir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Bunlar;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1-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Hiçbir pazarda benzeri olmayan </a:t>
            </a:r>
            <a:r>
              <a:rPr lang="tr-TR" sz="2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icat anlamında yeni mal 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(ürün), 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2- 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Başka pazarlarda bulunmakla beraber işletmenin bulunduğu </a:t>
            </a:r>
            <a:r>
              <a:rPr lang="tr-TR" sz="2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pazar için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yeni mal (ürün),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3-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işletme için 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yeni mal.</a:t>
            </a:r>
            <a:endParaRPr lang="tr-TR" sz="22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608618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080655" y="381000"/>
            <a:ext cx="8959722" cy="59972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Mal Yaşam Süreci</a:t>
            </a:r>
            <a:endParaRPr lang="tr-T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13F82-EE5E-44EE-A61D-E31C6657F26F}" type="slidenum">
              <a:rPr lang="tr-TR" smtClean="0">
                <a:solidFill>
                  <a:prstClr val="black"/>
                </a:solidFill>
              </a:rPr>
              <a:pPr/>
              <a:t>6</a:t>
            </a:fld>
            <a:endParaRPr lang="tr-TR" dirty="0">
              <a:solidFill>
                <a:prstClr val="black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522811" y="1773715"/>
            <a:ext cx="9832360" cy="2655066"/>
          </a:xfrm>
        </p:spPr>
        <p:txBody>
          <a:bodyPr/>
          <a:lstStyle/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Mal yaşam süreci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malların </a:t>
            </a:r>
            <a:r>
              <a:rPr lang="tr-TR" sz="2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tıpkı insanlar gibi 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bir yaşam çizgilerinin olduğunu, insanlar gibi doğduklarını, büyüdüklerini, olgunlaştıklarını ve öldüklerini varsayan bir modeldir. 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tr-TR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 modele göre mallar 4 evrede ömürlerini tamamlarlar;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tr-TR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1-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Giriş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2-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Büyüme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3-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Olgunluk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4-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Düşme</a:t>
            </a:r>
            <a:endParaRPr lang="tr-TR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52339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080655" y="381000"/>
            <a:ext cx="8959722" cy="59972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Mal Yaşam Süreci</a:t>
            </a:r>
            <a:endParaRPr lang="tr-T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13F82-EE5E-44EE-A61D-E31C6657F26F}" type="slidenum">
              <a:rPr lang="tr-TR" smtClean="0">
                <a:solidFill>
                  <a:prstClr val="black"/>
                </a:solidFill>
              </a:rPr>
              <a:pPr/>
              <a:t>7</a:t>
            </a:fld>
            <a:endParaRPr lang="tr-TR" dirty="0">
              <a:solidFill>
                <a:prstClr val="black"/>
              </a:solidFill>
            </a:endParaRPr>
          </a:p>
        </p:txBody>
      </p:sp>
      <p:pic>
        <p:nvPicPr>
          <p:cNvPr id="6" name="İçerik Yer Tutucusu 3">
            <a:extLst>
              <a:ext uri="{FF2B5EF4-FFF2-40B4-BE49-F238E27FC236}">
                <a16:creationId xmlns:a16="http://schemas.microsoft.com/office/drawing/2014/main" xmlns="" id="{1DD3B88F-C628-47CD-B8CD-1A24BE9134F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737264" y="1432193"/>
            <a:ext cx="7646504" cy="43467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661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080655" y="381000"/>
            <a:ext cx="8959722" cy="59972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Mal Yaşam Süreci</a:t>
            </a:r>
            <a:endParaRPr lang="tr-T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13F82-EE5E-44EE-A61D-E31C6657F26F}" type="slidenum">
              <a:rPr lang="tr-TR" smtClean="0">
                <a:solidFill>
                  <a:prstClr val="black"/>
                </a:solidFill>
              </a:rPr>
              <a:pPr/>
              <a:t>8</a:t>
            </a:fld>
            <a:endParaRPr lang="tr-TR" dirty="0">
              <a:solidFill>
                <a:prstClr val="black"/>
              </a:solidFill>
            </a:endParaRPr>
          </a:p>
        </p:txBody>
      </p:sp>
      <p:sp>
        <p:nvSpPr>
          <p:cNvPr id="5" name="Dikdörtgen 4"/>
          <p:cNvSpPr/>
          <p:nvPr/>
        </p:nvSpPr>
        <p:spPr>
          <a:xfrm>
            <a:off x="1953997" y="1864059"/>
            <a:ext cx="8086380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spcAft>
                <a:spcPct val="0"/>
              </a:spcAft>
              <a:buClr>
                <a:srgbClr val="006600"/>
              </a:buClr>
            </a:pPr>
            <a:r>
              <a:rPr lang="tr-TR" altLang="tr-TR" b="1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GİRİŞ AŞAMASI</a:t>
            </a:r>
          </a:p>
          <a:p>
            <a:pPr lvl="0" fontAlgn="base">
              <a:spcAft>
                <a:spcPct val="0"/>
              </a:spcAft>
              <a:buClr>
                <a:srgbClr val="006600"/>
              </a:buClr>
            </a:pPr>
            <a:endParaRPr lang="tr-TR" altLang="tr-TR" kern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fontAlgn="base">
              <a:spcAft>
                <a:spcPct val="0"/>
              </a:spcAft>
              <a:buClr>
                <a:srgbClr val="006600"/>
              </a:buClr>
            </a:pPr>
            <a:r>
              <a:rPr lang="tr-TR" altLang="tr-TR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Mal			: Henüz tanınmamaktadır</a:t>
            </a:r>
          </a:p>
          <a:p>
            <a:pPr lvl="0" fontAlgn="base">
              <a:spcAft>
                <a:spcPct val="0"/>
              </a:spcAft>
              <a:buClr>
                <a:srgbClr val="006600"/>
              </a:buClr>
            </a:pPr>
            <a:r>
              <a:rPr lang="tr-TR" altLang="tr-TR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Satışlar			</a:t>
            </a:r>
            <a:r>
              <a:rPr lang="en-US" altLang="tr-TR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tr-TR" altLang="tr-TR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Düşük, artış hızı yavaş</a:t>
            </a:r>
            <a:endParaRPr lang="en-US" altLang="tr-TR" kern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fontAlgn="base">
              <a:spcAft>
                <a:spcPct val="0"/>
              </a:spcAft>
              <a:buClr>
                <a:srgbClr val="006600"/>
              </a:buClr>
            </a:pPr>
            <a:r>
              <a:rPr lang="tr-TR" altLang="tr-TR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Maliyetler		</a:t>
            </a:r>
            <a:r>
              <a:rPr lang="en-US" altLang="tr-TR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tr-TR" altLang="tr-TR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Yatırımlar nedeniyle yüksek</a:t>
            </a:r>
            <a:endParaRPr lang="en-US" altLang="tr-TR" kern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fontAlgn="base">
              <a:spcAft>
                <a:spcPct val="0"/>
              </a:spcAft>
              <a:buClr>
                <a:srgbClr val="006600"/>
              </a:buClr>
            </a:pPr>
            <a:r>
              <a:rPr lang="tr-TR" altLang="tr-TR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Karlılık			</a:t>
            </a:r>
            <a:r>
              <a:rPr lang="en-US" altLang="tr-TR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tr-TR" altLang="tr-TR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altLang="tr-TR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egati</a:t>
            </a:r>
            <a:r>
              <a:rPr lang="tr-TR" altLang="tr-TR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endParaRPr lang="en-US" altLang="tr-TR" kern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fontAlgn="base">
              <a:spcAft>
                <a:spcPct val="0"/>
              </a:spcAft>
              <a:buClr>
                <a:srgbClr val="006600"/>
              </a:buClr>
            </a:pPr>
            <a:r>
              <a:rPr lang="tr-TR" altLang="tr-TR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Pazarlama Amaçları	</a:t>
            </a:r>
            <a:r>
              <a:rPr lang="en-US" altLang="tr-TR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tr-TR" altLang="tr-TR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Ürünün denenmesi ve farkındalık sağlamak</a:t>
            </a:r>
          </a:p>
          <a:p>
            <a:pPr lvl="0" fontAlgn="base">
              <a:spcAft>
                <a:spcPct val="0"/>
              </a:spcAft>
              <a:buClr>
                <a:srgbClr val="006600"/>
              </a:buClr>
            </a:pPr>
            <a:r>
              <a:rPr lang="tr-TR" altLang="tr-TR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Rekabet			: Henüz yok</a:t>
            </a:r>
            <a:endParaRPr lang="en-US" altLang="tr-TR" kern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fontAlgn="base">
              <a:spcAft>
                <a:spcPct val="0"/>
              </a:spcAft>
              <a:buClr>
                <a:srgbClr val="006600"/>
              </a:buClr>
            </a:pPr>
            <a:r>
              <a:rPr lang="tr-TR" altLang="tr-TR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Fiyat 			</a:t>
            </a:r>
            <a:r>
              <a:rPr lang="en-US" altLang="tr-TR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tr-TR" altLang="tr-TR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Maliyet-artı </a:t>
            </a:r>
            <a:endParaRPr lang="en-US" altLang="tr-TR" kern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fontAlgn="base">
              <a:spcAft>
                <a:spcPct val="0"/>
              </a:spcAft>
              <a:buClr>
                <a:srgbClr val="006600"/>
              </a:buClr>
            </a:pPr>
            <a:r>
              <a:rPr lang="en-US" altLang="tr-TR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tr-TR" altLang="tr-TR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ağıtım			</a:t>
            </a:r>
            <a:r>
              <a:rPr lang="en-US" altLang="tr-TR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tr-TR" altLang="tr-TR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Seçici dağıtım kurulur</a:t>
            </a:r>
            <a:endParaRPr lang="en-US" altLang="tr-TR" kern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fontAlgn="base">
              <a:spcAft>
                <a:spcPct val="0"/>
              </a:spcAft>
              <a:buClr>
                <a:srgbClr val="006600"/>
              </a:buClr>
            </a:pPr>
            <a:r>
              <a:rPr lang="tr-TR" altLang="tr-TR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Satış tutundurma		</a:t>
            </a:r>
            <a:r>
              <a:rPr lang="en-US" altLang="tr-TR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tr-TR" altLang="tr-TR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Yoğun tutundurma</a:t>
            </a:r>
            <a:endParaRPr lang="en-US" altLang="tr-TR" kern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645295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080655" y="381000"/>
            <a:ext cx="8959722" cy="59972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Mal Yaşam Süreci</a:t>
            </a:r>
            <a:endParaRPr lang="tr-T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13F82-EE5E-44EE-A61D-E31C6657F26F}" type="slidenum">
              <a:rPr lang="tr-TR" smtClean="0">
                <a:solidFill>
                  <a:prstClr val="black"/>
                </a:solidFill>
              </a:rPr>
              <a:pPr/>
              <a:t>9</a:t>
            </a:fld>
            <a:endParaRPr lang="tr-TR" dirty="0">
              <a:solidFill>
                <a:prstClr val="black"/>
              </a:solidFill>
            </a:endParaRPr>
          </a:p>
        </p:txBody>
      </p:sp>
      <p:sp>
        <p:nvSpPr>
          <p:cNvPr id="3" name="Dikdörtgen 2"/>
          <p:cNvSpPr/>
          <p:nvPr/>
        </p:nvSpPr>
        <p:spPr>
          <a:xfrm>
            <a:off x="1872867" y="1757034"/>
            <a:ext cx="8718353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spcAft>
                <a:spcPct val="0"/>
              </a:spcAft>
              <a:buClr>
                <a:srgbClr val="006600"/>
              </a:buClr>
            </a:pPr>
            <a:r>
              <a:rPr lang="tr-TR" altLang="tr-TR" b="1" kern="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BÜYÜME AŞAMASI</a:t>
            </a:r>
          </a:p>
          <a:p>
            <a:pPr lvl="0" fontAlgn="base">
              <a:spcAft>
                <a:spcPct val="0"/>
              </a:spcAft>
              <a:buClr>
                <a:srgbClr val="006600"/>
              </a:buClr>
            </a:pPr>
            <a:endParaRPr lang="tr-TR" altLang="tr-TR" kern="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fontAlgn="base">
              <a:spcAft>
                <a:spcPct val="0"/>
              </a:spcAft>
              <a:buClr>
                <a:srgbClr val="006600"/>
              </a:buClr>
            </a:pPr>
            <a:endParaRPr lang="tr-TR" altLang="tr-TR" kern="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fontAlgn="base">
              <a:spcAft>
                <a:spcPct val="0"/>
              </a:spcAft>
              <a:buClr>
                <a:srgbClr val="006600"/>
              </a:buClr>
            </a:pPr>
            <a:r>
              <a:rPr lang="tr-TR" altLang="tr-TR" kern="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Mal			: Talepte artışlar başlar</a:t>
            </a:r>
          </a:p>
          <a:p>
            <a:pPr lvl="0" fontAlgn="base">
              <a:spcAft>
                <a:spcPct val="0"/>
              </a:spcAft>
              <a:buClr>
                <a:srgbClr val="006600"/>
              </a:buClr>
            </a:pPr>
            <a:r>
              <a:rPr lang="tr-TR" altLang="tr-TR" kern="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Satışlar			</a:t>
            </a:r>
            <a:r>
              <a:rPr lang="en-US" altLang="tr-TR" kern="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tr-TR" altLang="tr-TR" kern="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Hızla yükselir</a:t>
            </a:r>
            <a:endParaRPr lang="en-US" altLang="tr-TR" kern="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fontAlgn="base">
              <a:spcAft>
                <a:spcPct val="0"/>
              </a:spcAft>
              <a:buClr>
                <a:srgbClr val="006600"/>
              </a:buClr>
            </a:pPr>
            <a:r>
              <a:rPr lang="tr-TR" altLang="tr-TR" kern="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Maliyetler		</a:t>
            </a:r>
            <a:r>
              <a:rPr lang="en-US" altLang="tr-TR" kern="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tr-TR" altLang="tr-TR" kern="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Ortalama düzeyde</a:t>
            </a:r>
            <a:endParaRPr lang="en-US" altLang="tr-TR" kern="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fontAlgn="base">
              <a:spcAft>
                <a:spcPct val="0"/>
              </a:spcAft>
              <a:buClr>
                <a:srgbClr val="006600"/>
              </a:buClr>
            </a:pPr>
            <a:r>
              <a:rPr lang="tr-TR" altLang="tr-TR" kern="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Karlılık			</a:t>
            </a:r>
            <a:r>
              <a:rPr lang="en-US" altLang="tr-TR" kern="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tr-TR" altLang="tr-TR" kern="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Artar</a:t>
            </a:r>
            <a:endParaRPr lang="en-US" altLang="tr-TR" kern="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fontAlgn="base">
              <a:spcAft>
                <a:spcPct val="0"/>
              </a:spcAft>
              <a:buClr>
                <a:srgbClr val="006600"/>
              </a:buClr>
            </a:pPr>
            <a:r>
              <a:rPr lang="tr-TR" altLang="tr-TR" kern="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Pazarlama Amaçları	</a:t>
            </a:r>
            <a:r>
              <a:rPr lang="en-US" altLang="tr-TR" kern="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tr-TR" altLang="tr-TR" kern="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Pazar payını artırmak</a:t>
            </a:r>
          </a:p>
          <a:p>
            <a:pPr lvl="0" fontAlgn="base">
              <a:spcAft>
                <a:spcPct val="0"/>
              </a:spcAft>
              <a:buClr>
                <a:srgbClr val="006600"/>
              </a:buClr>
            </a:pPr>
            <a:r>
              <a:rPr lang="tr-TR" altLang="tr-TR" kern="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Rekabet			: Rakipler hızla pazara girmeye çalışır</a:t>
            </a:r>
            <a:endParaRPr lang="en-US" altLang="tr-TR" kern="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fontAlgn="base">
              <a:spcAft>
                <a:spcPct val="0"/>
              </a:spcAft>
              <a:buClr>
                <a:srgbClr val="006600"/>
              </a:buClr>
            </a:pPr>
            <a:r>
              <a:rPr lang="tr-TR" altLang="tr-TR" kern="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Fiyat 			</a:t>
            </a:r>
            <a:r>
              <a:rPr lang="en-US" altLang="tr-TR" kern="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tr-TR" altLang="tr-TR" kern="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Nüfuz etme, düşük fiyat satışları artırma</a:t>
            </a:r>
            <a:endParaRPr lang="en-US" altLang="tr-TR" kern="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fontAlgn="base">
              <a:spcAft>
                <a:spcPct val="0"/>
              </a:spcAft>
              <a:buClr>
                <a:srgbClr val="006600"/>
              </a:buClr>
            </a:pPr>
            <a:r>
              <a:rPr lang="en-US" altLang="tr-TR" kern="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tr-TR" altLang="tr-TR" kern="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ağıtım			</a:t>
            </a:r>
            <a:r>
              <a:rPr lang="en-US" altLang="tr-TR" kern="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tr-TR" altLang="tr-TR" kern="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Yoğun dağıtım</a:t>
            </a:r>
            <a:endParaRPr lang="en-US" altLang="tr-TR" kern="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fontAlgn="base">
              <a:spcAft>
                <a:spcPct val="0"/>
              </a:spcAft>
              <a:buClr>
                <a:srgbClr val="006600"/>
              </a:buClr>
            </a:pPr>
            <a:r>
              <a:rPr lang="tr-TR" altLang="tr-TR" kern="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Satış tutundurma		</a:t>
            </a:r>
            <a:r>
              <a:rPr lang="en-US" altLang="tr-TR" kern="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tr-TR" altLang="tr-TR" kern="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Talep avantajını kullanmak azaltılır</a:t>
            </a:r>
            <a:endParaRPr lang="en-US" altLang="tr-TR" kern="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709898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h.t.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h.t." id="{413A7544-DC64-4FD9-B67F-E82A6B382656}" vid="{2993C0EF-C761-423D-BA24-A50FC795947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275</TotalTime>
  <Words>547</Words>
  <Application>Microsoft Office PowerPoint</Application>
  <PresentationFormat>Geniş ekran</PresentationFormat>
  <Paragraphs>135</Paragraphs>
  <Slides>13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2</vt:i4>
      </vt:variant>
      <vt:variant>
        <vt:lpstr>Slayt Başlıkları</vt:lpstr>
      </vt:variant>
      <vt:variant>
        <vt:i4>13</vt:i4>
      </vt:variant>
    </vt:vector>
  </HeadingPairs>
  <TitlesOfParts>
    <vt:vector size="20" baseType="lpstr">
      <vt:lpstr>ＭＳ Ｐゴシック</vt:lpstr>
      <vt:lpstr>Arial</vt:lpstr>
      <vt:lpstr>Calibri</vt:lpstr>
      <vt:lpstr>Calibri Light</vt:lpstr>
      <vt:lpstr>Times New Roman</vt:lpstr>
      <vt:lpstr>Office Teması</vt:lpstr>
      <vt:lpstr>h.t.</vt:lpstr>
      <vt:lpstr>Mal karmasına ilişkin alınabilecek kararlar nelerdir?</vt:lpstr>
      <vt:lpstr>1- Mevcut mallarda değişiklik yapmak</vt:lpstr>
      <vt:lpstr>1- Mevcut mallarda değişiklik yapmak</vt:lpstr>
      <vt:lpstr>2- Malı karmadan çıkarmak</vt:lpstr>
      <vt:lpstr>3- Yeni mal (ürün) geliştirmek</vt:lpstr>
      <vt:lpstr>Mal Yaşam Süreci</vt:lpstr>
      <vt:lpstr>Mal Yaşam Süreci</vt:lpstr>
      <vt:lpstr>Mal Yaşam Süreci</vt:lpstr>
      <vt:lpstr>Mal Yaşam Süreci</vt:lpstr>
      <vt:lpstr>Mal Yaşam Süreci</vt:lpstr>
      <vt:lpstr>Mal Yaşam Süreci</vt:lpstr>
      <vt:lpstr>Mal Yaşam Süreci</vt:lpstr>
      <vt:lpstr>Kaynaklar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Taşınmaz</dc:creator>
  <cp:lastModifiedBy>arahmantursun@gmail.com</cp:lastModifiedBy>
  <cp:revision>31</cp:revision>
  <dcterms:created xsi:type="dcterms:W3CDTF">2020-02-26T08:47:32Z</dcterms:created>
  <dcterms:modified xsi:type="dcterms:W3CDTF">2020-02-27T15:16:32Z</dcterms:modified>
</cp:coreProperties>
</file>