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07C4D0-104E-47A4-8235-F87025E22FE4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75F42E0A-88E4-4279-A0DB-844CB2CF36C6}">
      <dgm:prSet phldrT="[Metin]"/>
      <dgm:spPr>
        <a:solidFill>
          <a:srgbClr val="FFC000"/>
        </a:solidFill>
      </dgm:spPr>
      <dgm:t>
        <a:bodyPr/>
        <a:lstStyle/>
        <a:p>
          <a:r>
            <a:rPr lang="tr-TR" b="1" dirty="0" smtClean="0">
              <a:solidFill>
                <a:schemeClr val="bg1"/>
              </a:solidFill>
            </a:rPr>
            <a:t>Sözcük Bilgisi</a:t>
          </a:r>
          <a:endParaRPr lang="tr-TR" b="1" dirty="0">
            <a:solidFill>
              <a:schemeClr val="bg1"/>
            </a:solidFill>
          </a:endParaRPr>
        </a:p>
      </dgm:t>
    </dgm:pt>
    <dgm:pt modelId="{6CC33156-5E15-4AEB-A9F8-E828FD1CCCEF}" type="parTrans" cxnId="{074303C2-BE93-475E-806E-74E90A85D1EF}">
      <dgm:prSet/>
      <dgm:spPr/>
      <dgm:t>
        <a:bodyPr/>
        <a:lstStyle/>
        <a:p>
          <a:endParaRPr lang="tr-TR"/>
        </a:p>
      </dgm:t>
    </dgm:pt>
    <dgm:pt modelId="{8DC62FCE-A90B-45C1-AC59-284E89250873}" type="sibTrans" cxnId="{074303C2-BE93-475E-806E-74E90A85D1EF}">
      <dgm:prSet/>
      <dgm:spPr/>
      <dgm:t>
        <a:bodyPr/>
        <a:lstStyle/>
        <a:p>
          <a:endParaRPr lang="tr-TR"/>
        </a:p>
      </dgm:t>
    </dgm:pt>
    <dgm:pt modelId="{0B1F885F-2F23-47F1-94C2-789A174519B9}">
      <dgm:prSet phldrT="[Metin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tr-TR" b="1" dirty="0" smtClean="0"/>
            <a:t>Yazı farkındalığı</a:t>
          </a:r>
          <a:endParaRPr lang="tr-TR" b="1" dirty="0"/>
        </a:p>
      </dgm:t>
    </dgm:pt>
    <dgm:pt modelId="{AAAF7242-F351-4DB1-95A4-891CA2F22013}" type="parTrans" cxnId="{A79D0D54-BB6C-4245-B6BD-5038E50D7B27}">
      <dgm:prSet/>
      <dgm:spPr/>
      <dgm:t>
        <a:bodyPr/>
        <a:lstStyle/>
        <a:p>
          <a:endParaRPr lang="tr-TR"/>
        </a:p>
      </dgm:t>
    </dgm:pt>
    <dgm:pt modelId="{CAAAB9DE-35A6-49FC-8520-ED8957FD0AE5}" type="sibTrans" cxnId="{A79D0D54-BB6C-4245-B6BD-5038E50D7B27}">
      <dgm:prSet/>
      <dgm:spPr/>
      <dgm:t>
        <a:bodyPr/>
        <a:lstStyle/>
        <a:p>
          <a:endParaRPr lang="tr-TR"/>
        </a:p>
      </dgm:t>
    </dgm:pt>
    <dgm:pt modelId="{038BB5CD-F128-4899-A87A-65557D26C4B1}">
      <dgm:prSet phldrT="[Metin]"/>
      <dgm:spPr>
        <a:solidFill>
          <a:srgbClr val="FF0000"/>
        </a:solidFill>
      </dgm:spPr>
      <dgm:t>
        <a:bodyPr/>
        <a:lstStyle/>
        <a:p>
          <a:r>
            <a:rPr lang="tr-TR" b="1" dirty="0" smtClean="0"/>
            <a:t>Okumaya karşı olumlu tutum geliştirme</a:t>
          </a:r>
          <a:endParaRPr lang="tr-TR" b="1" dirty="0"/>
        </a:p>
      </dgm:t>
    </dgm:pt>
    <dgm:pt modelId="{19A2023C-443A-4BD1-A183-D0A2FBDBE13B}" type="parTrans" cxnId="{463A728E-01AF-4FC8-A8A0-52A90778BCE3}">
      <dgm:prSet/>
      <dgm:spPr/>
      <dgm:t>
        <a:bodyPr/>
        <a:lstStyle/>
        <a:p>
          <a:endParaRPr lang="tr-TR"/>
        </a:p>
      </dgm:t>
    </dgm:pt>
    <dgm:pt modelId="{85312E1A-E6B3-4E74-AC19-1D87027A167A}" type="sibTrans" cxnId="{463A728E-01AF-4FC8-A8A0-52A90778BCE3}">
      <dgm:prSet/>
      <dgm:spPr/>
      <dgm:t>
        <a:bodyPr/>
        <a:lstStyle/>
        <a:p>
          <a:endParaRPr lang="tr-TR"/>
        </a:p>
      </dgm:t>
    </dgm:pt>
    <dgm:pt modelId="{69A8A4A9-1663-4760-ABE1-0C220BBD7284}">
      <dgm:prSet phldrT="[Metin]"/>
      <dgm:spPr>
        <a:solidFill>
          <a:srgbClr val="92D050"/>
        </a:solidFill>
      </dgm:spPr>
      <dgm:t>
        <a:bodyPr/>
        <a:lstStyle/>
        <a:p>
          <a:r>
            <a:rPr lang="tr-TR" b="1" dirty="0" smtClean="0"/>
            <a:t>Alıcı Dil</a:t>
          </a:r>
        </a:p>
        <a:p>
          <a:r>
            <a:rPr lang="tr-TR" b="1" dirty="0" smtClean="0"/>
            <a:t>İfade Edici Dil</a:t>
          </a:r>
          <a:endParaRPr lang="tr-TR" b="1" dirty="0"/>
        </a:p>
      </dgm:t>
    </dgm:pt>
    <dgm:pt modelId="{5C83AA93-B43B-4F19-B42C-19193749AA1B}" type="parTrans" cxnId="{D5BAFB2A-62BB-4B9B-AAE1-42947E24E817}">
      <dgm:prSet/>
      <dgm:spPr/>
      <dgm:t>
        <a:bodyPr/>
        <a:lstStyle/>
        <a:p>
          <a:endParaRPr lang="tr-TR"/>
        </a:p>
      </dgm:t>
    </dgm:pt>
    <dgm:pt modelId="{BA2369DA-2FFF-4A33-9575-4960AFF6FC11}" type="sibTrans" cxnId="{D5BAFB2A-62BB-4B9B-AAE1-42947E24E817}">
      <dgm:prSet/>
      <dgm:spPr/>
      <dgm:t>
        <a:bodyPr/>
        <a:lstStyle/>
        <a:p>
          <a:endParaRPr lang="tr-TR"/>
        </a:p>
      </dgm:t>
    </dgm:pt>
    <dgm:pt modelId="{5C6F89B7-4AF8-40A5-B11A-02A8E6432FCE}">
      <dgm:prSet phldrT="[Metin]"/>
      <dgm:spPr>
        <a:solidFill>
          <a:srgbClr val="7030A0"/>
        </a:solidFill>
      </dgm:spPr>
      <dgm:t>
        <a:bodyPr/>
        <a:lstStyle/>
        <a:p>
          <a:r>
            <a:rPr lang="tr-TR" b="1" dirty="0" smtClean="0"/>
            <a:t>Sesbilgisel </a:t>
          </a:r>
          <a:r>
            <a:rPr lang="tr-TR" b="1" dirty="0" err="1" smtClean="0"/>
            <a:t>farkındalık</a:t>
          </a:r>
          <a:endParaRPr lang="tr-TR" b="1" dirty="0"/>
        </a:p>
      </dgm:t>
    </dgm:pt>
    <dgm:pt modelId="{5DBDA5F0-0D35-4DFA-B7DC-522CE067CEEE}" type="parTrans" cxnId="{5B8D9C06-D8CC-45D7-902C-B7A2BAE74748}">
      <dgm:prSet/>
      <dgm:spPr/>
      <dgm:t>
        <a:bodyPr/>
        <a:lstStyle/>
        <a:p>
          <a:endParaRPr lang="tr-TR"/>
        </a:p>
      </dgm:t>
    </dgm:pt>
    <dgm:pt modelId="{95914C49-8466-456A-8AA8-947D88CB0D58}" type="sibTrans" cxnId="{5B8D9C06-D8CC-45D7-902C-B7A2BAE74748}">
      <dgm:prSet/>
      <dgm:spPr/>
      <dgm:t>
        <a:bodyPr/>
        <a:lstStyle/>
        <a:p>
          <a:endParaRPr lang="tr-TR"/>
        </a:p>
      </dgm:t>
    </dgm:pt>
    <dgm:pt modelId="{CCF0C19F-826A-4FAF-A975-D07692B49AC6}">
      <dgm:prSet/>
      <dgm:spPr>
        <a:solidFill>
          <a:srgbClr val="FF33CC"/>
        </a:solidFill>
      </dgm:spPr>
      <dgm:t>
        <a:bodyPr/>
        <a:lstStyle/>
        <a:p>
          <a:r>
            <a:rPr lang="tr-TR" b="1" dirty="0" smtClean="0"/>
            <a:t>Okuyan-Çocuk (Anne-Baba,vb…) Etkileşimi</a:t>
          </a:r>
          <a:endParaRPr lang="tr-TR" b="1" dirty="0"/>
        </a:p>
      </dgm:t>
    </dgm:pt>
    <dgm:pt modelId="{7C338533-6028-4070-90B0-10C555933ACF}" type="parTrans" cxnId="{D39FDC91-166D-4CC9-9A80-63CF64739F07}">
      <dgm:prSet/>
      <dgm:spPr/>
      <dgm:t>
        <a:bodyPr/>
        <a:lstStyle/>
        <a:p>
          <a:endParaRPr lang="tr-TR"/>
        </a:p>
      </dgm:t>
    </dgm:pt>
    <dgm:pt modelId="{40DD3E43-E946-48A4-8AB9-CCBF38E00EAE}" type="sibTrans" cxnId="{D39FDC91-166D-4CC9-9A80-63CF64739F07}">
      <dgm:prSet/>
      <dgm:spPr/>
      <dgm:t>
        <a:bodyPr/>
        <a:lstStyle/>
        <a:p>
          <a:endParaRPr lang="tr-TR"/>
        </a:p>
      </dgm:t>
    </dgm:pt>
    <dgm:pt modelId="{033ABC5F-8B34-4CBD-8916-3FC487C13B45}" type="pres">
      <dgm:prSet presAssocID="{5F07C4D0-104E-47A4-8235-F87025E22FE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1083BC36-6B97-46AD-840E-4761510825E7}" type="pres">
      <dgm:prSet presAssocID="{75F42E0A-88E4-4279-A0DB-844CB2CF36C6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9ABD278-8E10-45AE-A0D2-6239117FB819}" type="pres">
      <dgm:prSet presAssocID="{75F42E0A-88E4-4279-A0DB-844CB2CF36C6}" presName="spNode" presStyleCnt="0"/>
      <dgm:spPr/>
    </dgm:pt>
    <dgm:pt modelId="{AA97A9EE-E53E-4A34-8A4F-5BFA75668034}" type="pres">
      <dgm:prSet presAssocID="{8DC62FCE-A90B-45C1-AC59-284E89250873}" presName="sibTrans" presStyleLbl="sibTrans1D1" presStyleIdx="0" presStyleCnt="6"/>
      <dgm:spPr/>
      <dgm:t>
        <a:bodyPr/>
        <a:lstStyle/>
        <a:p>
          <a:endParaRPr lang="tr-TR"/>
        </a:p>
      </dgm:t>
    </dgm:pt>
    <dgm:pt modelId="{2E7FCA7C-338B-4CDA-B547-F1181BA8F6F2}" type="pres">
      <dgm:prSet presAssocID="{0B1F885F-2F23-47F1-94C2-789A174519B9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612157C-28F7-4295-942C-D05E91B1E310}" type="pres">
      <dgm:prSet presAssocID="{0B1F885F-2F23-47F1-94C2-789A174519B9}" presName="spNode" presStyleCnt="0"/>
      <dgm:spPr/>
    </dgm:pt>
    <dgm:pt modelId="{336BD733-F051-4EA0-9D3B-33ECC67CDEDC}" type="pres">
      <dgm:prSet presAssocID="{CAAAB9DE-35A6-49FC-8520-ED8957FD0AE5}" presName="sibTrans" presStyleLbl="sibTrans1D1" presStyleIdx="1" presStyleCnt="6"/>
      <dgm:spPr/>
      <dgm:t>
        <a:bodyPr/>
        <a:lstStyle/>
        <a:p>
          <a:endParaRPr lang="tr-TR"/>
        </a:p>
      </dgm:t>
    </dgm:pt>
    <dgm:pt modelId="{F57BF27F-FBC9-4E18-8376-45121096E0D1}" type="pres">
      <dgm:prSet presAssocID="{038BB5CD-F128-4899-A87A-65557D26C4B1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8699627-996A-4674-BE27-5E37AFDA3730}" type="pres">
      <dgm:prSet presAssocID="{038BB5CD-F128-4899-A87A-65557D26C4B1}" presName="spNode" presStyleCnt="0"/>
      <dgm:spPr/>
    </dgm:pt>
    <dgm:pt modelId="{90CEF8A3-990E-4C60-8EAF-27B81BC4909B}" type="pres">
      <dgm:prSet presAssocID="{85312E1A-E6B3-4E74-AC19-1D87027A167A}" presName="sibTrans" presStyleLbl="sibTrans1D1" presStyleIdx="2" presStyleCnt="6"/>
      <dgm:spPr/>
      <dgm:t>
        <a:bodyPr/>
        <a:lstStyle/>
        <a:p>
          <a:endParaRPr lang="tr-TR"/>
        </a:p>
      </dgm:t>
    </dgm:pt>
    <dgm:pt modelId="{1471B84A-2C6D-4B45-89DB-EF48EF31B52C}" type="pres">
      <dgm:prSet presAssocID="{CCF0C19F-826A-4FAF-A975-D07692B49AC6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83131F8-837B-4396-B625-A608B890277F}" type="pres">
      <dgm:prSet presAssocID="{CCF0C19F-826A-4FAF-A975-D07692B49AC6}" presName="spNode" presStyleCnt="0"/>
      <dgm:spPr/>
    </dgm:pt>
    <dgm:pt modelId="{F36D3D27-B642-4E1C-9ED8-9BE99CA24A22}" type="pres">
      <dgm:prSet presAssocID="{40DD3E43-E946-48A4-8AB9-CCBF38E00EAE}" presName="sibTrans" presStyleLbl="sibTrans1D1" presStyleIdx="3" presStyleCnt="6"/>
      <dgm:spPr/>
      <dgm:t>
        <a:bodyPr/>
        <a:lstStyle/>
        <a:p>
          <a:endParaRPr lang="tr-TR"/>
        </a:p>
      </dgm:t>
    </dgm:pt>
    <dgm:pt modelId="{DA29BFBF-6D68-44B8-BA33-B17CB004F886}" type="pres">
      <dgm:prSet presAssocID="{69A8A4A9-1663-4760-ABE1-0C220BBD7284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F729CEC-76CD-40BC-8419-A8A2699F2C11}" type="pres">
      <dgm:prSet presAssocID="{69A8A4A9-1663-4760-ABE1-0C220BBD7284}" presName="spNode" presStyleCnt="0"/>
      <dgm:spPr/>
    </dgm:pt>
    <dgm:pt modelId="{5DBD861D-AD73-4BEB-81C3-579DF1A1D74F}" type="pres">
      <dgm:prSet presAssocID="{BA2369DA-2FFF-4A33-9575-4960AFF6FC11}" presName="sibTrans" presStyleLbl="sibTrans1D1" presStyleIdx="4" presStyleCnt="6"/>
      <dgm:spPr/>
      <dgm:t>
        <a:bodyPr/>
        <a:lstStyle/>
        <a:p>
          <a:endParaRPr lang="tr-TR"/>
        </a:p>
      </dgm:t>
    </dgm:pt>
    <dgm:pt modelId="{E625E2BB-605B-4109-BDAB-DB24BC52A84C}" type="pres">
      <dgm:prSet presAssocID="{5C6F89B7-4AF8-40A5-B11A-02A8E6432FCE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2AA03CE-DD35-4251-840F-2A2B0B22C2F2}" type="pres">
      <dgm:prSet presAssocID="{5C6F89B7-4AF8-40A5-B11A-02A8E6432FCE}" presName="spNode" presStyleCnt="0"/>
      <dgm:spPr/>
    </dgm:pt>
    <dgm:pt modelId="{389F479E-7525-4B31-BB34-FBA381B95C61}" type="pres">
      <dgm:prSet presAssocID="{95914C49-8466-456A-8AA8-947D88CB0D58}" presName="sibTrans" presStyleLbl="sibTrans1D1" presStyleIdx="5" presStyleCnt="6"/>
      <dgm:spPr/>
      <dgm:t>
        <a:bodyPr/>
        <a:lstStyle/>
        <a:p>
          <a:endParaRPr lang="tr-TR"/>
        </a:p>
      </dgm:t>
    </dgm:pt>
  </dgm:ptLst>
  <dgm:cxnLst>
    <dgm:cxn modelId="{D5BAFB2A-62BB-4B9B-AAE1-42947E24E817}" srcId="{5F07C4D0-104E-47A4-8235-F87025E22FE4}" destId="{69A8A4A9-1663-4760-ABE1-0C220BBD7284}" srcOrd="4" destOrd="0" parTransId="{5C83AA93-B43B-4F19-B42C-19193749AA1B}" sibTransId="{BA2369DA-2FFF-4A33-9575-4960AFF6FC11}"/>
    <dgm:cxn modelId="{463A728E-01AF-4FC8-A8A0-52A90778BCE3}" srcId="{5F07C4D0-104E-47A4-8235-F87025E22FE4}" destId="{038BB5CD-F128-4899-A87A-65557D26C4B1}" srcOrd="2" destOrd="0" parTransId="{19A2023C-443A-4BD1-A183-D0A2FBDBE13B}" sibTransId="{85312E1A-E6B3-4E74-AC19-1D87027A167A}"/>
    <dgm:cxn modelId="{6E4E88EC-7E9F-4904-937C-8C440F4BE3A7}" type="presOf" srcId="{75F42E0A-88E4-4279-A0DB-844CB2CF36C6}" destId="{1083BC36-6B97-46AD-840E-4761510825E7}" srcOrd="0" destOrd="0" presId="urn:microsoft.com/office/officeart/2005/8/layout/cycle6"/>
    <dgm:cxn modelId="{E20E886B-F251-4A86-B4ED-5086BF5C521E}" type="presOf" srcId="{69A8A4A9-1663-4760-ABE1-0C220BBD7284}" destId="{DA29BFBF-6D68-44B8-BA33-B17CB004F886}" srcOrd="0" destOrd="0" presId="urn:microsoft.com/office/officeart/2005/8/layout/cycle6"/>
    <dgm:cxn modelId="{A79D0D54-BB6C-4245-B6BD-5038E50D7B27}" srcId="{5F07C4D0-104E-47A4-8235-F87025E22FE4}" destId="{0B1F885F-2F23-47F1-94C2-789A174519B9}" srcOrd="1" destOrd="0" parTransId="{AAAF7242-F351-4DB1-95A4-891CA2F22013}" sibTransId="{CAAAB9DE-35A6-49FC-8520-ED8957FD0AE5}"/>
    <dgm:cxn modelId="{D39FDC91-166D-4CC9-9A80-63CF64739F07}" srcId="{5F07C4D0-104E-47A4-8235-F87025E22FE4}" destId="{CCF0C19F-826A-4FAF-A975-D07692B49AC6}" srcOrd="3" destOrd="0" parTransId="{7C338533-6028-4070-90B0-10C555933ACF}" sibTransId="{40DD3E43-E946-48A4-8AB9-CCBF38E00EAE}"/>
    <dgm:cxn modelId="{DEF02016-598A-452E-8B5D-CC1EB8B21CCD}" type="presOf" srcId="{40DD3E43-E946-48A4-8AB9-CCBF38E00EAE}" destId="{F36D3D27-B642-4E1C-9ED8-9BE99CA24A22}" srcOrd="0" destOrd="0" presId="urn:microsoft.com/office/officeart/2005/8/layout/cycle6"/>
    <dgm:cxn modelId="{BD62402D-5A41-42FE-80F6-695A119627A9}" type="presOf" srcId="{5F07C4D0-104E-47A4-8235-F87025E22FE4}" destId="{033ABC5F-8B34-4CBD-8916-3FC487C13B45}" srcOrd="0" destOrd="0" presId="urn:microsoft.com/office/officeart/2005/8/layout/cycle6"/>
    <dgm:cxn modelId="{25E128E3-143F-479E-B0DD-F7587FD3547C}" type="presOf" srcId="{CCF0C19F-826A-4FAF-A975-D07692B49AC6}" destId="{1471B84A-2C6D-4B45-89DB-EF48EF31B52C}" srcOrd="0" destOrd="0" presId="urn:microsoft.com/office/officeart/2005/8/layout/cycle6"/>
    <dgm:cxn modelId="{074303C2-BE93-475E-806E-74E90A85D1EF}" srcId="{5F07C4D0-104E-47A4-8235-F87025E22FE4}" destId="{75F42E0A-88E4-4279-A0DB-844CB2CF36C6}" srcOrd="0" destOrd="0" parTransId="{6CC33156-5E15-4AEB-A9F8-E828FD1CCCEF}" sibTransId="{8DC62FCE-A90B-45C1-AC59-284E89250873}"/>
    <dgm:cxn modelId="{5B8D9C06-D8CC-45D7-902C-B7A2BAE74748}" srcId="{5F07C4D0-104E-47A4-8235-F87025E22FE4}" destId="{5C6F89B7-4AF8-40A5-B11A-02A8E6432FCE}" srcOrd="5" destOrd="0" parTransId="{5DBDA5F0-0D35-4DFA-B7DC-522CE067CEEE}" sibTransId="{95914C49-8466-456A-8AA8-947D88CB0D58}"/>
    <dgm:cxn modelId="{6B7BE3BA-9987-4D85-8C38-8C39620A1EEA}" type="presOf" srcId="{5C6F89B7-4AF8-40A5-B11A-02A8E6432FCE}" destId="{E625E2BB-605B-4109-BDAB-DB24BC52A84C}" srcOrd="0" destOrd="0" presId="urn:microsoft.com/office/officeart/2005/8/layout/cycle6"/>
    <dgm:cxn modelId="{34E30E8B-2FF8-4225-9C8A-9B1A9C2CAE99}" type="presOf" srcId="{85312E1A-E6B3-4E74-AC19-1D87027A167A}" destId="{90CEF8A3-990E-4C60-8EAF-27B81BC4909B}" srcOrd="0" destOrd="0" presId="urn:microsoft.com/office/officeart/2005/8/layout/cycle6"/>
    <dgm:cxn modelId="{A7B58CCD-6222-4614-8384-47EB1363F17C}" type="presOf" srcId="{8DC62FCE-A90B-45C1-AC59-284E89250873}" destId="{AA97A9EE-E53E-4A34-8A4F-5BFA75668034}" srcOrd="0" destOrd="0" presId="urn:microsoft.com/office/officeart/2005/8/layout/cycle6"/>
    <dgm:cxn modelId="{7D99AF81-4AD0-45FE-929B-BED81816533F}" type="presOf" srcId="{0B1F885F-2F23-47F1-94C2-789A174519B9}" destId="{2E7FCA7C-338B-4CDA-B547-F1181BA8F6F2}" srcOrd="0" destOrd="0" presId="urn:microsoft.com/office/officeart/2005/8/layout/cycle6"/>
    <dgm:cxn modelId="{53AFE734-3FCB-4B31-8581-11FC6A4DC310}" type="presOf" srcId="{038BB5CD-F128-4899-A87A-65557D26C4B1}" destId="{F57BF27F-FBC9-4E18-8376-45121096E0D1}" srcOrd="0" destOrd="0" presId="urn:microsoft.com/office/officeart/2005/8/layout/cycle6"/>
    <dgm:cxn modelId="{39E6FEC3-8D1B-41ED-A875-1CD0A1CC0657}" type="presOf" srcId="{95914C49-8466-456A-8AA8-947D88CB0D58}" destId="{389F479E-7525-4B31-BB34-FBA381B95C61}" srcOrd="0" destOrd="0" presId="urn:microsoft.com/office/officeart/2005/8/layout/cycle6"/>
    <dgm:cxn modelId="{ECF2B2AC-11FA-4B07-BB6E-3D096B4EE2C7}" type="presOf" srcId="{BA2369DA-2FFF-4A33-9575-4960AFF6FC11}" destId="{5DBD861D-AD73-4BEB-81C3-579DF1A1D74F}" srcOrd="0" destOrd="0" presId="urn:microsoft.com/office/officeart/2005/8/layout/cycle6"/>
    <dgm:cxn modelId="{41FC6DDD-C354-433F-A0B2-A33D4D0E9725}" type="presOf" srcId="{CAAAB9DE-35A6-49FC-8520-ED8957FD0AE5}" destId="{336BD733-F051-4EA0-9D3B-33ECC67CDEDC}" srcOrd="0" destOrd="0" presId="urn:microsoft.com/office/officeart/2005/8/layout/cycle6"/>
    <dgm:cxn modelId="{0C0C4E26-F83B-4E4F-95D9-02803AFD0B94}" type="presParOf" srcId="{033ABC5F-8B34-4CBD-8916-3FC487C13B45}" destId="{1083BC36-6B97-46AD-840E-4761510825E7}" srcOrd="0" destOrd="0" presId="urn:microsoft.com/office/officeart/2005/8/layout/cycle6"/>
    <dgm:cxn modelId="{59133301-BA79-4565-9F0B-6A6C908F977F}" type="presParOf" srcId="{033ABC5F-8B34-4CBD-8916-3FC487C13B45}" destId="{19ABD278-8E10-45AE-A0D2-6239117FB819}" srcOrd="1" destOrd="0" presId="urn:microsoft.com/office/officeart/2005/8/layout/cycle6"/>
    <dgm:cxn modelId="{22ACF02B-30F2-47C5-BA20-FB23144DC82F}" type="presParOf" srcId="{033ABC5F-8B34-4CBD-8916-3FC487C13B45}" destId="{AA97A9EE-E53E-4A34-8A4F-5BFA75668034}" srcOrd="2" destOrd="0" presId="urn:microsoft.com/office/officeart/2005/8/layout/cycle6"/>
    <dgm:cxn modelId="{D8AC83E6-3822-4510-9192-67007B17D7D4}" type="presParOf" srcId="{033ABC5F-8B34-4CBD-8916-3FC487C13B45}" destId="{2E7FCA7C-338B-4CDA-B547-F1181BA8F6F2}" srcOrd="3" destOrd="0" presId="urn:microsoft.com/office/officeart/2005/8/layout/cycle6"/>
    <dgm:cxn modelId="{FCF4DA98-D294-4CB0-89C5-8AA027CFA7D6}" type="presParOf" srcId="{033ABC5F-8B34-4CBD-8916-3FC487C13B45}" destId="{7612157C-28F7-4295-942C-D05E91B1E310}" srcOrd="4" destOrd="0" presId="urn:microsoft.com/office/officeart/2005/8/layout/cycle6"/>
    <dgm:cxn modelId="{2B22ECA0-D42B-418A-BC39-B5C08878EA51}" type="presParOf" srcId="{033ABC5F-8B34-4CBD-8916-3FC487C13B45}" destId="{336BD733-F051-4EA0-9D3B-33ECC67CDEDC}" srcOrd="5" destOrd="0" presId="urn:microsoft.com/office/officeart/2005/8/layout/cycle6"/>
    <dgm:cxn modelId="{77AE3C0B-1952-43F7-8BD1-E3E115563409}" type="presParOf" srcId="{033ABC5F-8B34-4CBD-8916-3FC487C13B45}" destId="{F57BF27F-FBC9-4E18-8376-45121096E0D1}" srcOrd="6" destOrd="0" presId="urn:microsoft.com/office/officeart/2005/8/layout/cycle6"/>
    <dgm:cxn modelId="{A4ED8ECE-C07B-44B3-9507-9C5AB61C7CB4}" type="presParOf" srcId="{033ABC5F-8B34-4CBD-8916-3FC487C13B45}" destId="{C8699627-996A-4674-BE27-5E37AFDA3730}" srcOrd="7" destOrd="0" presId="urn:microsoft.com/office/officeart/2005/8/layout/cycle6"/>
    <dgm:cxn modelId="{6C277156-4EAF-495D-98C7-D1F4680F934A}" type="presParOf" srcId="{033ABC5F-8B34-4CBD-8916-3FC487C13B45}" destId="{90CEF8A3-990E-4C60-8EAF-27B81BC4909B}" srcOrd="8" destOrd="0" presId="urn:microsoft.com/office/officeart/2005/8/layout/cycle6"/>
    <dgm:cxn modelId="{77082BD0-3029-4280-ACF7-27A01A7A5C35}" type="presParOf" srcId="{033ABC5F-8B34-4CBD-8916-3FC487C13B45}" destId="{1471B84A-2C6D-4B45-89DB-EF48EF31B52C}" srcOrd="9" destOrd="0" presId="urn:microsoft.com/office/officeart/2005/8/layout/cycle6"/>
    <dgm:cxn modelId="{57B97B53-365A-4CB1-B01B-5D6A14F86951}" type="presParOf" srcId="{033ABC5F-8B34-4CBD-8916-3FC487C13B45}" destId="{B83131F8-837B-4396-B625-A608B890277F}" srcOrd="10" destOrd="0" presId="urn:microsoft.com/office/officeart/2005/8/layout/cycle6"/>
    <dgm:cxn modelId="{849D5EAF-4D38-4C62-9410-3C942A3EC97D}" type="presParOf" srcId="{033ABC5F-8B34-4CBD-8916-3FC487C13B45}" destId="{F36D3D27-B642-4E1C-9ED8-9BE99CA24A22}" srcOrd="11" destOrd="0" presId="urn:microsoft.com/office/officeart/2005/8/layout/cycle6"/>
    <dgm:cxn modelId="{090E9D58-B813-4544-A4A4-F6DE54C14467}" type="presParOf" srcId="{033ABC5F-8B34-4CBD-8916-3FC487C13B45}" destId="{DA29BFBF-6D68-44B8-BA33-B17CB004F886}" srcOrd="12" destOrd="0" presId="urn:microsoft.com/office/officeart/2005/8/layout/cycle6"/>
    <dgm:cxn modelId="{188BC5CC-5A7D-4E57-86E2-1EB3189A596C}" type="presParOf" srcId="{033ABC5F-8B34-4CBD-8916-3FC487C13B45}" destId="{AF729CEC-76CD-40BC-8419-A8A2699F2C11}" srcOrd="13" destOrd="0" presId="urn:microsoft.com/office/officeart/2005/8/layout/cycle6"/>
    <dgm:cxn modelId="{255D0C62-7D1B-4A23-9109-0DBF4926FC73}" type="presParOf" srcId="{033ABC5F-8B34-4CBD-8916-3FC487C13B45}" destId="{5DBD861D-AD73-4BEB-81C3-579DF1A1D74F}" srcOrd="14" destOrd="0" presId="urn:microsoft.com/office/officeart/2005/8/layout/cycle6"/>
    <dgm:cxn modelId="{50253371-7643-46CB-ABFC-EC05B22F0C4B}" type="presParOf" srcId="{033ABC5F-8B34-4CBD-8916-3FC487C13B45}" destId="{E625E2BB-605B-4109-BDAB-DB24BC52A84C}" srcOrd="15" destOrd="0" presId="urn:microsoft.com/office/officeart/2005/8/layout/cycle6"/>
    <dgm:cxn modelId="{50F7F585-2D94-4549-9B1D-F069CBCD75B1}" type="presParOf" srcId="{033ABC5F-8B34-4CBD-8916-3FC487C13B45}" destId="{82AA03CE-DD35-4251-840F-2A2B0B22C2F2}" srcOrd="16" destOrd="0" presId="urn:microsoft.com/office/officeart/2005/8/layout/cycle6"/>
    <dgm:cxn modelId="{1A2AF031-BBD2-4985-BC23-9CA48D3B928E}" type="presParOf" srcId="{033ABC5F-8B34-4CBD-8916-3FC487C13B45}" destId="{389F479E-7525-4B31-BB34-FBA381B95C61}" srcOrd="17" destOrd="0" presId="urn:microsoft.com/office/officeart/2005/8/layout/cycle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10.03.2018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285861"/>
            <a:ext cx="7772400" cy="2314590"/>
          </a:xfrm>
          <a:solidFill>
            <a:schemeClr val="accent6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r>
              <a:rPr lang="tr-TR" b="1" dirty="0" smtClean="0"/>
              <a:t>Etkileşimli Kitap Okuma</a:t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Konuşmayı Başlatma ve Sürdürme Yöntemleri  </a:t>
            </a:r>
            <a:endParaRPr lang="tr-TR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Gökçe Karaman Benli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  <a:pattFill prst="smConfetti">
            <a:fgClr>
              <a:srgbClr val="FFC000"/>
            </a:fgClr>
            <a:bgClr>
              <a:schemeClr val="bg1"/>
            </a:bgClr>
          </a:pattFill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</a:rPr>
              <a:t>Etkileşimli </a:t>
            </a:r>
            <a:r>
              <a:rPr lang="tr-TR" b="1" dirty="0">
                <a:solidFill>
                  <a:schemeClr val="accent5">
                    <a:lumMod val="75000"/>
                  </a:schemeClr>
                </a:solidFill>
              </a:rPr>
              <a:t>kitap okuma </a:t>
            </a:r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</a:rPr>
              <a:t>çalışmalarını;</a:t>
            </a:r>
            <a:r>
              <a:rPr lang="tr-TR" dirty="0" smtClean="0"/>
              <a:t>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pattFill prst="smConfetti">
            <a:fgClr>
              <a:srgbClr val="FFC000"/>
            </a:fgClr>
            <a:bgClr>
              <a:schemeClr val="bg1"/>
            </a:bgClr>
          </a:pattFill>
        </p:spPr>
        <p:txBody>
          <a:bodyPr/>
          <a:lstStyle/>
          <a:p>
            <a:r>
              <a:rPr lang="tr-TR" b="1" dirty="0">
                <a:solidFill>
                  <a:schemeClr val="accent5">
                    <a:lumMod val="75000"/>
                  </a:schemeClr>
                </a:solidFill>
              </a:rPr>
              <a:t>Sadece </a:t>
            </a:r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</a:rPr>
              <a:t>okulda,</a:t>
            </a:r>
          </a:p>
          <a:p>
            <a:pPr marL="0" indent="0">
              <a:buNone/>
            </a:pPr>
            <a:endParaRPr lang="tr-TR" b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</a:rPr>
              <a:t>Sadece evde ailelerin uygulamasını destekleme,</a:t>
            </a:r>
          </a:p>
          <a:p>
            <a:pPr marL="0" indent="0">
              <a:buNone/>
            </a:pPr>
            <a:endParaRPr lang="tr-TR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</a:rPr>
              <a:t>Evde ve okulda uygulama şeklinde yürütebilirsiniz.</a:t>
            </a:r>
            <a:endParaRPr lang="tr-TR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10</a:t>
            </a:fld>
            <a:endParaRPr lang="tr-TR"/>
          </a:p>
        </p:txBody>
      </p:sp>
      <p:pic>
        <p:nvPicPr>
          <p:cNvPr id="1026" name="Picture 2" descr="C:\Documents and Settings\Gökçe Karaman\Desktop\anne_cocuk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139937">
            <a:off x="6769682" y="1370904"/>
            <a:ext cx="1907654" cy="2075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Documents and Settings\Gökçe Karaman\Desktop\anne_cocu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43438" y="4869160"/>
            <a:ext cx="2627871" cy="1511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08982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pattFill prst="ltUpDiag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</p:spPr>
        <p:txBody>
          <a:bodyPr>
            <a:normAutofit fontScale="90000"/>
          </a:bodyPr>
          <a:lstStyle/>
          <a:p>
            <a:r>
              <a:rPr lang="tr-TR" sz="3200" b="1" dirty="0" smtClean="0">
                <a:solidFill>
                  <a:schemeClr val="accent5">
                    <a:lumMod val="75000"/>
                  </a:schemeClr>
                </a:solidFill>
              </a:rPr>
              <a:t>Etkileşimli Kitap Okuma Yönteminin Çocukları Desteklediği Düşünülen Beceriler-Tutumlar</a:t>
            </a:r>
            <a:endParaRPr lang="tr-TR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7" name="İçerik Yer Tutucus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85903745"/>
              </p:ext>
            </p:extLst>
          </p:nvPr>
        </p:nvGraphicFramePr>
        <p:xfrm>
          <a:off x="179512" y="1340768"/>
          <a:ext cx="8712968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9686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Akoğlu</a:t>
            </a:r>
            <a:r>
              <a:rPr lang="tr-TR" dirty="0" smtClean="0"/>
              <a:t>, G., Dolunay Sarıca., ve Karaman, G. (2016). (Editör:</a:t>
            </a:r>
            <a:r>
              <a:rPr lang="tr-TR" dirty="0" err="1" smtClean="0"/>
              <a:t>Cevriye</a:t>
            </a:r>
            <a:r>
              <a:rPr lang="tr-TR" dirty="0" smtClean="0"/>
              <a:t> </a:t>
            </a:r>
            <a:r>
              <a:rPr lang="tr-TR" dirty="0" err="1" smtClean="0"/>
              <a:t>Ergül</a:t>
            </a:r>
            <a:r>
              <a:rPr lang="tr-TR" dirty="0" smtClean="0"/>
              <a:t>) </a:t>
            </a:r>
            <a:r>
              <a:rPr lang="tr-TR" i="1" dirty="0" smtClean="0"/>
              <a:t>Dil ve Erken Okuryazarlık Becerilerinin Geliştirilmesine Yönelik Etkileşimli Kitap Okuma Programı (EKOP</a:t>
            </a:r>
            <a:r>
              <a:rPr lang="tr-TR" i="1" smtClean="0"/>
              <a:t>),</a:t>
            </a:r>
            <a:r>
              <a:rPr lang="tr-TR" smtClean="0"/>
              <a:t> </a:t>
            </a:r>
            <a:r>
              <a:rPr lang="tr-TR" smtClean="0"/>
              <a:t>Ankara</a:t>
            </a:r>
            <a:r>
              <a:rPr lang="tr-TR" dirty="0" smtClean="0"/>
              <a:t>: Eğiten Kitap (1. Basım)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04056"/>
          </a:xfrm>
          <a:pattFill prst="pct5">
            <a:fgClr>
              <a:schemeClr val="accent6">
                <a:lumMod val="60000"/>
                <a:lumOff val="40000"/>
              </a:schemeClr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r>
              <a:rPr lang="tr-TR" sz="2000" b="1" dirty="0">
                <a:solidFill>
                  <a:schemeClr val="accent3">
                    <a:lumMod val="75000"/>
                  </a:schemeClr>
                </a:solidFill>
              </a:rPr>
              <a:t>Konuşmayı Başlatma Yöntemleri</a:t>
            </a:r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83420129"/>
              </p:ext>
            </p:extLst>
          </p:nvPr>
        </p:nvGraphicFramePr>
        <p:xfrm>
          <a:off x="251520" y="692696"/>
          <a:ext cx="8784976" cy="60416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8152"/>
                <a:gridCol w="3347351"/>
                <a:gridCol w="2053249"/>
                <a:gridCol w="2016224"/>
              </a:tblGrid>
              <a:tr h="6665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Konuşmayı başlatma yöntemleri</a:t>
                      </a:r>
                      <a:endParaRPr lang="tr-TR" sz="16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pattFill prst="pct90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Nasıl yapılabilir?</a:t>
                      </a:r>
                      <a:endParaRPr lang="tr-TR" sz="16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pattFill prst="pct90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Örnek</a:t>
                      </a:r>
                      <a:endParaRPr lang="tr-TR" sz="16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pattFill prst="pct90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Etkisi</a:t>
                      </a:r>
                      <a:endParaRPr lang="tr-TR" sz="16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pattFill prst="pct90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10076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Tamamlama</a:t>
                      </a:r>
                      <a:endParaRPr lang="tr-TR" sz="16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pattFill prst="pct90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r-TR" sz="1400" b="1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b="1" dirty="0" smtClean="0">
                          <a:effectLst/>
                        </a:rPr>
                        <a:t>Çocuktan </a:t>
                      </a:r>
                      <a:r>
                        <a:rPr lang="tr-TR" sz="1400" b="1" dirty="0">
                          <a:effectLst/>
                        </a:rPr>
                        <a:t>öyküdeki bir ifadeyi veya cümleyi tamamlaması istenir.</a:t>
                      </a:r>
                      <a:endParaRPr lang="tr-TR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pattFill prst="pct30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b="1" dirty="0" smtClean="0">
                          <a:effectLst/>
                        </a:rPr>
                        <a:t>Ö: </a:t>
                      </a:r>
                      <a:r>
                        <a:rPr lang="tr-TR" sz="1400" b="1" dirty="0">
                          <a:effectLst/>
                        </a:rPr>
                        <a:t>“Ali eve doğru hızlıca koşarken ayağı taşa takıldı ve..........”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b="1" dirty="0" smtClean="0">
                          <a:effectLst/>
                        </a:rPr>
                        <a:t>Ç: </a:t>
                      </a:r>
                      <a:r>
                        <a:rPr lang="tr-TR" sz="1400" b="1" dirty="0">
                          <a:effectLst/>
                        </a:rPr>
                        <a:t>“Düştü”</a:t>
                      </a:r>
                      <a:endParaRPr lang="tr-TR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pattFill prst="pct30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b="1" dirty="0" smtClean="0">
                          <a:effectLst/>
                        </a:rPr>
                        <a:t>Çocuğun </a:t>
                      </a:r>
                      <a:r>
                        <a:rPr lang="tr-TR" sz="1400" b="1" dirty="0">
                          <a:effectLst/>
                        </a:rPr>
                        <a:t>dinlediğini anlama ve dili kullanma becerilerini artırır.</a:t>
                      </a:r>
                      <a:endParaRPr lang="tr-TR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pattFill prst="pct30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100762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Hatırlama</a:t>
                      </a:r>
                      <a:endParaRPr lang="tr-TR" sz="16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pattFill prst="pct90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r-TR" sz="1400" b="1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b="1" dirty="0" smtClean="0">
                          <a:effectLst/>
                        </a:rPr>
                        <a:t>Çocuğa </a:t>
                      </a:r>
                      <a:r>
                        <a:rPr lang="tr-TR" sz="1400" b="1" dirty="0">
                          <a:effectLst/>
                        </a:rPr>
                        <a:t>karakterler ve öyküdeki olaylar hakkında soru sorulur.</a:t>
                      </a:r>
                      <a:endParaRPr lang="tr-TR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pattFill prst="pct30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b="1" dirty="0" smtClean="0">
                          <a:effectLst/>
                        </a:rPr>
                        <a:t>Ö: </a:t>
                      </a:r>
                      <a:r>
                        <a:rPr lang="tr-TR" sz="1400" b="1" dirty="0">
                          <a:effectLst/>
                        </a:rPr>
                        <a:t>“Evde Ali’yle birlikte kim vardı?”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b="1" dirty="0" smtClean="0">
                          <a:effectLst/>
                        </a:rPr>
                        <a:t>Ç: </a:t>
                      </a:r>
                      <a:r>
                        <a:rPr lang="tr-TR" sz="1400" b="1" dirty="0">
                          <a:effectLst/>
                        </a:rPr>
                        <a:t>“Arkadaşı Ayşe”</a:t>
                      </a:r>
                      <a:endParaRPr lang="tr-TR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pattFill prst="pct30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b="1" dirty="0" smtClean="0">
                          <a:effectLst/>
                        </a:rPr>
                        <a:t>Çocuğun </a:t>
                      </a:r>
                      <a:r>
                        <a:rPr lang="tr-TR" sz="1400" b="1" dirty="0">
                          <a:effectLst/>
                        </a:rPr>
                        <a:t>öyküye ilgisini ve detaylara dikkat etme becerisini artırır.</a:t>
                      </a:r>
                      <a:endParaRPr lang="tr-TR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pattFill prst="pct30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806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Açık-uçlu sorular</a:t>
                      </a:r>
                      <a:endParaRPr lang="tr-TR" sz="16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pattFill prst="pct90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b="1" dirty="0" smtClean="0">
                          <a:effectLst/>
                        </a:rPr>
                        <a:t> Çocuktan resimde </a:t>
                      </a:r>
                      <a:r>
                        <a:rPr lang="tr-TR" sz="1400" b="1" dirty="0">
                          <a:effectLst/>
                        </a:rPr>
                        <a:t>anlatılan </a:t>
                      </a:r>
                      <a:r>
                        <a:rPr lang="tr-TR" sz="1400" b="1" dirty="0" smtClean="0">
                          <a:effectLst/>
                        </a:rPr>
                        <a:t>olayı </a:t>
                      </a:r>
                      <a:r>
                        <a:rPr lang="tr-TR" sz="1400" b="1" dirty="0">
                          <a:effectLst/>
                        </a:rPr>
                        <a:t>tanımlaması istenir.</a:t>
                      </a:r>
                      <a:endParaRPr lang="tr-TR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pattFill prst="pct30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b="1" dirty="0" smtClean="0">
                          <a:effectLst/>
                        </a:rPr>
                        <a:t>Ö: </a:t>
                      </a:r>
                      <a:r>
                        <a:rPr lang="tr-TR" sz="1400" b="1" dirty="0">
                          <a:effectLst/>
                        </a:rPr>
                        <a:t>“Bu resimde neler oluyor, anlatır mısın?”</a:t>
                      </a:r>
                      <a:endParaRPr lang="tr-TR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pattFill prst="pct30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b="1" dirty="0" smtClean="0">
                          <a:effectLst/>
                        </a:rPr>
                        <a:t>Çocuğa </a:t>
                      </a:r>
                      <a:r>
                        <a:rPr lang="tr-TR" sz="1400" b="1" dirty="0">
                          <a:effectLst/>
                        </a:rPr>
                        <a:t>dili kullanması için fırsat verir.</a:t>
                      </a:r>
                      <a:endParaRPr lang="tr-TR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pattFill prst="pct30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7113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5N soruları</a:t>
                      </a:r>
                      <a:endParaRPr lang="tr-TR" sz="16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pattFill prst="pct90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Resimdeki bir objeye veya eyleme işaret edilerek </a:t>
                      </a:r>
                      <a:r>
                        <a:rPr lang="tr-TR" sz="1400" b="1" dirty="0" smtClean="0">
                          <a:effectLst/>
                        </a:rPr>
                        <a:t>çocuğun </a:t>
                      </a:r>
                      <a:r>
                        <a:rPr lang="tr-TR" sz="1400" b="1" dirty="0">
                          <a:effectLst/>
                        </a:rPr>
                        <a:t>isimlendirmesi istenir.</a:t>
                      </a:r>
                      <a:endParaRPr lang="tr-TR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pattFill prst="pct30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b="1" dirty="0" smtClean="0">
                          <a:effectLst/>
                        </a:rPr>
                        <a:t>Ö: </a:t>
                      </a:r>
                      <a:r>
                        <a:rPr lang="tr-TR" sz="1400" b="1" dirty="0">
                          <a:effectLst/>
                        </a:rPr>
                        <a:t>“Bu nedir?”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b="1" dirty="0" smtClean="0">
                          <a:effectLst/>
                        </a:rPr>
                        <a:t>Ç: </a:t>
                      </a:r>
                      <a:r>
                        <a:rPr lang="tr-TR" sz="1400" b="1" dirty="0">
                          <a:effectLst/>
                        </a:rPr>
                        <a:t>“Denizaltı”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b="1" dirty="0" smtClean="0">
                          <a:effectLst/>
                        </a:rPr>
                        <a:t>Ö: </a:t>
                      </a:r>
                      <a:r>
                        <a:rPr lang="tr-TR" sz="1400" b="1" dirty="0">
                          <a:effectLst/>
                        </a:rPr>
                        <a:t>“Ne işe yarar?”</a:t>
                      </a:r>
                      <a:endParaRPr lang="tr-TR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pattFill prst="pct30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b="1" dirty="0">
                          <a:effectLst/>
                        </a:rPr>
                        <a:t>Sözcük bilgisini artırır.</a:t>
                      </a:r>
                      <a:endParaRPr lang="tr-TR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pattFill prst="pct30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17774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effectLst/>
                        </a:rPr>
                        <a:t>İlişkilendirme</a:t>
                      </a:r>
                      <a:endParaRPr lang="tr-TR" sz="1600" b="1" dirty="0">
                        <a:solidFill>
                          <a:schemeClr val="accent3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pattFill prst="pct90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r-TR" sz="1400" b="1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b="1" dirty="0" smtClean="0">
                          <a:effectLst/>
                        </a:rPr>
                        <a:t>Öyküyü çocuğun </a:t>
                      </a:r>
                      <a:r>
                        <a:rPr lang="tr-TR" sz="1400" b="1" dirty="0">
                          <a:effectLst/>
                        </a:rPr>
                        <a:t>kendi yaşamından bir şeyler ile ilişkilendirmesi istenir.</a:t>
                      </a:r>
                      <a:endParaRPr lang="tr-TR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pattFill prst="pct30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b="1" dirty="0" smtClean="0">
                          <a:effectLst/>
                        </a:rPr>
                        <a:t>Ö: </a:t>
                      </a:r>
                      <a:r>
                        <a:rPr lang="tr-TR" sz="1400" b="1" dirty="0">
                          <a:effectLst/>
                        </a:rPr>
                        <a:t>“Siz hiç denizaltı gördünüz mü?” “Nerede?” “Ne zaman?” “İki hafta önce okuduğumuz bir dergide bir denizaltının resmi vardı hatırlıyor musunuz?” vb.</a:t>
                      </a:r>
                      <a:endParaRPr lang="tr-TR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pattFill prst="pct30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400" b="1" dirty="0" smtClean="0">
                          <a:effectLst/>
                        </a:rPr>
                        <a:t>Çocuğun </a:t>
                      </a:r>
                      <a:r>
                        <a:rPr lang="tr-TR" sz="1400" b="1" dirty="0">
                          <a:effectLst/>
                        </a:rPr>
                        <a:t>öykülerle kendi yaşamları arasında ilişki kurmasını sağlar ve öğrenciye dili kullanması için fırsat verir. </a:t>
                      </a:r>
                      <a:endParaRPr lang="tr-TR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pattFill prst="pct30">
                      <a:fgClr>
                        <a:schemeClr val="accent6">
                          <a:lumMod val="60000"/>
                          <a:lumOff val="4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377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4082"/>
          </a:xfrm>
          <a:pattFill prst="dotDmnd">
            <a:fgClr>
              <a:srgbClr val="FF0000"/>
            </a:fgClr>
            <a:bgClr>
              <a:schemeClr val="bg1"/>
            </a:bgClr>
          </a:pattFill>
        </p:spPr>
        <p:txBody>
          <a:bodyPr>
            <a:noAutofit/>
          </a:bodyPr>
          <a:lstStyle/>
          <a:p>
            <a:r>
              <a:rPr lang="tr-TR" sz="2800" dirty="0" smtClean="0"/>
              <a:t/>
            </a:r>
            <a:br>
              <a:rPr lang="tr-TR" sz="2800" dirty="0" smtClean="0"/>
            </a:br>
            <a:r>
              <a:rPr lang="tr-TR" sz="2800" dirty="0"/>
              <a:t/>
            </a:r>
            <a:br>
              <a:rPr lang="tr-TR" sz="2800" dirty="0"/>
            </a:br>
            <a:r>
              <a:rPr lang="tr-TR" sz="2400" b="1" dirty="0" smtClean="0">
                <a:solidFill>
                  <a:schemeClr val="accent2">
                    <a:lumMod val="50000"/>
                  </a:schemeClr>
                </a:solidFill>
              </a:rPr>
              <a:t>Konuşmayı </a:t>
            </a:r>
            <a:r>
              <a:rPr lang="tr-TR" sz="2400" b="1" dirty="0">
                <a:solidFill>
                  <a:schemeClr val="accent2">
                    <a:lumMod val="50000"/>
                  </a:schemeClr>
                </a:solidFill>
              </a:rPr>
              <a:t>Başlatma ve Sürdürme Yöntemlerinin Sırası</a:t>
            </a:r>
            <a:r>
              <a:rPr lang="tr-TR" sz="2800" b="1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tr-TR" sz="28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tr-TR" sz="2800" dirty="0"/>
              <a:t> </a:t>
            </a:r>
            <a:br>
              <a:rPr lang="tr-TR" sz="2800" dirty="0"/>
            </a:br>
            <a:endParaRPr lang="tr-TR" sz="2800" dirty="0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10760771"/>
              </p:ext>
            </p:extLst>
          </p:nvPr>
        </p:nvGraphicFramePr>
        <p:xfrm>
          <a:off x="323528" y="874797"/>
          <a:ext cx="8640960" cy="56361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0942"/>
                <a:gridCol w="3087259"/>
                <a:gridCol w="1939720"/>
                <a:gridCol w="2063039"/>
              </a:tblGrid>
              <a:tr h="9361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</a:rPr>
                        <a:t>Yöntemler</a:t>
                      </a:r>
                      <a:endParaRPr lang="tr-TR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pattFill prst="pct50">
                      <a:fgClr>
                        <a:srgbClr val="FF0000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Nasıl yapılabilir?</a:t>
                      </a:r>
                      <a:endParaRPr lang="tr-TR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pattFill prst="pct50">
                      <a:fgClr>
                        <a:srgbClr val="FF0000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Örnek</a:t>
                      </a:r>
                      <a:endParaRPr lang="tr-TR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pattFill prst="pct50">
                      <a:fgClr>
                        <a:srgbClr val="FF0000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Etkisi</a:t>
                      </a:r>
                      <a:endParaRPr lang="tr-TR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pattFill prst="pct50">
                      <a:fgClr>
                        <a:srgbClr val="FF0000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14333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Başlat</a:t>
                      </a:r>
                      <a:endParaRPr lang="tr-TR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pattFill prst="pct50">
                      <a:fgClr>
                        <a:srgbClr val="FF0000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r-TR" sz="1600" b="1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</a:rPr>
                        <a:t>Çocuktan </a:t>
                      </a:r>
                      <a:r>
                        <a:rPr lang="tr-TR" sz="1600" b="1" dirty="0">
                          <a:effectLst/>
                        </a:rPr>
                        <a:t>resimdeki bir objeyi isimlendirmesi istenir veya öykünün karakterleri hakkında soru </a:t>
                      </a:r>
                      <a:r>
                        <a:rPr lang="tr-TR" sz="1600" b="1" dirty="0" smtClean="0">
                          <a:effectLst/>
                        </a:rPr>
                        <a:t>sorulur.</a:t>
                      </a:r>
                      <a:endParaRPr lang="tr-TR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pattFill prst="pct10">
                      <a:fgClr>
                        <a:srgbClr val="FF0000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r-TR" sz="1600" b="1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</a:rPr>
                        <a:t>Ö: </a:t>
                      </a:r>
                      <a:r>
                        <a:rPr lang="tr-TR" sz="1600" b="1" dirty="0">
                          <a:effectLst/>
                        </a:rPr>
                        <a:t>“Bu nedir?”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</a:rPr>
                        <a:t>Ç: </a:t>
                      </a:r>
                      <a:r>
                        <a:rPr lang="tr-TR" sz="1600" b="1" dirty="0">
                          <a:effectLst/>
                        </a:rPr>
                        <a:t>“Kamyon”</a:t>
                      </a:r>
                      <a:endParaRPr lang="tr-TR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pattFill prst="pct10">
                      <a:fgClr>
                        <a:srgbClr val="FF0000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</a:rPr>
                        <a:t>Dikkati </a:t>
                      </a:r>
                      <a:r>
                        <a:rPr lang="tr-TR" sz="1600" b="1" dirty="0">
                          <a:effectLst/>
                        </a:rPr>
                        <a:t>artırır.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Çocuğun öyküyle ilgilenmesini sağlar.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Öykü hakkındaki bilgisini artırır.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Sözcük bilgisini artırır.</a:t>
                      </a:r>
                      <a:endParaRPr lang="tr-TR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pattFill prst="pct10">
                      <a:fgClr>
                        <a:srgbClr val="FF0000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10424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Değerlendir</a:t>
                      </a:r>
                      <a:endParaRPr lang="tr-TR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pattFill prst="pct50">
                      <a:fgClr>
                        <a:srgbClr val="FF0000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</a:rPr>
                        <a:t>Çocuğun </a:t>
                      </a:r>
                      <a:r>
                        <a:rPr lang="tr-TR" sz="1600" b="1" dirty="0">
                          <a:effectLst/>
                        </a:rPr>
                        <a:t>cevabının doğru olup olmadığı değerlendirilir. Eğer doğru değilse, çocuğun yeni sözcüğü öğrenebilmesi için başka hangi bilgilerin verilmesi gerektiği düşünülür.</a:t>
                      </a:r>
                      <a:endParaRPr lang="tr-TR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pattFill prst="pct10">
                      <a:fgClr>
                        <a:srgbClr val="FF0000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</a:rPr>
                        <a:t>Öğretmen </a:t>
                      </a:r>
                      <a:r>
                        <a:rPr lang="tr-TR" sz="1600" b="1" dirty="0">
                          <a:effectLst/>
                        </a:rPr>
                        <a:t>verilen cevabı ve eklenebilecek bilgileri </a:t>
                      </a:r>
                      <a:r>
                        <a:rPr lang="tr-TR" sz="1600" b="1" dirty="0" smtClean="0">
                          <a:effectLst/>
                        </a:rPr>
                        <a:t>düşünür.</a:t>
                      </a:r>
                      <a:endParaRPr lang="tr-TR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pattFill prst="pct10">
                      <a:fgClr>
                        <a:srgbClr val="FF0000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r-TR" sz="1600" b="1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</a:rPr>
                        <a:t>Öğretmen çocuğa </a:t>
                      </a:r>
                      <a:r>
                        <a:rPr lang="tr-TR" sz="1600" b="1" dirty="0">
                          <a:effectLst/>
                        </a:rPr>
                        <a:t>cevabı hakkında bireysel geribildirim </a:t>
                      </a:r>
                      <a:r>
                        <a:rPr lang="tr-TR" sz="1600" b="1" dirty="0" smtClean="0">
                          <a:effectLst/>
                        </a:rPr>
                        <a:t>verir.</a:t>
                      </a:r>
                      <a:endParaRPr lang="tr-TR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pattFill prst="pct10">
                      <a:fgClr>
                        <a:srgbClr val="FF0000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10424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Genişlet</a:t>
                      </a:r>
                      <a:endParaRPr lang="tr-TR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pattFill prst="pct50">
                      <a:fgClr>
                        <a:srgbClr val="FF0000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tr-TR" sz="1600" b="1" dirty="0" smtClean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</a:rPr>
                        <a:t>Çocuğun cevabı </a:t>
                      </a:r>
                      <a:r>
                        <a:rPr lang="tr-TR" sz="1600" b="1" dirty="0">
                          <a:effectLst/>
                        </a:rPr>
                        <a:t>birkaç sözcük daha eklenerek genişletilir.</a:t>
                      </a:r>
                      <a:endParaRPr lang="tr-TR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pattFill prst="pct10">
                      <a:fgClr>
                        <a:srgbClr val="FF0000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>
                          <a:effectLst/>
                        </a:rPr>
                        <a:t>Öğretmen: “Evet, büyük ve kırmızı bir itfaiye kamyonu, değil mi?”</a:t>
                      </a:r>
                      <a:endParaRPr lang="tr-TR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pattFill prst="pct10">
                      <a:fgClr>
                        <a:srgbClr val="FF0000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</a:rPr>
                        <a:t>Çocuğu biraz </a:t>
                      </a:r>
                      <a:r>
                        <a:rPr lang="tr-TR" sz="1600" b="1" dirty="0">
                          <a:effectLst/>
                        </a:rPr>
                        <a:t>daha </a:t>
                      </a:r>
                      <a:r>
                        <a:rPr lang="tr-TR" sz="1600" b="1" dirty="0" smtClean="0">
                          <a:effectLst/>
                        </a:rPr>
                        <a:t>fazla konuşması için destekler.</a:t>
                      </a:r>
                      <a:endParaRPr lang="tr-TR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pattFill prst="pct10">
                      <a:fgClr>
                        <a:srgbClr val="FF0000"/>
                      </a:fgClr>
                      <a:bgClr>
                        <a:schemeClr val="bg1"/>
                      </a:bgClr>
                    </a:pattFill>
                  </a:tcPr>
                </a:tc>
              </a:tr>
              <a:tr h="5212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</a:rPr>
                        <a:t>Tekrarlat</a:t>
                      </a:r>
                      <a:endParaRPr lang="tr-TR" sz="16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pattFill prst="pct50">
                      <a:fgClr>
                        <a:srgbClr val="FF0000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</a:rPr>
                        <a:t>Çocuğun cevabı </a:t>
                      </a:r>
                      <a:r>
                        <a:rPr lang="tr-TR" sz="1600" b="1" dirty="0">
                          <a:effectLst/>
                        </a:rPr>
                        <a:t>tekrarlaması istenir.</a:t>
                      </a:r>
                      <a:endParaRPr lang="tr-TR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pattFill prst="pct10">
                      <a:fgClr>
                        <a:srgbClr val="FF0000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</a:rPr>
                        <a:t>Ç: </a:t>
                      </a:r>
                      <a:r>
                        <a:rPr lang="tr-TR" sz="1600" b="1" dirty="0">
                          <a:effectLst/>
                        </a:rPr>
                        <a:t>“Büyük, kırmızı itfaiye kamyonu”</a:t>
                      </a:r>
                      <a:endParaRPr lang="tr-TR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pattFill prst="pct10">
                      <a:fgClr>
                        <a:srgbClr val="FF0000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tr-TR" sz="1600" b="1" dirty="0" smtClean="0">
                          <a:effectLst/>
                        </a:rPr>
                        <a:t>Çocuğun </a:t>
                      </a:r>
                      <a:r>
                        <a:rPr lang="tr-TR" sz="1600" b="1" dirty="0">
                          <a:effectLst/>
                        </a:rPr>
                        <a:t>dili kullanmasını </a:t>
                      </a:r>
                      <a:r>
                        <a:rPr lang="tr-TR" sz="1600" b="1" dirty="0" smtClean="0">
                          <a:effectLst/>
                        </a:rPr>
                        <a:t>destekler.</a:t>
                      </a:r>
                      <a:endParaRPr lang="tr-TR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pattFill prst="pct10">
                      <a:fgClr>
                        <a:srgbClr val="FF0000"/>
                      </a:fgClr>
                      <a:bgClr>
                        <a:schemeClr val="bg1"/>
                      </a:bgClr>
                    </a:pattFill>
                  </a:tcPr>
                </a:tc>
              </a:tr>
            </a:tbl>
          </a:graphicData>
        </a:graphic>
      </p:graphicFrame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121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  <a:pattFill prst="pct5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Sözcüklerin kitapta resimleri bulunuyorsa resimleri de gösterilerek anlamlarıyla ilgili konuşulur. </a:t>
            </a:r>
            <a:r>
              <a:rPr lang="tr-TR" b="1" dirty="0" smtClean="0">
                <a:solidFill>
                  <a:srgbClr val="C00000"/>
                </a:solidFill>
              </a:rPr>
              <a:t>Örnekler verelim.</a:t>
            </a:r>
          </a:p>
          <a:p>
            <a:endParaRPr lang="tr-TR" b="1" dirty="0">
              <a:solidFill>
                <a:srgbClr val="C00000"/>
              </a:solidFill>
            </a:endParaRPr>
          </a:p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Sözcüklerin resimleri bulunmuyorsa açıklama yapmak için ek materyaller kullanılabilir. Örneğin sözcük, bir nesne ise o nesnenin kendisi veya resmi, ilişkili olduğu başka bir nesneden yararlanılabilir.</a:t>
            </a:r>
            <a:endParaRPr lang="tr-TR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3999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  <a:pattFill prst="pct5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Seçilen sözcükler ile çocuğun kendi yaşamı arasında bağlantı kurması sağlanmalıdır. 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Örnekler verelim.</a:t>
            </a:r>
          </a:p>
          <a:p>
            <a:endParaRPr lang="tr-TR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Çocuklardan sözcüklerin resimlerini göstermesi istenebilir.</a:t>
            </a:r>
          </a:p>
          <a:p>
            <a:endParaRPr lang="tr-TR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Hedef sözcüklerin anlamları uygun oldukça tekrarlanır.</a:t>
            </a:r>
          </a:p>
          <a:p>
            <a:endParaRPr lang="tr-TR" dirty="0">
              <a:solidFill>
                <a:schemeClr val="tx2">
                  <a:lumMod val="75000"/>
                </a:schemeClr>
              </a:solidFill>
            </a:endParaRPr>
          </a:p>
          <a:p>
            <a:endParaRPr lang="tr-TR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8337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  <a:pattFill prst="pct5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F07F09"/>
              </a:buClr>
              <a:buSzPct val="70000"/>
            </a:pPr>
            <a:r>
              <a:rPr lang="tr-TR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Hedef sözcükleri </a:t>
            </a:r>
            <a:r>
              <a:rPr lang="tr-TR" b="1" dirty="0" err="1">
                <a:solidFill>
                  <a:schemeClr val="tx2">
                    <a:lumMod val="75000"/>
                  </a:schemeClr>
                </a:solidFill>
                <a:latin typeface="+mj-lt"/>
              </a:rPr>
              <a:t>sesbilgisel</a:t>
            </a:r>
            <a:r>
              <a:rPr lang="tr-TR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 özelliklerine (sözcüğün ilk ve son seslerine) dikkat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çekilir </a:t>
            </a:r>
            <a:r>
              <a:rPr lang="tr-TR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ve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çocuklardan </a:t>
            </a:r>
            <a:r>
              <a:rPr lang="tr-TR" b="1" dirty="0">
                <a:solidFill>
                  <a:schemeClr val="tx2">
                    <a:lumMod val="75000"/>
                  </a:schemeClr>
                </a:solidFill>
                <a:latin typeface="+mj-lt"/>
              </a:rPr>
              <a:t>sesleri tekrar etmelerini 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istenir. 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>
                <a:srgbClr val="F07F09"/>
              </a:buClr>
              <a:buSzPct val="70000"/>
              <a:buNone/>
            </a:pPr>
            <a:endParaRPr lang="tr-TR" b="1" dirty="0" smtClean="0">
              <a:solidFill>
                <a:schemeClr val="tx2">
                  <a:lumMod val="75000"/>
                </a:schemeClr>
              </a:solidFill>
              <a:latin typeface="+mj-lt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F07F09"/>
              </a:buClr>
              <a:buSzPct val="70000"/>
            </a:pPr>
            <a:r>
              <a:rPr lang="tr-TR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Örnek; kitapta derin, dip, denizaltı gibi  hedef sözcükler vardır. Çocuklardan sözcüklerin başlangıç seslerini /d/ bulmaları istenebilir. Aynı sesle başlayan sözcükler üretmeleri konusunda rehberlik edilir.</a:t>
            </a:r>
            <a:endParaRPr lang="tr-TR" b="1" dirty="0">
              <a:solidFill>
                <a:prstClr val="white"/>
              </a:solidFill>
              <a:latin typeface="+mj-lt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03690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040560"/>
          </a:xfrm>
          <a:pattFill prst="pct5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Kitabı okuma sürecinde «konuşmayı başlatma tekniklerinden» yararlanılır. Bunlar;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Cümleyi tamamlama,</a:t>
            </a:r>
          </a:p>
          <a:p>
            <a:pPr marL="0" indent="0">
              <a:buNone/>
            </a:pPr>
            <a:r>
              <a:rPr lang="tr-TR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   Hatırlama,</a:t>
            </a:r>
          </a:p>
          <a:p>
            <a:pPr marL="0" indent="0">
              <a:buNone/>
            </a:pPr>
            <a:r>
              <a:rPr lang="tr-TR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   Açık uçlu ve 5N sorularını sorma,</a:t>
            </a:r>
          </a:p>
          <a:p>
            <a:pPr marL="0" indent="0">
              <a:buNone/>
            </a:pPr>
            <a:r>
              <a:rPr lang="tr-TR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   İlişkilendirme, </a:t>
            </a:r>
          </a:p>
          <a:p>
            <a:pPr marL="0" indent="0">
              <a:buNone/>
            </a:pPr>
            <a:endParaRPr lang="tr-TR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tr-TR" b="1" dirty="0" smtClean="0">
                <a:solidFill>
                  <a:schemeClr val="accent4">
                    <a:lumMod val="75000"/>
                  </a:schemeClr>
                </a:solidFill>
              </a:rPr>
              <a:t>Örnekler verelim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4807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  <a:pattFill prst="pct5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Etkileşimli kitap okuma sürecinde çocukların yanıtları tekrarlanır. Bu sürecin akıcı geçmesi önemlidir.</a:t>
            </a:r>
          </a:p>
          <a:p>
            <a:endParaRPr lang="tr-TR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Çocuklar kısa bir süre sonra öyküyü anlatan konumuna geçecekleri için onların yorumlarının dinlenilmesi ve geri bildirimler verilmesi çok önemlidir. </a:t>
            </a:r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Çocuklara sözel olarak ödüllendirmelerle geri bildirim vermek onların katılımını artırmaktadır.</a:t>
            </a:r>
            <a:endParaRPr lang="tr-TR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8615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pattFill prst="pct10">
            <a:fgClr>
              <a:schemeClr val="accent6">
                <a:lumMod val="75000"/>
              </a:schemeClr>
            </a:fgClr>
            <a:bgClr>
              <a:schemeClr val="bg1"/>
            </a:bgClr>
          </a:pattFill>
          <a:ln>
            <a:solidFill>
              <a:schemeClr val="accent6">
                <a:lumMod val="75000"/>
              </a:schemeClr>
            </a:solidFill>
          </a:ln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</a:rPr>
              <a:t>Okuma Sonrası</a:t>
            </a:r>
            <a:endParaRPr lang="tr-TR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  <a:pattFill prst="pct5">
            <a:fgClr>
              <a:schemeClr val="accent6">
                <a:lumMod val="75000"/>
              </a:schemeClr>
            </a:fgClr>
            <a:bgClr>
              <a:schemeClr val="bg1"/>
            </a:bgClr>
          </a:pattFill>
          <a:ln>
            <a:solidFill>
              <a:schemeClr val="accent6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tr-TR" sz="2800" b="1" dirty="0" smtClean="0">
                <a:solidFill>
                  <a:schemeClr val="accent6">
                    <a:lumMod val="50000"/>
                  </a:schemeClr>
                </a:solidFill>
              </a:rPr>
              <a:t>Okuma sürecinden sonra çocuğun kitabı baştan sona hatırlamasına yardımcı olacak kısa, bağlamı ve en önemli olayları vurgulayan sorular sorulur. Bu sürecin akıcı geçmesi önemlidir. </a:t>
            </a:r>
          </a:p>
          <a:p>
            <a:endParaRPr lang="tr-TR" sz="28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tr-TR" sz="2800" b="1" dirty="0" smtClean="0">
                <a:solidFill>
                  <a:schemeClr val="accent6">
                    <a:lumMod val="50000"/>
                  </a:schemeClr>
                </a:solidFill>
              </a:rPr>
              <a:t>Görsel ipuçları verilerek tekrarlar yapılır. Örneğin; denizaltının resmi gösterilere; «</a:t>
            </a:r>
            <a:r>
              <a:rPr lang="tr-TR" sz="2800" b="1" dirty="0" err="1" smtClean="0">
                <a:solidFill>
                  <a:schemeClr val="accent6">
                    <a:lumMod val="50000"/>
                  </a:schemeClr>
                </a:solidFill>
              </a:rPr>
              <a:t>Pipkin</a:t>
            </a:r>
            <a:r>
              <a:rPr lang="tr-TR" sz="2800" b="1" dirty="0" smtClean="0">
                <a:solidFill>
                  <a:schemeClr val="accent6">
                    <a:lumMod val="50000"/>
                  </a:schemeClr>
                </a:solidFill>
              </a:rPr>
              <a:t> denizaltında kiminle birlikteydi?»</a:t>
            </a:r>
          </a:p>
          <a:p>
            <a:endParaRPr lang="tr-TR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0"/>
            <a:r>
              <a:rPr lang="tr-TR" sz="2800" b="1" dirty="0">
                <a:solidFill>
                  <a:schemeClr val="accent6">
                    <a:lumMod val="50000"/>
                  </a:schemeClr>
                </a:solidFill>
              </a:rPr>
              <a:t>Çocuklardan yeni bir son oluşturmaları, öyküye yeni bir isim bulmaları da istenebilir.</a:t>
            </a:r>
          </a:p>
          <a:p>
            <a:endParaRPr lang="tr-TR" b="1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tr-TR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9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56148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711</Words>
  <PresentationFormat>Ekran Gösterisi (4:3)</PresentationFormat>
  <Paragraphs>116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Etkileşimli Kitap Okuma  Konuşmayı Başlatma ve Sürdürme Yöntemleri  </vt:lpstr>
      <vt:lpstr>Konuşmayı Başlatma Yöntemleri</vt:lpstr>
      <vt:lpstr>  Konuşmayı Başlatma ve Sürdürme Yöntemlerinin Sırası   </vt:lpstr>
      <vt:lpstr>Slayt 4</vt:lpstr>
      <vt:lpstr>Slayt 5</vt:lpstr>
      <vt:lpstr>Slayt 6</vt:lpstr>
      <vt:lpstr>Slayt 7</vt:lpstr>
      <vt:lpstr>Slayt 8</vt:lpstr>
      <vt:lpstr>Okuma Sonrası</vt:lpstr>
      <vt:lpstr> Etkileşimli kitap okuma çalışmalarını;  </vt:lpstr>
      <vt:lpstr>Etkileşimli Kitap Okuma Yönteminin Çocukları Desteklediği Düşünülen Beceriler-Tutumlar</vt:lpstr>
      <vt:lpstr>Kaynak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Etkileşimli Kitap Okuma  Konuşmayı Başlatma ve Sürdürme Yöntemleri  </dc:title>
  <dc:creator>Windows 7</dc:creator>
  <cp:lastModifiedBy>Windows 7</cp:lastModifiedBy>
  <cp:revision>2</cp:revision>
  <dcterms:created xsi:type="dcterms:W3CDTF">2018-03-10T08:20:34Z</dcterms:created>
  <dcterms:modified xsi:type="dcterms:W3CDTF">2018-03-10T08:27:57Z</dcterms:modified>
</cp:coreProperties>
</file>