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14"/>
  </p:notesMasterIdLst>
  <p:sldIdLst>
    <p:sldId id="328" r:id="rId5"/>
    <p:sldId id="263" r:id="rId6"/>
    <p:sldId id="293" r:id="rId7"/>
    <p:sldId id="299" r:id="rId8"/>
    <p:sldId id="294" r:id="rId9"/>
    <p:sldId id="298" r:id="rId10"/>
    <p:sldId id="295" r:id="rId11"/>
    <p:sldId id="296" r:id="rId12"/>
    <p:sldId id="29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Hukukta Akıl Yürütme" id="{C1698F90-1A46-457B-9932-9209C3B4D076}">
          <p14:sldIdLst>
            <p14:sldId id="328"/>
            <p14:sldId id="263"/>
            <p14:sldId id="293"/>
            <p14:sldId id="299"/>
            <p14:sldId id="294"/>
            <p14:sldId id="298"/>
            <p14:sldId id="295"/>
            <p14:sldId id="296"/>
            <p14:sldId id="2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537892-34C6-41F3-9860-D2EC57B074B6}" v="1" dt="2020-05-27T14:30:08.26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73" autoAdjust="0"/>
  </p:normalViewPr>
  <p:slideViewPr>
    <p:cSldViewPr>
      <p:cViewPr varScale="1">
        <p:scale>
          <a:sx n="86" d="100"/>
          <a:sy n="86" d="100"/>
        </p:scale>
        <p:origin x="1382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287AA-0D99-42CE-A71B-10FA9908BBF8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C167DB-EFF0-400D-96A1-6799F871DE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C167DB-EFF0-400D-96A1-6799F871DE5B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 latinLnBrk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B1635-7AB6-4A02-8F63-2344453D2D8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lt"/>
                <a:cs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ts val="24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FA480D-CB17-4C49-BB2A-C7514E1C7CEA}" type="datetimeFigureOut">
              <a:rPr lang="en-US" smtClean="0"/>
              <a:pPr/>
              <a:t>5/27/2020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CFA480D-CB17-4C49-BB2A-C7514E1C7CEA}" type="datetimeFigureOut">
              <a:rPr lang="en-US" smtClean="0"/>
              <a:pPr/>
              <a:t>5/27/2020</a:t>
            </a:fld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r"/>
            <a:endParaRPr lang="en-US" sz="1200" dirty="0">
              <a:solidFill>
                <a:schemeClr val="tx2"/>
              </a:solidFill>
            </a:endParaRPr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>
              <a:defRPr sz="1600" baseline="0">
                <a:solidFill>
                  <a:schemeClr val="tx2"/>
                </a:solidFill>
              </a:defRPr>
            </a:lvl1pPr>
          </a:lstStyle>
          <a:p>
            <a:pPr algn="ctr"/>
            <a:fld id="{CEAB1635-7AB6-4A02-8F63-2344453D2D84}" type="slidenum">
              <a:rPr lang="en-US" smtClean="0"/>
              <a:pPr algn="ctr"/>
              <a:t>‹#›</a:t>
            </a:fld>
            <a:endParaRPr lang="en-US" sz="1600" baseline="0" dirty="0">
              <a:solidFill>
                <a:schemeClr val="tx2"/>
              </a:solidFill>
            </a:endParaRPr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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lt Başlık 1">
            <a:extLst>
              <a:ext uri="{FF2B5EF4-FFF2-40B4-BE49-F238E27FC236}">
                <a16:creationId xmlns:a16="http://schemas.microsoft.com/office/drawing/2014/main" id="{2065D22A-AFCC-4EFF-BCBF-869AD089399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D89AE16F-38EE-4BA1-ADA2-A876C4860D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</p:spTree>
    <p:extLst>
      <p:ext uri="{BB962C8B-B14F-4D97-AF65-F5344CB8AC3E}">
        <p14:creationId xmlns:p14="http://schemas.microsoft.com/office/powerpoint/2010/main" val="1902957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HUKUKTA AKIL YÜRÜTME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I. KIYAS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tr-TR" dirty="0"/>
              <a:t>A. Kıyasın Unsurları</a:t>
            </a:r>
          </a:p>
          <a:p>
            <a:pPr marL="365760" lvl="1" indent="0">
              <a:buNone/>
            </a:pPr>
            <a:r>
              <a:rPr lang="tr-TR" dirty="0"/>
              <a:t>	B. Kıyasın Şartları</a:t>
            </a:r>
          </a:p>
          <a:p>
            <a:pPr marL="365760" lvl="1" indent="0">
              <a:buNone/>
            </a:pPr>
            <a:r>
              <a:rPr lang="tr-TR" dirty="0"/>
              <a:t>	C. Kıyas Her Zaman Yapılabilir mi?</a:t>
            </a:r>
          </a:p>
          <a:p>
            <a:pPr marL="365760" lvl="1" indent="0">
              <a:buNone/>
            </a:pPr>
            <a:endParaRPr lang="tr-TR" dirty="0"/>
          </a:p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II. AKSİYLE KANIT</a:t>
            </a:r>
          </a:p>
          <a:p>
            <a:pPr marL="365760" lvl="1" indent="0">
              <a:buNone/>
            </a:pPr>
            <a:endParaRPr lang="tr-TR" dirty="0">
              <a:solidFill>
                <a:schemeClr val="tx1"/>
              </a:solidFill>
            </a:endParaRPr>
          </a:p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III. EVLEVİYET</a:t>
            </a:r>
          </a:p>
          <a:p>
            <a:pPr marL="365760" lvl="1" indent="0">
              <a:buNone/>
            </a:pPr>
            <a:r>
              <a:rPr lang="tr-TR" dirty="0">
                <a:solidFill>
                  <a:schemeClr val="tx1"/>
                </a:solidFill>
              </a:rPr>
              <a:t>	</a:t>
            </a:r>
            <a:r>
              <a:rPr lang="tr-TR" dirty="0"/>
              <a:t>A. Büyükten Küçüğe Doğru Akıl Yürütme</a:t>
            </a:r>
          </a:p>
          <a:p>
            <a:pPr marL="365760" lvl="1" indent="0">
              <a:buNone/>
            </a:pPr>
            <a:r>
              <a:rPr lang="tr-TR" dirty="0"/>
              <a:t>	B. Küçükten Büyüğe Doğru Akıl Yürütme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D0F6FAB6-87D7-406A-AD20-A0F15067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i="1" dirty="0">
                <a:solidFill>
                  <a:schemeClr val="tx2"/>
                </a:solidFill>
              </a:rPr>
              <a:t>KIYAS: </a:t>
            </a:r>
            <a:r>
              <a:rPr lang="tr-TR" sz="2200" dirty="0"/>
              <a:t>Hakkında hüküm bulunan şey ile hakkında hüküm bulunmayan şeyin karşılaştırılarak mevcut hükmün amacının her iki şey içinde ortak olduğunun anlaşılması halinde, hakkında hüküm bulunmayan şeyin de o hükme tabiî olmasıdır.</a:t>
            </a:r>
          </a:p>
          <a:p>
            <a:pPr marL="0" indent="0">
              <a:buNone/>
            </a:pPr>
            <a:endParaRPr lang="tr-TR" sz="2200" dirty="0"/>
          </a:p>
          <a:p>
            <a:pPr marL="0" indent="0">
              <a:buNone/>
            </a:pPr>
            <a:r>
              <a:rPr lang="tr-TR" sz="2400" dirty="0">
                <a:solidFill>
                  <a:schemeClr val="tx2"/>
                </a:solidFill>
              </a:rPr>
              <a:t>Kıyaslanan ile kıyaslanılan şey arasında, hükmün konulmasına sebep olan özellik bakımından benzerlik olması halinde ancak kıyas yapılabilir.</a:t>
            </a:r>
          </a:p>
          <a:p>
            <a:pPr marL="0" indent="0">
              <a:buNone/>
            </a:pPr>
            <a:endParaRPr lang="tr-TR" sz="2200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7BB097A-CBFE-4AE6-A62F-2EA3CC8E1B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KIYAS</a:t>
            </a:r>
          </a:p>
        </p:txBody>
      </p:sp>
    </p:spTree>
    <p:extLst>
      <p:ext uri="{BB962C8B-B14F-4D97-AF65-F5344CB8AC3E}">
        <p14:creationId xmlns:p14="http://schemas.microsoft.com/office/powerpoint/2010/main" val="40248596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0ABCE5A6-0141-4D3C-817C-61F740F6C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KIYASIN UNSURLARI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Kıyaslanılan şey: Asıl </a:t>
            </a:r>
            <a:r>
              <a:rPr lang="tr-TR" sz="2200" i="1" dirty="0">
                <a:solidFill>
                  <a:schemeClr val="tx2"/>
                </a:solidFill>
              </a:rPr>
              <a:t>(evcil hayvan)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Kıyaslanılan Şey Hakkındaki Hüküm: Aslın Hükmü </a:t>
            </a:r>
            <a:r>
              <a:rPr lang="tr-TR" sz="2200" dirty="0">
                <a:solidFill>
                  <a:schemeClr val="tx2"/>
                </a:solidFill>
              </a:rPr>
              <a:t>(AVM’ lere evcil hayvanların girmesi yasaktır.)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Kıyaslanan şey: Feri </a:t>
            </a:r>
            <a:r>
              <a:rPr lang="tr-TR" sz="2200" i="1" dirty="0">
                <a:solidFill>
                  <a:schemeClr val="tx2"/>
                </a:solidFill>
              </a:rPr>
              <a:t>(yaban hayvanı)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Sebep Ortaklığı: Asıl ile feri arasında, asıl hakkındaki hükmün konuluş amacı bakımından bulunan ortaklık. </a:t>
            </a:r>
            <a:r>
              <a:rPr lang="tr-TR" sz="2200" i="1" dirty="0">
                <a:solidFill>
                  <a:schemeClr val="tx2"/>
                </a:solidFill>
              </a:rPr>
              <a:t>(Hayvanların AVM’ de bulunan insanlara rahatsızlık vermesini önlemek.)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70DF1236-B6FF-4B3C-ACB6-80DCB21444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KIYAS</a:t>
            </a:r>
          </a:p>
        </p:txBody>
      </p:sp>
    </p:spTree>
    <p:extLst>
      <p:ext uri="{BB962C8B-B14F-4D97-AF65-F5344CB8AC3E}">
        <p14:creationId xmlns:p14="http://schemas.microsoft.com/office/powerpoint/2010/main" val="16135991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6A2645B7-EA0B-45E0-ABEF-4CE900437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733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KIYASIN ŞARTLARI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Kıyaslanan şey, kıyaslanılan şeyin benzeri olmalı, ama tam benzeri de olmamalıdır.</a:t>
            </a:r>
          </a:p>
          <a:p>
            <a:pPr marL="731520" lvl="2" indent="0">
              <a:buNone/>
            </a:pPr>
            <a:r>
              <a:rPr lang="tr-TR" dirty="0"/>
              <a:t>Tam benzeri olursa aynısı demektir, kıyasa gerek yoktur.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Kıyaslanan şey hakkında kanunda hüküm mevcut olmamalıdır.</a:t>
            </a:r>
          </a:p>
          <a:p>
            <a:pPr marL="731520" lvl="2" indent="0">
              <a:buNone/>
            </a:pPr>
            <a:r>
              <a:rPr lang="tr-TR" dirty="0"/>
              <a:t>Kıyas, kıyaslanan şey hakkında hüküm bulunmadığı için yapılır, hüküm varsa kıyasa gerek kalmaz.</a:t>
            </a:r>
          </a:p>
          <a:p>
            <a:pPr marL="822960" lvl="1" indent="-457200">
              <a:buFont typeface="+mj-lt"/>
              <a:buAutoNum type="arabicPeriod"/>
            </a:pPr>
            <a:r>
              <a:rPr lang="tr-TR" dirty="0"/>
              <a:t>Kıyaslanılan şeye bağlanan hüküm, sırf ona özgü ise kıyas yolu ile başka bir şeye tatbik edilemez.</a:t>
            </a:r>
          </a:p>
          <a:p>
            <a:pPr marL="731520" lvl="2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91C3964F-0015-4172-BF64-FCDD34B597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KIYAS</a:t>
            </a:r>
          </a:p>
        </p:txBody>
      </p:sp>
    </p:spTree>
    <p:extLst>
      <p:ext uri="{BB962C8B-B14F-4D97-AF65-F5344CB8AC3E}">
        <p14:creationId xmlns:p14="http://schemas.microsoft.com/office/powerpoint/2010/main" val="62358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475E9F23-454D-4AD0-849C-AEB961915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0" lvl="1" indent="-457200">
              <a:buFont typeface="+mj-lt"/>
              <a:buAutoNum type="arabicPeriod" startAt="4"/>
            </a:pPr>
            <a:r>
              <a:rPr lang="tr-TR" dirty="0"/>
              <a:t>İstisnai hükümlerde kıyas yapılamaz.</a:t>
            </a:r>
          </a:p>
          <a:p>
            <a:pPr marL="731520" lvl="2" indent="0">
              <a:buNone/>
            </a:pPr>
            <a:r>
              <a:rPr lang="tr-TR" dirty="0"/>
              <a:t>İstisnai hükümler dar yorumlanır, bu hükümlerde kıyas yapmak hükmün uygulamasını genişletmek anlamına gelir. Kıyaslanan şeye genel hüküm uygulanmalıdır.</a:t>
            </a:r>
          </a:p>
          <a:p>
            <a:pPr marL="822960" lvl="1" indent="-457200">
              <a:buFont typeface="+mj-lt"/>
              <a:buAutoNum type="arabicPeriod" startAt="4"/>
            </a:pPr>
            <a:r>
              <a:rPr lang="tr-TR" dirty="0"/>
              <a:t>«Bir şeyi zikretmek, diğerini dışlamaktır.» ilkesinin geçerli olduğu hükümler kıyas yoluyla uygulanamaz.</a:t>
            </a:r>
          </a:p>
          <a:p>
            <a:pPr marL="731520" lvl="2" indent="0">
              <a:buNone/>
            </a:pPr>
            <a:r>
              <a:rPr lang="tr-TR" dirty="0"/>
              <a:t>Kanun koyucunun belli bir şey hakkında, diğerlerini dışlayarak koyduğu hüküm, kıyas yoluyla hükmün kapsamadığı şeylere uygulanamaz.</a:t>
            </a:r>
          </a:p>
          <a:p>
            <a:pPr marL="822960" lvl="1" indent="-457200">
              <a:buFont typeface="+mj-lt"/>
              <a:buAutoNum type="arabicPeriod" startAt="4"/>
            </a:pPr>
            <a:r>
              <a:rPr lang="tr-TR" dirty="0"/>
              <a:t>Aslın hükmünde </a:t>
            </a:r>
            <a:r>
              <a:rPr lang="tr-TR" i="1" dirty="0"/>
              <a:t>numerus clausus</a:t>
            </a:r>
            <a:r>
              <a:rPr lang="tr-TR" dirty="0"/>
              <a:t> sayma yapılıyorsa kıyas yapılamaz.</a:t>
            </a:r>
          </a:p>
          <a:p>
            <a:pPr marL="0" indent="0">
              <a:buNone/>
            </a:pPr>
            <a:endParaRPr lang="tr-TR" dirty="0"/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31AE9BF2-D033-478C-8CD6-F8F568ABA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KIYAS</a:t>
            </a:r>
          </a:p>
        </p:txBody>
      </p:sp>
    </p:spTree>
    <p:extLst>
      <p:ext uri="{BB962C8B-B14F-4D97-AF65-F5344CB8AC3E}">
        <p14:creationId xmlns:p14="http://schemas.microsoft.com/office/powerpoint/2010/main" val="1639352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593FEDC6-E9AB-4CE3-8942-4DF6183F47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KIYAS HER ZAMAN YAPILABİLİR Mİ?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/>
              <a:t>Kıyasın kanunda öngörülmesi: Kıyas yapılabilir.		</a:t>
            </a:r>
            <a:r>
              <a:rPr lang="tr-TR" sz="2000" i="1" dirty="0">
                <a:solidFill>
                  <a:schemeClr val="tx2"/>
                </a:solidFill>
              </a:rPr>
              <a:t>TBK m. 114: Haksız fiil sorumluluğuna ilişkin hükümler, kıyas yoluyla sözleşmeye aykırılık hâllerine de uygulanır.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/>
              <a:t>Kanunda kıyas yasağı olması: bu halde kıyas yapılamaz. 	</a:t>
            </a:r>
            <a:r>
              <a:rPr lang="tr-TR" sz="2200" i="1" dirty="0">
                <a:solidFill>
                  <a:schemeClr val="tx2"/>
                </a:solidFill>
              </a:rPr>
              <a:t>TCK m. 2: kanunların suç ve ceza içeren hükümlerinin uygulanmasında kıyas yapılamaz. Suç ve ceza içeren hükümler, kıyasa yol açacak biçimde geniş yorumlanamaz.</a:t>
            </a:r>
          </a:p>
          <a:p>
            <a:pPr marL="514350" indent="-514350">
              <a:buFont typeface="+mj-lt"/>
              <a:buAutoNum type="alphaLcParenR"/>
            </a:pPr>
            <a:r>
              <a:rPr lang="tr-TR" dirty="0"/>
              <a:t>Kanunda kıyas hakkında hüküm yoksa: Hükmün konuluş sebebi bakımından iki şey arasında benzerlik olduğu takdirde kıyas yapılabilir.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07C1354-2BF2-47BA-8F91-04CDF06964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KIYAS</a:t>
            </a:r>
          </a:p>
        </p:txBody>
      </p:sp>
    </p:spTree>
    <p:extLst>
      <p:ext uri="{BB962C8B-B14F-4D97-AF65-F5344CB8AC3E}">
        <p14:creationId xmlns:p14="http://schemas.microsoft.com/office/powerpoint/2010/main" val="126844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>
            <a:extLst>
              <a:ext uri="{FF2B5EF4-FFF2-40B4-BE49-F238E27FC236}">
                <a16:creationId xmlns:a16="http://schemas.microsoft.com/office/drawing/2014/main" id="{99C5C384-C58B-4087-A3CC-931F709DC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Bir durumun belli bir özelliği için düzenleme yapılan hallerde, bu özelliğin dışında kalanlar, söz konusu düzenlemenin aksi sonuçlarına tabi olurlar.</a:t>
            </a:r>
          </a:p>
          <a:p>
            <a:pPr marL="0" indent="0">
              <a:buNone/>
            </a:pPr>
            <a:r>
              <a:rPr lang="tr-TR" dirty="0">
                <a:solidFill>
                  <a:schemeClr val="tx2"/>
                </a:solidFill>
              </a:rPr>
              <a:t>Böyle bir sonuca ulaşılabilmesi için; </a:t>
            </a:r>
          </a:p>
          <a:p>
            <a:r>
              <a:rPr lang="tr-TR" sz="2400" dirty="0">
                <a:solidFill>
                  <a:schemeClr val="tx2"/>
                </a:solidFill>
              </a:rPr>
              <a:t>«Bir şeyi kabul eden, diğerini inkar ediyor demektir.»</a:t>
            </a:r>
          </a:p>
          <a:p>
            <a:r>
              <a:rPr lang="tr-TR" sz="2400" dirty="0">
                <a:solidFill>
                  <a:schemeClr val="tx2"/>
                </a:solidFill>
              </a:rPr>
              <a:t>«Bir şeyi dahil etmek, diğerlerini hariç tutmak demektir.»</a:t>
            </a:r>
          </a:p>
          <a:p>
            <a:r>
              <a:rPr lang="tr-TR" sz="2400" dirty="0">
                <a:solidFill>
                  <a:schemeClr val="tx2"/>
                </a:solidFill>
              </a:rPr>
              <a:t>«Bir şeyi zikretmek diğerlerini dışlamak demektir.» </a:t>
            </a:r>
            <a:r>
              <a:rPr lang="tr-TR" dirty="0">
                <a:solidFill>
                  <a:schemeClr val="tx2"/>
                </a:solidFill>
              </a:rPr>
              <a:t>ilkelerine uyan durumların söz konusu olması gerekir.</a:t>
            </a:r>
          </a:p>
          <a:p>
            <a:pPr marL="0" indent="0">
              <a:buNone/>
            </a:pPr>
            <a:r>
              <a:rPr lang="tr-TR" i="1" dirty="0"/>
              <a:t>Anayasa m. 67: Vatandaşlar, … seçme, seçilme … hakkına sahiptir.		Vatandaş olmayanlar seçme ve seçilme hakkına sahip değildir.</a:t>
            </a:r>
          </a:p>
        </p:txBody>
      </p:sp>
      <p:sp>
        <p:nvSpPr>
          <p:cNvPr id="3" name="Başlık 2">
            <a:extLst>
              <a:ext uri="{FF2B5EF4-FFF2-40B4-BE49-F238E27FC236}">
                <a16:creationId xmlns:a16="http://schemas.microsoft.com/office/drawing/2014/main" id="{BF4C90D3-B9A0-432C-B35A-506EBAEF2F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AKSİYLE KANIT</a:t>
            </a:r>
          </a:p>
        </p:txBody>
      </p:sp>
      <p:sp>
        <p:nvSpPr>
          <p:cNvPr id="4" name="Ok: Sağ 3">
            <a:extLst>
              <a:ext uri="{FF2B5EF4-FFF2-40B4-BE49-F238E27FC236}">
                <a16:creationId xmlns:a16="http://schemas.microsoft.com/office/drawing/2014/main" id="{7691E14A-01C6-4AA7-BB62-65D70E3BB2BB}"/>
              </a:ext>
            </a:extLst>
          </p:cNvPr>
          <p:cNvSpPr/>
          <p:nvPr/>
        </p:nvSpPr>
        <p:spPr>
          <a:xfrm>
            <a:off x="2051720" y="50131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6597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Yer Tutucusu 1">
            <a:extLst>
              <a:ext uri="{FF2B5EF4-FFF2-40B4-BE49-F238E27FC236}">
                <a16:creationId xmlns:a16="http://schemas.microsoft.com/office/drawing/2014/main" id="{E5A56F15-C444-401F-B917-73B60C0538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/>
              <a:t>Büyükten Küçüğe Doğru Akıl Yürütme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CFE2C0-03BD-44D1-853D-4F24A59B0CB8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Bir hukuk kuralı, A durumunda uygulanıyorsa; A’ dan daha az kötü olan B durumunda da uygulanır.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200" i="1" dirty="0"/>
              <a:t>İmar Kanunu, binalarda sıva yapılması için belediyeden ruhsat alınması şartı getirmemişse, binaların boyanması için de ruhsat gerekmez.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FE24F99-C94A-49C0-826B-BABD931158EF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/>
              <a:t>A fiili yasaklanmışsa, A’ dan daha kötü olan B fiilinin de yasak olduğu kabul edilir.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2200" i="1" dirty="0"/>
              <a:t>AVM’ ye evcil hayvanla girmek yasaksa yabanî hayvanla girmek de yasaktır.</a:t>
            </a:r>
          </a:p>
        </p:txBody>
      </p:sp>
      <p:sp>
        <p:nvSpPr>
          <p:cNvPr id="5" name="Başlık 4">
            <a:extLst>
              <a:ext uri="{FF2B5EF4-FFF2-40B4-BE49-F238E27FC236}">
                <a16:creationId xmlns:a16="http://schemas.microsoft.com/office/drawing/2014/main" id="{EFBBA49E-02DF-4598-93D1-D6EDCE120E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EVLEVİYET/ÖNCELİK</a:t>
            </a:r>
          </a:p>
        </p:txBody>
      </p:sp>
      <p:sp>
        <p:nvSpPr>
          <p:cNvPr id="6" name="Metin Yer Tutucusu 5">
            <a:extLst>
              <a:ext uri="{FF2B5EF4-FFF2-40B4-BE49-F238E27FC236}">
                <a16:creationId xmlns:a16="http://schemas.microsoft.com/office/drawing/2014/main" id="{9BAEDC4A-F25A-4072-B7D7-983C6D017EBC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tr-TR" dirty="0"/>
              <a:t>Küçükten Büyüğe Doğru Akıl Yürütme</a:t>
            </a:r>
          </a:p>
        </p:txBody>
      </p:sp>
    </p:spTree>
    <p:extLst>
      <p:ext uri="{BB962C8B-B14F-4D97-AF65-F5344CB8AC3E}">
        <p14:creationId xmlns:p14="http://schemas.microsoft.com/office/powerpoint/2010/main" val="25579388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ğıt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tint val="100000"/>
                <a:shade val="42000"/>
                <a:hueMod val="100000"/>
                <a:satMod val="100000"/>
              </a:schemeClr>
              <a:schemeClr val="phClr">
                <a:tint val="4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11FB838-DA26-4AD6-AA8C-EA2BAB07667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3886969-3247-422C-91A1-651A2A2A1FD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EF9F92C-2B2D-4B39-AA8A-9D0225883F81}">
  <ds:schemaRefs>
    <ds:schemaRef ds:uri="http://purl.org/dc/terms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elements/1.1/"/>
    <ds:schemaRef ds:uri="http://schemas.microsoft.com/office/2006/documentManagement/types"/>
    <ds:schemaRef ds:uri="560ef61b-03e2-46a8-aeae-79f8a710d1e9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Dünya Günü sunusu</Template>
  <TotalTime>0</TotalTime>
  <Words>451</Words>
  <Application>Microsoft Office PowerPoint</Application>
  <PresentationFormat>Ekran Gösterisi (4:3)</PresentationFormat>
  <Paragraphs>58</Paragraphs>
  <Slides>9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Constantia</vt:lpstr>
      <vt:lpstr>Wingdings 2</vt:lpstr>
      <vt:lpstr>Kağıt</vt:lpstr>
      <vt:lpstr>Hukuk Başlangıcı</vt:lpstr>
      <vt:lpstr>HUKUKTA AKIL YÜRÜTME</vt:lpstr>
      <vt:lpstr>KIYAS</vt:lpstr>
      <vt:lpstr>KIYAS</vt:lpstr>
      <vt:lpstr>KIYAS</vt:lpstr>
      <vt:lpstr>KIYAS</vt:lpstr>
      <vt:lpstr>KIYAS</vt:lpstr>
      <vt:lpstr>AKSİYLE KANIT</vt:lpstr>
      <vt:lpstr>EVLEVİYET/ÖNCELİK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2020-04-02T12:08:19Z</dcterms:created>
  <dcterms:modified xsi:type="dcterms:W3CDTF">2020-05-27T14:30:09Z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TC102513359990</vt:lpwstr>
  </property>
  <property fmtid="{D5CDD505-2E9C-101B-9397-08002B2CF9AE}" pid="3" name="ContentTypeId">
    <vt:lpwstr>0x010100C6906DB4C1052743ACE33D6CA7F73AEA</vt:lpwstr>
  </property>
</Properties>
</file>