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87" r:id="rId6"/>
    <p:sldId id="526" r:id="rId7"/>
    <p:sldId id="531" r:id="rId8"/>
    <p:sldId id="525" r:id="rId9"/>
    <p:sldId id="532" r:id="rId10"/>
    <p:sldId id="402" r:id="rId11"/>
    <p:sldId id="403" r:id="rId12"/>
    <p:sldId id="527" r:id="rId13"/>
    <p:sldId id="528" r:id="rId14"/>
    <p:sldId id="404" r:id="rId15"/>
    <p:sldId id="530" r:id="rId16"/>
    <p:sldId id="529" r:id="rId17"/>
    <p:sldId id="405" r:id="rId18"/>
    <p:sldId id="533" r:id="rId19"/>
    <p:sldId id="577" r:id="rId20"/>
    <p:sldId id="406" r:id="rId21"/>
    <p:sldId id="578" r:id="rId22"/>
    <p:sldId id="407" r:id="rId23"/>
    <p:sldId id="5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4" id="{CB925EC0-FBFA-4041-934A-AE6618919D14}">
          <p14:sldIdLst>
            <p14:sldId id="281"/>
            <p14:sldId id="387"/>
            <p14:sldId id="526"/>
            <p14:sldId id="531"/>
            <p14:sldId id="525"/>
            <p14:sldId id="532"/>
            <p14:sldId id="402"/>
            <p14:sldId id="403"/>
            <p14:sldId id="527"/>
            <p14:sldId id="528"/>
            <p14:sldId id="404"/>
            <p14:sldId id="530"/>
            <p14:sldId id="529"/>
            <p14:sldId id="405"/>
            <p14:sldId id="533"/>
            <p14:sldId id="577"/>
            <p14:sldId id="406"/>
            <p14:sldId id="578"/>
            <p14:sldId id="407"/>
            <p14:sldId id="579"/>
          </p14:sldIdLst>
        </p14:section>
        <p14:section name="Varsayılan Bölüm" id="{4FFA30FD-4778-4AA8-8CCA-0788F11BDC5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F8DDC3-F9A1-4237-8E43-D8110C0CAF32}" v="2" dt="2020-05-27T14:39:19.1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D5F8DDC3-F9A1-4237-8E43-D8110C0CAF32}"/>
    <pc:docChg chg="addSld delSld modSld modSection">
      <pc:chgData name="Hilal Nur Gözüküçük" userId="c9e7c93c-5cb0-4c0e-8df3-2f019b03d73c" providerId="ADAL" clId="{D5F8DDC3-F9A1-4237-8E43-D8110C0CAF32}" dt="2020-05-27T14:39:21.012" v="1" actId="2696"/>
      <pc:docMkLst>
        <pc:docMk/>
      </pc:docMkLst>
      <pc:sldChg chg="add del">
        <pc:chgData name="Hilal Nur Gözüküçük" userId="c9e7c93c-5cb0-4c0e-8df3-2f019b03d73c" providerId="ADAL" clId="{D5F8DDC3-F9A1-4237-8E43-D8110C0CAF32}" dt="2020-05-27T14:39:21.012" v="1" actId="2696"/>
        <pc:sldMkLst>
          <pc:docMk/>
          <pc:sldMk cId="481682003" sldId="5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BE5E7C-867B-4FAB-97DC-52A801C57B4A}"/>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EAC2D01C-7BFB-40C1-8898-AF5644233C47}"/>
              </a:ext>
            </a:extLst>
          </p:cNvPr>
          <p:cNvSpPr>
            <a:spLocks noGrp="1"/>
          </p:cNvSpPr>
          <p:nvPr>
            <p:ph idx="1"/>
          </p:nvPr>
        </p:nvSpPr>
        <p:spPr>
          <a:xfrm>
            <a:off x="1451579" y="2015732"/>
            <a:ext cx="9689898" cy="4100983"/>
          </a:xfrm>
        </p:spPr>
        <p:txBody>
          <a:bodyPr>
            <a:normAutofit fontScale="85000" lnSpcReduction="20000"/>
          </a:bodyPr>
          <a:lstStyle/>
          <a:p>
            <a:pPr marL="914400" lvl="1" indent="-457200">
              <a:buFont typeface="+mj-lt"/>
              <a:buAutoNum type="arabicPeriod" startAt="2"/>
            </a:pPr>
            <a:r>
              <a:rPr lang="tr-TR" dirty="0"/>
              <a:t>Malların geri verilmesi, eşlerin paylı mülkiyetindeki bir malın eşlerden birine tahsisi ve borçlara ilişkin eşler arası düzenlemeler</a:t>
            </a:r>
          </a:p>
          <a:p>
            <a:pPr marL="1371600" lvl="2" indent="-457200">
              <a:buFont typeface="+mj-lt"/>
              <a:buAutoNum type="arabicPeriod"/>
            </a:pPr>
            <a:r>
              <a:rPr lang="tr-TR" dirty="0"/>
              <a:t>Malların geri verilmesi: «Her eş, diğer eşte bulunan mallarını geri alır.»</a:t>
            </a:r>
          </a:p>
          <a:p>
            <a:pPr marL="1371600" lvl="3" indent="0">
              <a:buNone/>
            </a:pPr>
            <a:r>
              <a:rPr lang="tr-TR" dirty="0"/>
              <a:t>Eşlerin malvarlıklarının birbirinden ayrılması için ilk yapılması gereken birbirlerinin zilyetliklerinde bulunan ve diğer eşe ait olan malların iade edilmesidir.</a:t>
            </a:r>
          </a:p>
          <a:p>
            <a:pPr marL="1371600" lvl="2" indent="-457200">
              <a:buFont typeface="+mj-lt"/>
              <a:buAutoNum type="arabicPeriod"/>
            </a:pPr>
            <a:r>
              <a:rPr lang="tr-TR" dirty="0"/>
              <a:t>Eşlerin paylı mülkiyetindeki bir malın eşlerden birine tahsisi</a:t>
            </a:r>
          </a:p>
          <a:p>
            <a:pPr marL="1828800" lvl="3" indent="-457200">
              <a:buFont typeface="+mj-lt"/>
              <a:buAutoNum type="arabicPeriod"/>
            </a:pPr>
            <a:r>
              <a:rPr lang="tr-TR" dirty="0"/>
              <a:t>Edinilmiş mallara katılma rejimi sona ermiş ve tasfiyesine başlanmış olmalıdır.</a:t>
            </a:r>
          </a:p>
          <a:p>
            <a:pPr marL="1828800" lvl="3" indent="-457200">
              <a:buFont typeface="+mj-lt"/>
              <a:buAutoNum type="arabicPeriod"/>
            </a:pPr>
            <a:r>
              <a:rPr lang="tr-TR" dirty="0"/>
              <a:t>Hak sahibi eşin üstün yararı söz konusu olmalıdır.</a:t>
            </a:r>
          </a:p>
          <a:p>
            <a:pPr marL="1828800" lvl="3" indent="-457200">
              <a:buFont typeface="+mj-lt"/>
              <a:buAutoNum type="arabicPeriod"/>
            </a:pPr>
            <a:r>
              <a:rPr lang="tr-TR" dirty="0"/>
              <a:t>Payını devredecek olan eşe, payın karşılığı ödenmelidir.</a:t>
            </a:r>
          </a:p>
          <a:p>
            <a:pPr marL="1828800" lvl="3" indent="-457200">
              <a:buFont typeface="+mj-lt"/>
              <a:buAutoNum type="arabicPeriod"/>
            </a:pPr>
            <a:r>
              <a:rPr lang="tr-TR" dirty="0"/>
              <a:t>Üstün hakka sahip olan eş, bu hakkını, tasfiye tamamlanana kadar kullanmalıdır.</a:t>
            </a:r>
          </a:p>
          <a:p>
            <a:pPr marL="1828800" lvl="3" indent="-457200">
              <a:buFont typeface="+mj-lt"/>
              <a:buAutoNum type="arabicPeriod"/>
            </a:pPr>
            <a:r>
              <a:rPr lang="tr-TR" dirty="0"/>
              <a:t>Taşınmaz bir mal söz konusuysa, tahsis kararından sonra tapu kütüğüne tescil yapılmalıdır. Tescil kurucu niteliktedir.</a:t>
            </a:r>
          </a:p>
          <a:p>
            <a:pPr marL="1371600" lvl="2" indent="-457200">
              <a:buFont typeface="+mj-lt"/>
              <a:buAutoNum type="arabicPeriod"/>
            </a:pPr>
            <a:r>
              <a:rPr lang="tr-TR" dirty="0"/>
              <a:t>Borçlara ilişkin eşler arası düzenlemeler</a:t>
            </a:r>
          </a:p>
          <a:p>
            <a:pPr marL="1371600" lvl="3" indent="0">
              <a:buNone/>
            </a:pPr>
            <a:r>
              <a:rPr lang="tr-TR" dirty="0"/>
              <a:t>«Eşler karşılıklı borçları ile ilgili düzenleme yapabilirler.»</a:t>
            </a:r>
          </a:p>
          <a:p>
            <a:pPr marL="1371600" lvl="3" indent="0">
              <a:buNone/>
            </a:pPr>
            <a:endParaRPr lang="tr-TR" dirty="0"/>
          </a:p>
          <a:p>
            <a:pPr marL="914400" lvl="1" indent="-457200">
              <a:buFont typeface="+mj-lt"/>
              <a:buAutoNum type="arabicPeriod" startAt="2"/>
            </a:pPr>
            <a:r>
              <a:rPr lang="tr-TR" dirty="0"/>
              <a:t>Malvarlığı kesimlerinin birbirinden ayrılması: Eşlerin kişisel malları ve edinilmiş malları, mal rejiminin sona erdiği andaki durumlarına göre ayrılır. </a:t>
            </a:r>
          </a:p>
          <a:p>
            <a:pPr marL="914400" lvl="1" indent="-457200">
              <a:buFont typeface="+mj-lt"/>
              <a:buAutoNum type="arabicPeriod" startAt="2"/>
            </a:pPr>
            <a:endParaRPr lang="tr-TR" dirty="0"/>
          </a:p>
          <a:p>
            <a:pPr marL="914400" lvl="2" indent="0">
              <a:buNone/>
            </a:pPr>
            <a:endParaRPr lang="tr-TR" dirty="0"/>
          </a:p>
          <a:p>
            <a:pPr marL="0" indent="0">
              <a:buNone/>
            </a:pPr>
            <a:endParaRPr lang="tr-TR" dirty="0"/>
          </a:p>
        </p:txBody>
      </p:sp>
    </p:spTree>
    <p:extLst>
      <p:ext uri="{BB962C8B-B14F-4D97-AF65-F5344CB8AC3E}">
        <p14:creationId xmlns:p14="http://schemas.microsoft.com/office/powerpoint/2010/main" val="268643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91FFA1-BC1E-4ABB-96EC-03EEE96C5BD6}"/>
              </a:ext>
            </a:extLst>
          </p:cNvPr>
          <p:cNvSpPr>
            <a:spLocks noGrp="1"/>
          </p:cNvSpPr>
          <p:nvPr>
            <p:ph type="title"/>
          </p:nvPr>
        </p:nvSpPr>
        <p:spPr/>
        <p:txBody>
          <a:bodyPr/>
          <a:lstStyle/>
          <a:p>
            <a:r>
              <a:rPr lang="tr-TR" dirty="0"/>
              <a:t>EDİNİLMİŞ MALLARA KATILMA REJİMİ</a:t>
            </a:r>
          </a:p>
        </p:txBody>
      </p:sp>
      <p:sp>
        <p:nvSpPr>
          <p:cNvPr id="5" name="İçerik Yer Tutucusu 4">
            <a:extLst>
              <a:ext uri="{FF2B5EF4-FFF2-40B4-BE49-F238E27FC236}">
                <a16:creationId xmlns:a16="http://schemas.microsoft.com/office/drawing/2014/main" id="{FAE91334-6FFF-4259-B327-A8409D8FF2D6}"/>
              </a:ext>
            </a:extLst>
          </p:cNvPr>
          <p:cNvSpPr>
            <a:spLocks noGrp="1"/>
          </p:cNvSpPr>
          <p:nvPr>
            <p:ph idx="1"/>
          </p:nvPr>
        </p:nvSpPr>
        <p:spPr>
          <a:xfrm>
            <a:off x="1327292" y="2015733"/>
            <a:ext cx="10298394" cy="3479546"/>
          </a:xfrm>
        </p:spPr>
        <p:txBody>
          <a:bodyPr>
            <a:normAutofit fontScale="92500" lnSpcReduction="10000"/>
          </a:bodyPr>
          <a:lstStyle/>
          <a:p>
            <a:pPr marL="914400" lvl="1" indent="-457200">
              <a:buFont typeface="+mj-lt"/>
              <a:buAutoNum type="arabicPeriod" startAt="4"/>
            </a:pPr>
            <a:r>
              <a:rPr lang="tr-TR" dirty="0"/>
              <a:t>Değer artış payı alacağı / Katkı alacağı</a:t>
            </a:r>
          </a:p>
          <a:p>
            <a:pPr lvl="1"/>
            <a:r>
              <a:rPr lang="tr-TR" dirty="0"/>
              <a:t>Değer artış payı alacağı, mal rejiminin tasfiyesinin tamamlanmasıyla muaccel olur.</a:t>
            </a:r>
          </a:p>
          <a:p>
            <a:pPr lvl="1"/>
            <a:r>
              <a:rPr lang="tr-TR" dirty="0"/>
              <a:t>Zamanından önce geri ödeme üzerinde eşlerin anlaşması mümkündür.</a:t>
            </a:r>
          </a:p>
          <a:p>
            <a:pPr lvl="1"/>
            <a:r>
              <a:rPr lang="tr-TR" dirty="0"/>
              <a:t>Tasfiye tarihine kadar eşler, yazılı bir anlaşmayla değer artışından pay almaktan vazgeçebilecekleri gibi, pay oranını da değiştirebilirler.</a:t>
            </a:r>
          </a:p>
          <a:p>
            <a:pPr lvl="1"/>
            <a:r>
              <a:rPr lang="tr-TR" dirty="0"/>
              <a:t>Tasfiyeden sonra değer artış payından vazgeçme şekle bağlı değildir.</a:t>
            </a:r>
          </a:p>
          <a:p>
            <a:pPr lvl="1"/>
            <a:r>
              <a:rPr lang="tr-TR" dirty="0"/>
              <a:t>Şartları</a:t>
            </a:r>
          </a:p>
          <a:p>
            <a:pPr marL="1371600" lvl="2" indent="-457200">
              <a:buFont typeface="+mj-lt"/>
              <a:buAutoNum type="arabicPeriod"/>
            </a:pPr>
            <a:r>
              <a:rPr lang="tr-TR" dirty="0"/>
              <a:t>Diğer eşe ait bir malvarlığı unsuruna; iktisabı, iyileştirilmesi ve korunması hususunda katkı bulunmalıdır.</a:t>
            </a:r>
          </a:p>
          <a:p>
            <a:pPr marL="1371600" lvl="2" indent="-457200">
              <a:buFont typeface="+mj-lt"/>
              <a:buAutoNum type="arabicPeriod"/>
            </a:pPr>
            <a:r>
              <a:rPr lang="tr-TR" dirty="0"/>
              <a:t>Mal rejiminin tasfiyesi anında bir değer artışının varlığı gerekir.</a:t>
            </a:r>
          </a:p>
          <a:p>
            <a:pPr marL="1371600" lvl="2" indent="-457200">
              <a:buFont typeface="+mj-lt"/>
              <a:buAutoNum type="arabicPeriod"/>
            </a:pPr>
            <a:r>
              <a:rPr lang="tr-TR" dirty="0"/>
              <a:t>Mal rejiminin tasfiyesinde talep edilmelidir.</a:t>
            </a:r>
          </a:p>
          <a:p>
            <a:pPr marL="1828800" lvl="3" indent="-457200">
              <a:buFont typeface="+mj-lt"/>
              <a:buAutoNum type="arabicPeriod"/>
            </a:pPr>
            <a:endParaRPr lang="tr-TR" dirty="0"/>
          </a:p>
          <a:p>
            <a:pPr marL="1828800" lvl="3" indent="-457200">
              <a:buFont typeface="+mj-lt"/>
              <a:buAutoNum type="arabicPeriod"/>
            </a:pPr>
            <a:endParaRPr lang="tr-TR" dirty="0"/>
          </a:p>
          <a:p>
            <a:pPr marL="1828800" lvl="3" indent="-457200">
              <a:buFont typeface="+mj-lt"/>
              <a:buAutoNum type="arabicPeriod"/>
            </a:pPr>
            <a:endParaRPr lang="tr-TR" dirty="0"/>
          </a:p>
          <a:p>
            <a:pPr marL="1828800" lvl="3" indent="-457200">
              <a:buFont typeface="+mj-lt"/>
              <a:buAutoNum type="arabicPeriod"/>
            </a:pPr>
            <a:endParaRPr lang="tr-TR" dirty="0"/>
          </a:p>
          <a:p>
            <a:pPr marL="1828800" lvl="3" indent="-457200">
              <a:buFont typeface="+mj-lt"/>
              <a:buAutoNum type="arabicPeriod"/>
            </a:pPr>
            <a:endParaRPr lang="tr-TR" dirty="0"/>
          </a:p>
          <a:p>
            <a:pPr marL="1828800" lvl="3" indent="-457200">
              <a:buFont typeface="+mj-lt"/>
              <a:buAutoNum type="arabicPeriod"/>
            </a:pPr>
            <a:endParaRPr lang="tr-TR" dirty="0"/>
          </a:p>
          <a:p>
            <a:pPr marL="1828800" lvl="3" indent="-4572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2194523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C0F3E-E50F-40D8-8955-42D286B42F6D}"/>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C8D72F0C-2A1B-4A41-89F4-3C2B0FCA8719}"/>
              </a:ext>
            </a:extLst>
          </p:cNvPr>
          <p:cNvSpPr>
            <a:spLocks noGrp="1"/>
          </p:cNvSpPr>
          <p:nvPr>
            <p:ph idx="1"/>
          </p:nvPr>
        </p:nvSpPr>
        <p:spPr>
          <a:xfrm>
            <a:off x="1083361" y="2015732"/>
            <a:ext cx="10339712" cy="4037749"/>
          </a:xfrm>
        </p:spPr>
        <p:txBody>
          <a:bodyPr>
            <a:normAutofit/>
          </a:bodyPr>
          <a:lstStyle/>
          <a:p>
            <a:pPr lvl="1"/>
            <a:r>
              <a:rPr lang="tr-TR" dirty="0"/>
              <a:t>Hesaplanması</a:t>
            </a:r>
          </a:p>
          <a:p>
            <a:pPr marL="1371600" lvl="2" indent="-457200">
              <a:buFont typeface="+mj-lt"/>
              <a:buAutoNum type="arabicPeriod"/>
            </a:pPr>
            <a:r>
              <a:rPr lang="tr-TR" dirty="0"/>
              <a:t>Değer artışının hesaplanması: Sona erme değeri ile başlangıç değeri arasındaki fark değer artışıdır.</a:t>
            </a:r>
          </a:p>
          <a:p>
            <a:pPr marL="1371600" lvl="2" indent="-457200">
              <a:buFont typeface="+mj-lt"/>
              <a:buAutoNum type="arabicPeriod"/>
            </a:pPr>
            <a:r>
              <a:rPr lang="tr-TR" dirty="0"/>
              <a:t>Değer artış payının hesaplanması: Başlangıç değerine olan katkı oranının, değer artışına yansıtılması ile hesaplanır.</a:t>
            </a:r>
          </a:p>
          <a:p>
            <a:pPr marL="1371600" lvl="2" indent="-457200">
              <a:buFont typeface="+mj-lt"/>
              <a:buAutoNum type="arabicPeriod"/>
            </a:pPr>
            <a:r>
              <a:rPr lang="tr-TR" dirty="0"/>
              <a:t>Değer artış payı alacağının hesaplanması: Temel alacak ve değer artış payının toplamı değer artış payı alacağıdır.</a:t>
            </a:r>
          </a:p>
          <a:p>
            <a:pPr marL="457200" lvl="1" indent="0">
              <a:buNone/>
            </a:pPr>
            <a:endParaRPr lang="tr-TR" dirty="0"/>
          </a:p>
          <a:p>
            <a:pPr lvl="1"/>
            <a:endParaRPr lang="tr-TR" dirty="0"/>
          </a:p>
          <a:p>
            <a:pPr marL="0" indent="0">
              <a:buNone/>
            </a:pPr>
            <a:endParaRPr lang="tr-TR" dirty="0"/>
          </a:p>
        </p:txBody>
      </p:sp>
      <p:pic>
        <p:nvPicPr>
          <p:cNvPr id="4" name="Resim 3">
            <a:extLst>
              <a:ext uri="{FF2B5EF4-FFF2-40B4-BE49-F238E27FC236}">
                <a16:creationId xmlns:a16="http://schemas.microsoft.com/office/drawing/2014/main" id="{C5938EB8-0AB8-4528-9DAF-327DB99672CF}"/>
              </a:ext>
            </a:extLst>
          </p:cNvPr>
          <p:cNvPicPr>
            <a:picLocks noChangeAspect="1"/>
          </p:cNvPicPr>
          <p:nvPr/>
        </p:nvPicPr>
        <p:blipFill>
          <a:blip r:embed="rId2"/>
          <a:stretch>
            <a:fillRect/>
          </a:stretch>
        </p:blipFill>
        <p:spPr>
          <a:xfrm>
            <a:off x="1083360" y="4382401"/>
            <a:ext cx="10339712" cy="1243692"/>
          </a:xfrm>
          <a:prstGeom prst="rect">
            <a:avLst/>
          </a:prstGeom>
        </p:spPr>
      </p:pic>
    </p:spTree>
    <p:extLst>
      <p:ext uri="{BB962C8B-B14F-4D97-AF65-F5344CB8AC3E}">
        <p14:creationId xmlns:p14="http://schemas.microsoft.com/office/powerpoint/2010/main" val="3560828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564081-321D-4CFE-B9F5-6746E8704515}"/>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3B44CB6D-A66B-4278-90C8-E9CF79C643C8}"/>
              </a:ext>
            </a:extLst>
          </p:cNvPr>
          <p:cNvSpPr>
            <a:spLocks noGrp="1"/>
          </p:cNvSpPr>
          <p:nvPr>
            <p:ph idx="1"/>
          </p:nvPr>
        </p:nvSpPr>
        <p:spPr>
          <a:xfrm>
            <a:off x="1451579" y="2015733"/>
            <a:ext cx="9603275" cy="461138"/>
          </a:xfrm>
        </p:spPr>
        <p:txBody>
          <a:bodyPr/>
          <a:lstStyle/>
          <a:p>
            <a:pPr marL="914400" lvl="2" indent="0">
              <a:buNone/>
            </a:pPr>
            <a:r>
              <a:rPr lang="tr-TR" sz="2000" dirty="0"/>
              <a:t>Değer artış payı alacağının artık değer hesabına etkisi</a:t>
            </a:r>
          </a:p>
          <a:p>
            <a:pPr marL="0" indent="0">
              <a:buNone/>
            </a:pPr>
            <a:endParaRPr lang="tr-TR" dirty="0"/>
          </a:p>
        </p:txBody>
      </p:sp>
      <p:graphicFrame>
        <p:nvGraphicFramePr>
          <p:cNvPr id="4" name="Tablo 4">
            <a:extLst>
              <a:ext uri="{FF2B5EF4-FFF2-40B4-BE49-F238E27FC236}">
                <a16:creationId xmlns:a16="http://schemas.microsoft.com/office/drawing/2014/main" id="{B44A37DD-5D01-4652-AC4F-6AD3F165FE11}"/>
              </a:ext>
            </a:extLst>
          </p:cNvPr>
          <p:cNvGraphicFramePr>
            <a:graphicFrameLocks noGrp="1"/>
          </p:cNvGraphicFramePr>
          <p:nvPr/>
        </p:nvGraphicFramePr>
        <p:xfrm>
          <a:off x="0" y="2476871"/>
          <a:ext cx="12192000" cy="42062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3565897"/>
                    </a:ext>
                  </a:extLst>
                </a:gridCol>
                <a:gridCol w="4064000">
                  <a:extLst>
                    <a:ext uri="{9D8B030D-6E8A-4147-A177-3AD203B41FA5}">
                      <a16:colId xmlns:a16="http://schemas.microsoft.com/office/drawing/2014/main" val="1914671800"/>
                    </a:ext>
                  </a:extLst>
                </a:gridCol>
                <a:gridCol w="4064000">
                  <a:extLst>
                    <a:ext uri="{9D8B030D-6E8A-4147-A177-3AD203B41FA5}">
                      <a16:colId xmlns:a16="http://schemas.microsoft.com/office/drawing/2014/main" val="3123023687"/>
                    </a:ext>
                  </a:extLst>
                </a:gridCol>
              </a:tblGrid>
              <a:tr h="818268">
                <a:tc>
                  <a:txBody>
                    <a:bodyPr/>
                    <a:lstStyle/>
                    <a:p>
                      <a:r>
                        <a:rPr lang="tr-TR" dirty="0"/>
                        <a:t>Bir eşin kişisel malından</a:t>
                      </a:r>
                    </a:p>
                  </a:txBody>
                  <a:tcPr/>
                </a:tc>
                <a:tc>
                  <a:txBody>
                    <a:bodyPr/>
                    <a:lstStyle/>
                    <a:p>
                      <a:r>
                        <a:rPr lang="tr-TR" dirty="0"/>
                        <a:t>Diğer eşin kişisel malına katkı</a:t>
                      </a:r>
                    </a:p>
                  </a:txBody>
                  <a:tcPr/>
                </a:tc>
                <a:tc>
                  <a:txBody>
                    <a:bodyPr/>
                    <a:lstStyle/>
                    <a:p>
                      <a:r>
                        <a:rPr lang="tr-TR" b="0" dirty="0"/>
                        <a:t>Değer artış payı alacağı, katkı yapan eşin kişisel malı sayılacağından katılma alacağının hesabında dikkate alınmaz.</a:t>
                      </a:r>
                    </a:p>
                  </a:txBody>
                  <a:tcPr/>
                </a:tc>
                <a:extLst>
                  <a:ext uri="{0D108BD9-81ED-4DB2-BD59-A6C34878D82A}">
                    <a16:rowId xmlns:a16="http://schemas.microsoft.com/office/drawing/2014/main" val="1671516565"/>
                  </a:ext>
                </a:extLst>
              </a:tr>
              <a:tr h="818268">
                <a:tc>
                  <a:txBody>
                    <a:bodyPr/>
                    <a:lstStyle/>
                    <a:p>
                      <a:r>
                        <a:rPr lang="tr-TR" dirty="0"/>
                        <a:t>Bir eşin kişisel malından</a:t>
                      </a:r>
                    </a:p>
                  </a:txBody>
                  <a:tcPr/>
                </a:tc>
                <a:tc>
                  <a:txBody>
                    <a:bodyPr/>
                    <a:lstStyle/>
                    <a:p>
                      <a:r>
                        <a:rPr lang="tr-TR" dirty="0"/>
                        <a:t>Diğer eşin edinilmiş mallarına katkı</a:t>
                      </a:r>
                    </a:p>
                  </a:txBody>
                  <a:tcPr/>
                </a:tc>
                <a:tc>
                  <a:txBody>
                    <a:bodyPr/>
                    <a:lstStyle/>
                    <a:p>
                      <a:r>
                        <a:rPr lang="tr-TR" dirty="0"/>
                        <a:t>Değer artış payı alacağı katkıda bulunan eşin artık değer hesabının pasifinde yer alır.</a:t>
                      </a:r>
                    </a:p>
                  </a:txBody>
                  <a:tcPr/>
                </a:tc>
                <a:extLst>
                  <a:ext uri="{0D108BD9-81ED-4DB2-BD59-A6C34878D82A}">
                    <a16:rowId xmlns:a16="http://schemas.microsoft.com/office/drawing/2014/main" val="31277823"/>
                  </a:ext>
                </a:extLst>
              </a:tr>
              <a:tr h="1063748">
                <a:tc>
                  <a:txBody>
                    <a:bodyPr/>
                    <a:lstStyle/>
                    <a:p>
                      <a:r>
                        <a:rPr lang="tr-TR" dirty="0"/>
                        <a:t>Bir eşin edinilmiş mallarından </a:t>
                      </a:r>
                    </a:p>
                  </a:txBody>
                  <a:tcPr/>
                </a:tc>
                <a:tc>
                  <a:txBody>
                    <a:bodyPr/>
                    <a:lstStyle/>
                    <a:p>
                      <a:r>
                        <a:rPr lang="tr-TR" dirty="0"/>
                        <a:t>Diğer eşin kişisel mallarına katkı</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Değer artış payı alacağı katkıda bulunan eşin artık değer hesabının aktifinde yer alır.</a:t>
                      </a:r>
                    </a:p>
                    <a:p>
                      <a:endParaRPr lang="tr-TR" dirty="0"/>
                    </a:p>
                  </a:txBody>
                  <a:tcPr/>
                </a:tc>
                <a:extLst>
                  <a:ext uri="{0D108BD9-81ED-4DB2-BD59-A6C34878D82A}">
                    <a16:rowId xmlns:a16="http://schemas.microsoft.com/office/drawing/2014/main" val="2408693484"/>
                  </a:ext>
                </a:extLst>
              </a:tr>
              <a:tr h="1083687">
                <a:tc>
                  <a:txBody>
                    <a:bodyPr/>
                    <a:lstStyle/>
                    <a:p>
                      <a:r>
                        <a:rPr lang="tr-TR" dirty="0"/>
                        <a:t>Bir eşin edinilmiş mallarından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Diğer eşin edinilmiş mallarına katkı</a:t>
                      </a:r>
                    </a:p>
                    <a:p>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Değer artış payı alacağı katkıda bulunan eşin artık değer hesabının aktifinde yer alır. Ancak diğer eşle yarı yarıya paylaşılır.</a:t>
                      </a:r>
                    </a:p>
                    <a:p>
                      <a:endParaRPr lang="tr-TR" dirty="0"/>
                    </a:p>
                  </a:txBody>
                  <a:tcPr/>
                </a:tc>
                <a:extLst>
                  <a:ext uri="{0D108BD9-81ED-4DB2-BD59-A6C34878D82A}">
                    <a16:rowId xmlns:a16="http://schemas.microsoft.com/office/drawing/2014/main" val="1623851194"/>
                  </a:ext>
                </a:extLst>
              </a:tr>
            </a:tbl>
          </a:graphicData>
        </a:graphic>
      </p:graphicFrame>
    </p:spTree>
    <p:extLst>
      <p:ext uri="{BB962C8B-B14F-4D97-AF65-F5344CB8AC3E}">
        <p14:creationId xmlns:p14="http://schemas.microsoft.com/office/powerpoint/2010/main" val="3508331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DA869A-B0E8-45D2-A37D-A6C1882F7CDB}"/>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5FC66ED2-B10A-43F4-A9AD-260CEE11D8F5}"/>
              </a:ext>
            </a:extLst>
          </p:cNvPr>
          <p:cNvSpPr>
            <a:spLocks noGrp="1"/>
          </p:cNvSpPr>
          <p:nvPr>
            <p:ph idx="1"/>
          </p:nvPr>
        </p:nvSpPr>
        <p:spPr>
          <a:xfrm>
            <a:off x="1451579" y="2015732"/>
            <a:ext cx="9603275" cy="4105150"/>
          </a:xfrm>
        </p:spPr>
        <p:txBody>
          <a:bodyPr>
            <a:normAutofit/>
          </a:bodyPr>
          <a:lstStyle/>
          <a:p>
            <a:pPr marL="914400" lvl="1" indent="-457200">
              <a:buFont typeface="+mj-lt"/>
              <a:buAutoNum type="arabicPeriod" startAt="5"/>
            </a:pPr>
            <a:r>
              <a:rPr lang="tr-TR" dirty="0"/>
              <a:t>Denkleştirme alacağı: Eşin belirli bir malvarlığı kesiminde yer alan borcunun, diğer mal varlığı kesiminden karşılanması halinde, borcun karşılandığı malvarlığı kesimi lehine doğan alacak hakkıdır.</a:t>
            </a:r>
          </a:p>
          <a:p>
            <a:pPr marL="1257300" lvl="2" indent="-342900">
              <a:buFont typeface="+mj-lt"/>
              <a:buAutoNum type="arabicPeriod"/>
            </a:pPr>
            <a:r>
              <a:rPr lang="tr-TR" dirty="0"/>
              <a:t>Eşlerin borçlarının malvarlığı kesimindeki konumu</a:t>
            </a:r>
          </a:p>
          <a:p>
            <a:pPr marL="1371600" lvl="3" indent="0">
              <a:buNone/>
            </a:pPr>
            <a:r>
              <a:rPr lang="tr-TR" dirty="0"/>
              <a:t>«Her borç, ilişkin bulunduğu mal kesimini yükümlülük altına sokar. Hangi kesime ait olduğu anlaşılamayan borç, edinilmiş mallara ilişkin sayılır.»</a:t>
            </a:r>
          </a:p>
          <a:p>
            <a:pPr marL="1257300" lvl="2" indent="-342900">
              <a:buFont typeface="+mj-lt"/>
              <a:buAutoNum type="arabicPeriod"/>
            </a:pPr>
            <a:r>
              <a:rPr lang="tr-TR" dirty="0"/>
              <a:t>Denkleştirme alacağının türleri</a:t>
            </a:r>
          </a:p>
          <a:p>
            <a:pPr lvl="3"/>
            <a:r>
              <a:rPr lang="tr-TR" dirty="0"/>
              <a:t>Olağan: «Bir eşin kişisel mallara ilişkin borçları edinilmiş mallardan veya edinilmiş mallara ilişkin borçları kişisel mallarından ödenmiş ise, tasfiye sırasında denkleştirme istenebilir.»</a:t>
            </a:r>
          </a:p>
          <a:p>
            <a:pPr lvl="3"/>
            <a:r>
              <a:rPr lang="tr-TR" dirty="0"/>
              <a:t>Olağanüstü: «Bir mal kesiminden diğer kesimdeki malın edinilmesine, iyileştirilmesine veya korunmasına katkıda bulunulmuşsa, değer artması veya azalması durumunda denkleştirme, katkı oranına ve malın tasfiye zamanındaki değerine veya mal daha önce elden çıkarılmışsa hakkaniyete göre yapılır.»</a:t>
            </a:r>
          </a:p>
          <a:p>
            <a:pPr marL="0" indent="0">
              <a:buNone/>
            </a:pPr>
            <a:endParaRPr lang="tr-TR" dirty="0"/>
          </a:p>
        </p:txBody>
      </p:sp>
    </p:spTree>
    <p:extLst>
      <p:ext uri="{BB962C8B-B14F-4D97-AF65-F5344CB8AC3E}">
        <p14:creationId xmlns:p14="http://schemas.microsoft.com/office/powerpoint/2010/main" val="1567640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047521-C04F-43BF-920E-6F14F16A1F2A}"/>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1A9EC862-5E9D-40AD-A8DD-3CD30C7613AC}"/>
              </a:ext>
            </a:extLst>
          </p:cNvPr>
          <p:cNvSpPr>
            <a:spLocks noGrp="1"/>
          </p:cNvSpPr>
          <p:nvPr>
            <p:ph idx="1"/>
          </p:nvPr>
        </p:nvSpPr>
        <p:spPr>
          <a:xfrm>
            <a:off x="1451579" y="2015732"/>
            <a:ext cx="9603275" cy="4037749"/>
          </a:xfrm>
        </p:spPr>
        <p:txBody>
          <a:bodyPr>
            <a:normAutofit/>
          </a:bodyPr>
          <a:lstStyle/>
          <a:p>
            <a:pPr marL="914400" lvl="1" indent="-457200">
              <a:buFont typeface="+mj-lt"/>
              <a:buAutoNum type="arabicPeriod" startAt="6"/>
            </a:pPr>
            <a:r>
              <a:rPr lang="tr-TR" dirty="0"/>
              <a:t>Eklenecek değerler</a:t>
            </a:r>
          </a:p>
          <a:p>
            <a:pPr marL="1257300" lvl="2" indent="-342900">
              <a:buFont typeface="+mj-lt"/>
              <a:buAutoNum type="arabicPeriod"/>
            </a:pPr>
            <a:r>
              <a:rPr lang="tr-TR" dirty="0"/>
              <a:t>«Aşağıda sayılanlar, edinilmiş mallara değer olarak eklenir: </a:t>
            </a:r>
          </a:p>
          <a:p>
            <a:pPr marL="1371600" lvl="3" indent="0">
              <a:buNone/>
            </a:pPr>
            <a:r>
              <a:rPr lang="tr-TR" dirty="0"/>
              <a:t>Eşlerden birinin mal rejiminin sona ermesinden önceki bir yıl içinde diğer eşin rızası olmadan, olağan hediyeler dışında yaptığı karşılıksız kazandırmalar, </a:t>
            </a:r>
          </a:p>
          <a:p>
            <a:pPr marL="1371600" lvl="3" indent="0">
              <a:buNone/>
            </a:pPr>
            <a:r>
              <a:rPr lang="tr-TR" dirty="0"/>
              <a:t>2. Bir eşin mal rejiminin devamı süresince diğer eşin katılma alacağını azaltmak kastıyla yaptığı devirler. </a:t>
            </a:r>
          </a:p>
          <a:p>
            <a:pPr marL="1371600" lvl="3" indent="0">
              <a:buNone/>
            </a:pPr>
            <a:r>
              <a:rPr lang="tr-TR" dirty="0"/>
              <a:t>Bu tür kazandırma veya devirlere ilişkin uyuşmazlıklarda mahkeme kararı, davanın kendisine ihbar edilmiş olması koşuluyla, kazandırma veya devirden yararlanan üçüncü kişilere karşı da ileri sürülebilir.»</a:t>
            </a:r>
          </a:p>
          <a:p>
            <a:pPr marL="1257300" lvl="2" indent="-342900">
              <a:buFont typeface="+mj-lt"/>
              <a:buAutoNum type="arabicPeriod"/>
            </a:pPr>
            <a:r>
              <a:rPr lang="tr-TR" dirty="0"/>
              <a:t>Eklenecek ivazsız kazandırmaların kapsamı ve sınırı: Sadece eşlerin üçüncü kişilere, eşlerden birinin mal rejiminin sona ermesinden önceki 1 yıl içinde diğer eşin rızası olmaksızın yaptığı ivazsız sağlar arası kazandırmalar; eklenecek değerlerdir. Ancak ivazsız sağlar arası kazandırmalar, diğer eşin katılma alacağını azaltmak kastı ile yapılmışsa mal rejiminin sona ermesinden 1 yıldan daha önce yapılmış olsa dahi eklenmesi talep edilebilir.</a:t>
            </a:r>
          </a:p>
        </p:txBody>
      </p:sp>
    </p:spTree>
    <p:extLst>
      <p:ext uri="{BB962C8B-B14F-4D97-AF65-F5344CB8AC3E}">
        <p14:creationId xmlns:p14="http://schemas.microsoft.com/office/powerpoint/2010/main" val="2444732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44EF71-E054-44D2-9F74-A9F6117BCF72}"/>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84A9E602-204B-4FF2-9B12-9CA34175F179}"/>
              </a:ext>
            </a:extLst>
          </p:cNvPr>
          <p:cNvSpPr>
            <a:spLocks noGrp="1"/>
          </p:cNvSpPr>
          <p:nvPr>
            <p:ph idx="1"/>
          </p:nvPr>
        </p:nvSpPr>
        <p:spPr/>
        <p:txBody>
          <a:bodyPr/>
          <a:lstStyle/>
          <a:p>
            <a:pPr marL="914400" lvl="1" indent="-457200">
              <a:buFont typeface="+mj-lt"/>
              <a:buAutoNum type="arabicPeriod" startAt="7"/>
            </a:pPr>
            <a:r>
              <a:rPr lang="tr-TR" dirty="0"/>
              <a:t>Değer tespiti</a:t>
            </a:r>
          </a:p>
          <a:p>
            <a:pPr lvl="2"/>
            <a:r>
              <a:rPr lang="tr-TR" dirty="0"/>
              <a:t>«Mal rejiminin tasfiyesinde malların sürüm değerleri esas alınır.»</a:t>
            </a:r>
          </a:p>
          <a:p>
            <a:pPr lvl="2"/>
            <a:r>
              <a:rPr lang="tr-TR" dirty="0"/>
              <a:t>«Bir eşin malik olarak bizzat işletmeye devam ettiği veya sağ kalan eş ya da altsoyundan birinin kendisine bir bütün olarak özgülenmesini istemeye haklı olduğu bir tarımsal işletme için değer artışından alacağı pay ve katılma alacağı, bunların gelir değeri göz önünde tutularak hesaplanır.»</a:t>
            </a:r>
          </a:p>
          <a:p>
            <a:pPr marL="914400" lvl="1" indent="-457200">
              <a:buFont typeface="+mj-lt"/>
              <a:buAutoNum type="arabicPeriod" startAt="7"/>
            </a:pPr>
            <a:r>
              <a:rPr lang="tr-TR" dirty="0"/>
              <a:t>Değerleme zamanı</a:t>
            </a:r>
          </a:p>
          <a:p>
            <a:pPr lvl="2"/>
            <a:r>
              <a:rPr lang="tr-TR" dirty="0"/>
              <a:t>Mal rejiminin sona erdiği sırada mevcut olan mallar, tasfiye anındaki değerleri ile hesaba katılırlar. </a:t>
            </a:r>
          </a:p>
          <a:p>
            <a:pPr lvl="2"/>
            <a:r>
              <a:rPr lang="tr-TR" dirty="0"/>
              <a:t>Edinilmiş mallara hesapta eklenecek olan ivazsız kazandırmaların değeri, kazandırma tarihi esas alınarak hesaplanır.</a:t>
            </a:r>
          </a:p>
          <a:p>
            <a:endParaRPr lang="tr-TR" dirty="0"/>
          </a:p>
        </p:txBody>
      </p:sp>
    </p:spTree>
    <p:extLst>
      <p:ext uri="{BB962C8B-B14F-4D97-AF65-F5344CB8AC3E}">
        <p14:creationId xmlns:p14="http://schemas.microsoft.com/office/powerpoint/2010/main" val="3481094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71E3A0-0799-4EB0-8D6A-DA8DA2D50CB5}"/>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2E04A851-4B30-4E9F-A8CC-1A69D8D0F45B}"/>
              </a:ext>
            </a:extLst>
          </p:cNvPr>
          <p:cNvSpPr>
            <a:spLocks noGrp="1"/>
          </p:cNvSpPr>
          <p:nvPr>
            <p:ph idx="1"/>
          </p:nvPr>
        </p:nvSpPr>
        <p:spPr>
          <a:xfrm>
            <a:off x="1451579" y="2015732"/>
            <a:ext cx="9603275" cy="4037749"/>
          </a:xfrm>
        </p:spPr>
        <p:txBody>
          <a:bodyPr>
            <a:normAutofit fontScale="85000" lnSpcReduction="10000"/>
          </a:bodyPr>
          <a:lstStyle/>
          <a:p>
            <a:pPr marL="457200" indent="-457200">
              <a:buFont typeface="+mj-lt"/>
              <a:buAutoNum type="arabicPeriod" startAt="9"/>
            </a:pPr>
            <a:r>
              <a:rPr lang="tr-TR" dirty="0"/>
              <a:t>Katılma alacağı ve hesaplanması</a:t>
            </a:r>
          </a:p>
          <a:p>
            <a:pPr marL="800100" lvl="1" indent="-342900">
              <a:buFont typeface="+mj-lt"/>
              <a:buAutoNum type="arabicPeriod"/>
            </a:pPr>
            <a:r>
              <a:rPr lang="tr-TR" dirty="0"/>
              <a:t>Artık değer ve hesaplanması</a:t>
            </a:r>
          </a:p>
          <a:p>
            <a:pPr marL="914400" lvl="2" indent="0">
              <a:buNone/>
            </a:pPr>
            <a:r>
              <a:rPr lang="tr-TR" dirty="0"/>
              <a:t>«Artık değer, eklenmeden ve denkleştirmeden elde edilen miktarlar da dahil olmak üzere her eşin edinilmiş mallarının toplam değerinden bu mallara ilişkin borçlar çıkarıldıktan sonra kalan miktardır. </a:t>
            </a:r>
          </a:p>
          <a:p>
            <a:pPr marL="914400" lvl="2" indent="0">
              <a:buNone/>
            </a:pPr>
            <a:r>
              <a:rPr lang="tr-TR" dirty="0"/>
              <a:t>Değer eksilmesi göz önüne alınmaz.»</a:t>
            </a:r>
          </a:p>
          <a:p>
            <a:pPr marL="800100" lvl="1" indent="-342900">
              <a:buFont typeface="+mj-lt"/>
              <a:buAutoNum type="arabicPeriod"/>
            </a:pPr>
            <a:r>
              <a:rPr lang="tr-TR" dirty="0"/>
              <a:t>Artık değere yasal katılım ve katılma alacağı</a:t>
            </a:r>
          </a:p>
          <a:p>
            <a:pPr marL="914400" lvl="2" indent="0">
              <a:buNone/>
            </a:pPr>
            <a:r>
              <a:rPr lang="tr-TR" dirty="0"/>
              <a:t>«Her eş veya mirasçıları, diğer eşe ait artık değerin yarısı üzerinde hak sahibi olurlar. Alacaklar takas edilir.»</a:t>
            </a:r>
          </a:p>
          <a:p>
            <a:pPr marL="914400" lvl="2" indent="0">
              <a:buNone/>
            </a:pPr>
            <a:r>
              <a:rPr lang="tr-TR" dirty="0"/>
              <a:t>Karının artık değerinin yarısı kocanın; kocanın artık değerinin yarısı da karının artık değer alacağıdır.</a:t>
            </a:r>
          </a:p>
          <a:p>
            <a:pPr marL="800100" lvl="1" indent="-342900">
              <a:buFont typeface="+mj-lt"/>
              <a:buAutoNum type="arabicPeriod"/>
            </a:pPr>
            <a:r>
              <a:rPr lang="tr-TR" dirty="0"/>
              <a:t>Artık değere sözleşmesel katılma</a:t>
            </a:r>
          </a:p>
          <a:p>
            <a:pPr marL="1257300" lvl="2" indent="-342900">
              <a:buFont typeface="+mj-lt"/>
              <a:buAutoNum type="arabicPeriod"/>
            </a:pPr>
            <a:r>
              <a:rPr lang="tr-TR" dirty="0"/>
              <a:t>Mal rejiminin ölümle sona ermesi halinde: Eşler artık değere katılmada yarı yarıya hak sahipliği yerine her iki eşe veya eşlerden birine farklı bir oran üzerinden veya belirli bir miktar üzerinden katılımı öngörebilirler. Bu tür anlaşmalar, eşlerin ortak olmayan çocuklarının ve onların altsoylarının saklı paylarını zedeleyemez. </a:t>
            </a:r>
          </a:p>
          <a:p>
            <a:pPr marL="1257300" lvl="2" indent="-342900">
              <a:buFont typeface="+mj-lt"/>
              <a:buAutoNum type="arabicPeriod"/>
            </a:pPr>
            <a:r>
              <a:rPr lang="tr-TR" dirty="0"/>
              <a:t>Mal rejiminin ölümden başka bir sebeple sona ermesi halinde: Ancak mal rejimi sözleşmesinde açıkça öngörülmüşse bu anlaşmalar dikkate alınır.</a:t>
            </a:r>
          </a:p>
        </p:txBody>
      </p:sp>
    </p:spTree>
    <p:extLst>
      <p:ext uri="{BB962C8B-B14F-4D97-AF65-F5344CB8AC3E}">
        <p14:creationId xmlns:p14="http://schemas.microsoft.com/office/powerpoint/2010/main" val="3345155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4CC8C1-4AF1-4C3C-AB36-A2AF4E6ECA9D}"/>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C592B31A-0562-49C2-8CAB-CBA8A2D4E310}"/>
              </a:ext>
            </a:extLst>
          </p:cNvPr>
          <p:cNvSpPr>
            <a:spLocks noGrp="1"/>
          </p:cNvSpPr>
          <p:nvPr>
            <p:ph idx="1"/>
          </p:nvPr>
        </p:nvSpPr>
        <p:spPr>
          <a:xfrm>
            <a:off x="1451579" y="2015732"/>
            <a:ext cx="9603275" cy="4151803"/>
          </a:xfrm>
        </p:spPr>
        <p:txBody>
          <a:bodyPr>
            <a:normAutofit fontScale="70000" lnSpcReduction="20000"/>
          </a:bodyPr>
          <a:lstStyle/>
          <a:p>
            <a:pPr marL="800100" lvl="1" indent="-342900">
              <a:buFont typeface="+mj-lt"/>
              <a:buAutoNum type="arabicPeriod" startAt="4"/>
            </a:pPr>
            <a:r>
              <a:rPr lang="tr-TR" dirty="0"/>
              <a:t>Katılma alacağı için </a:t>
            </a:r>
            <a:r>
              <a:rPr lang="tr-TR" dirty="0" err="1"/>
              <a:t>muacceliyet</a:t>
            </a:r>
            <a:r>
              <a:rPr lang="tr-TR" dirty="0"/>
              <a:t> ve temerrüt: Mal rejiminin tasfiyesinin tamamlandığı anda muaccel olur. Tasfiyenin tamamlanmasıyla borçlu temerrüde düşer. </a:t>
            </a:r>
          </a:p>
          <a:p>
            <a:pPr marL="800100" lvl="1" indent="-342900">
              <a:buFont typeface="+mj-lt"/>
              <a:buAutoNum type="arabicPeriod" startAt="4"/>
            </a:pPr>
            <a:r>
              <a:rPr lang="tr-TR" dirty="0"/>
              <a:t>Zamanaşımı: Tasfiye sonrası doğan katılma alacağı </a:t>
            </a:r>
            <a:r>
              <a:rPr lang="tr-TR" dirty="0" err="1"/>
              <a:t>muacceliyet</a:t>
            </a:r>
            <a:r>
              <a:rPr lang="tr-TR" dirty="0"/>
              <a:t> tarihinden itibaren 10 yıl sonra zamanaşımına uğrar.</a:t>
            </a:r>
          </a:p>
          <a:p>
            <a:pPr marL="800100" lvl="1" indent="-342900">
              <a:buFont typeface="+mj-lt"/>
              <a:buAutoNum type="arabicPeriod" startAt="4"/>
            </a:pPr>
            <a:r>
              <a:rPr lang="tr-TR" dirty="0"/>
              <a:t>Katılma alacağının ödenmesi ve hakim kararıyla azaltılması ve ortadan kaldırılması</a:t>
            </a:r>
          </a:p>
          <a:p>
            <a:pPr lvl="2"/>
            <a:r>
              <a:rPr lang="tr-TR" dirty="0"/>
              <a:t>«Katılma alacağı ve değer artış payı ayın veya para olarak ödenebilir. Aynî ödemede malların sürüm değeri esas alınır; bir mesleğin icrasına ayrılmış birimler ile işletmelerin ekonomik bütünlüğü gözetilir.»</a:t>
            </a:r>
          </a:p>
          <a:p>
            <a:pPr lvl="2"/>
            <a:r>
              <a:rPr lang="tr-TR" dirty="0"/>
              <a:t>«Zina veya hayata kast nedeniyle boşanma hâlinde hâkim, kusurlu eşin artık değerdeki pay oranının hakkaniyete uygun olarak azaltılmasına veya kaldırılmasına karar verebilir.»</a:t>
            </a:r>
          </a:p>
          <a:p>
            <a:pPr marL="800100" lvl="1" indent="-342900">
              <a:buFont typeface="+mj-lt"/>
              <a:buAutoNum type="arabicPeriod" startAt="4"/>
            </a:pPr>
            <a:r>
              <a:rPr lang="tr-TR" dirty="0"/>
              <a:t>Katılma alacağının iflasının ertelenmesi</a:t>
            </a:r>
          </a:p>
          <a:p>
            <a:pPr marL="914400" lvl="2" indent="0">
              <a:buNone/>
            </a:pPr>
            <a:r>
              <a:rPr lang="tr-TR" dirty="0"/>
              <a:t>«Katılma alacağının ve değer artış payının derhâl ödenmesi kendisi için ciddî güçlükler doğuracaksa, borçlu eş ödemelerinin uygun bir süre ertelenmesini isteyebilir.»</a:t>
            </a:r>
          </a:p>
          <a:p>
            <a:pPr marL="800100" lvl="1" indent="-342900">
              <a:buFont typeface="+mj-lt"/>
              <a:buAutoNum type="arabicPeriod" startAt="4"/>
            </a:pPr>
            <a:r>
              <a:rPr lang="tr-TR" dirty="0"/>
              <a:t>Faiz ödeme ve teminat gösterme yükümü</a:t>
            </a:r>
          </a:p>
          <a:p>
            <a:pPr marL="914400" lvl="2" indent="0">
              <a:buNone/>
            </a:pPr>
            <a:r>
              <a:rPr lang="tr-TR" dirty="0"/>
              <a:t>«Aksine anlaşma yoksa, tasfiyenin sona ermesinden başlayarak katılma alacağına ve değer artış payına faiz yürütülür; durum ve koşullar gerektiriyorsa ayrıca borçludan güvence istenebilir.»</a:t>
            </a:r>
          </a:p>
          <a:p>
            <a:pPr marL="800100" lvl="1" indent="-342900">
              <a:buFont typeface="+mj-lt"/>
              <a:buAutoNum type="arabicPeriod" startAt="4"/>
            </a:pPr>
            <a:r>
              <a:rPr lang="tr-TR" dirty="0"/>
              <a:t>Katılma alacağının miras paylaşımına etkisi: Ölen eşin katılma alacağı, alacak hakkı olarak terekenin aktifinde yer alır. Hayatta kalan eşin katılma alacağı ise, miras bırakanın borçları kapsamında yer alır.</a:t>
            </a:r>
          </a:p>
          <a:p>
            <a:pPr marL="800100" lvl="1" indent="-342900">
              <a:buFont typeface="+mj-lt"/>
              <a:buAutoNum type="arabicPeriod" startAt="4"/>
            </a:pPr>
            <a:r>
              <a:rPr lang="tr-TR" dirty="0"/>
              <a:t>Katılma alacağından feragat: Mal rejimi devam ederken ancak mal rejimi sözleşmesi ile katılma alacağından feragat edilebilir. Mal rejiminin sona ermesinden sonra ise ibra söz konusu olur.</a:t>
            </a:r>
          </a:p>
          <a:p>
            <a:endParaRPr lang="tr-TR" dirty="0"/>
          </a:p>
        </p:txBody>
      </p:sp>
    </p:spTree>
    <p:extLst>
      <p:ext uri="{BB962C8B-B14F-4D97-AF65-F5344CB8AC3E}">
        <p14:creationId xmlns:p14="http://schemas.microsoft.com/office/powerpoint/2010/main" val="3158974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89A1B5-676A-4135-8BBF-AABB8E62CF36}"/>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4F36BF7E-D503-4157-86BE-D25B88E1D28E}"/>
              </a:ext>
            </a:extLst>
          </p:cNvPr>
          <p:cNvSpPr>
            <a:spLocks noGrp="1"/>
          </p:cNvSpPr>
          <p:nvPr>
            <p:ph idx="1"/>
          </p:nvPr>
        </p:nvSpPr>
        <p:spPr>
          <a:xfrm>
            <a:off x="1451579" y="2015732"/>
            <a:ext cx="9603275" cy="4037749"/>
          </a:xfrm>
        </p:spPr>
        <p:txBody>
          <a:bodyPr>
            <a:normAutofit lnSpcReduction="10000"/>
          </a:bodyPr>
          <a:lstStyle/>
          <a:p>
            <a:pPr marL="457200" indent="-457200">
              <a:buFont typeface="+mj-lt"/>
              <a:buAutoNum type="arabicPeriod" startAt="10"/>
            </a:pPr>
            <a:r>
              <a:rPr lang="tr-TR" dirty="0"/>
              <a:t>Aile konutu ve ev eşyası üzerinde sağ kalan eşin talep hakkı</a:t>
            </a:r>
          </a:p>
          <a:p>
            <a:pPr marL="457200" lvl="1" indent="0">
              <a:buNone/>
            </a:pPr>
            <a:r>
              <a:rPr lang="tr-TR" dirty="0"/>
              <a:t>«Sağ kalan eş, eski yaşantısını devam ettirebilmesi için, ölen eşine ait olup birlikte yaşadıkları konut üzerinde kendisine katılma alacağına mahsup edilmek, yetmez ise bedel eklenmek suretiyle intifa veya oturma hakkı tanınmasını isteyebilir; mal rejimi sözleşmesiyle kabul edilen başka düzenlemeler saklıdır. </a:t>
            </a:r>
          </a:p>
          <a:p>
            <a:pPr marL="457200" lvl="1" indent="0">
              <a:buNone/>
            </a:pPr>
            <a:r>
              <a:rPr lang="tr-TR" dirty="0"/>
              <a:t>Sağ kalan eş, aynı koşullar altında ev eşyası üzerinde kendisine mülkiyet hakkı tanınmasını isteyebilir. </a:t>
            </a:r>
          </a:p>
          <a:p>
            <a:pPr marL="457200" lvl="1" indent="0">
              <a:buNone/>
            </a:pPr>
            <a:r>
              <a:rPr lang="tr-TR" dirty="0"/>
              <a:t>Haklı sebeplerin varlığı hâlinde, sağ kalan eşin veya ölen eşin yasal mirasçılarının istemiyle intifa veya oturma hakkı yerine, konut üzerinde mülkiyet hakkı tanınabilir. </a:t>
            </a:r>
          </a:p>
          <a:p>
            <a:pPr marL="457200" lvl="1" indent="0">
              <a:buNone/>
            </a:pPr>
            <a:r>
              <a:rPr lang="tr-TR" dirty="0"/>
              <a:t>Sağ kalan eş, miras bırakanın bir meslek veya sanat icra ettiği ve altsoyundan birinin aynı meslek veya sanatı icra etmesi için gerekli olan bölümlerde bu hakları kullanamaz. Tarımsal taşınmazlara ilişkin miras hukuku hükümleri saklıdır.»</a:t>
            </a:r>
          </a:p>
          <a:p>
            <a:pPr marL="457200" lvl="1" indent="0">
              <a:buNone/>
            </a:pPr>
            <a:endParaRPr lang="tr-TR" dirty="0"/>
          </a:p>
          <a:p>
            <a:pPr marL="0" indent="0">
              <a:buNone/>
            </a:pPr>
            <a:endParaRPr lang="tr-TR" dirty="0"/>
          </a:p>
        </p:txBody>
      </p:sp>
    </p:spTree>
    <p:extLst>
      <p:ext uri="{BB962C8B-B14F-4D97-AF65-F5344CB8AC3E}">
        <p14:creationId xmlns:p14="http://schemas.microsoft.com/office/powerpoint/2010/main" val="293239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99E958-F9DA-40A4-BFF9-8D7F95A63445}"/>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B4B19344-D1BD-40BE-9CDA-3D67A461F937}"/>
              </a:ext>
            </a:extLst>
          </p:cNvPr>
          <p:cNvSpPr>
            <a:spLocks noGrp="1"/>
          </p:cNvSpPr>
          <p:nvPr>
            <p:ph idx="1"/>
          </p:nvPr>
        </p:nvSpPr>
        <p:spPr>
          <a:xfrm>
            <a:off x="1451579" y="2015733"/>
            <a:ext cx="9603275" cy="550186"/>
          </a:xfrm>
        </p:spPr>
        <p:txBody>
          <a:bodyPr>
            <a:normAutofit/>
          </a:bodyPr>
          <a:lstStyle/>
          <a:p>
            <a:pPr marL="0" indent="0">
              <a:buNone/>
            </a:pPr>
            <a:r>
              <a:rPr lang="tr-TR" dirty="0"/>
              <a:t>	EDİNİLMİŞ MALLARA KATILMA REJİMİNDE HAK SAHİPLİĞİ İLİŞKİSİ</a:t>
            </a:r>
          </a:p>
        </p:txBody>
      </p:sp>
      <p:graphicFrame>
        <p:nvGraphicFramePr>
          <p:cNvPr id="5" name="Tablo 5">
            <a:extLst>
              <a:ext uri="{FF2B5EF4-FFF2-40B4-BE49-F238E27FC236}">
                <a16:creationId xmlns:a16="http://schemas.microsoft.com/office/drawing/2014/main" id="{484CBAE7-D296-4F67-B2CA-EABCC39E596A}"/>
              </a:ext>
            </a:extLst>
          </p:cNvPr>
          <p:cNvGraphicFramePr>
            <a:graphicFrameLocks noGrp="1"/>
          </p:cNvGraphicFramePr>
          <p:nvPr/>
        </p:nvGraphicFramePr>
        <p:xfrm>
          <a:off x="2032000" y="2727898"/>
          <a:ext cx="8128000" cy="272229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560484524"/>
                    </a:ext>
                  </a:extLst>
                </a:gridCol>
                <a:gridCol w="4064000">
                  <a:extLst>
                    <a:ext uri="{9D8B030D-6E8A-4147-A177-3AD203B41FA5}">
                      <a16:colId xmlns:a16="http://schemas.microsoft.com/office/drawing/2014/main" val="4273211791"/>
                    </a:ext>
                  </a:extLst>
                </a:gridCol>
              </a:tblGrid>
              <a:tr h="893494">
                <a:tc>
                  <a:txBody>
                    <a:bodyPr/>
                    <a:lstStyle/>
                    <a:p>
                      <a:endParaRPr lang="tr-TR" dirty="0"/>
                    </a:p>
                    <a:p>
                      <a:r>
                        <a:rPr lang="tr-TR" dirty="0"/>
                        <a:t>Karının Malları</a:t>
                      </a:r>
                    </a:p>
                  </a:txBody>
                  <a:tcPr/>
                </a:tc>
                <a:tc>
                  <a:txBody>
                    <a:bodyPr/>
                    <a:lstStyle/>
                    <a:p>
                      <a:endParaRPr lang="tr-TR" dirty="0"/>
                    </a:p>
                    <a:p>
                      <a:r>
                        <a:rPr lang="tr-TR" dirty="0"/>
                        <a:t>Kocanın Malları</a:t>
                      </a:r>
                    </a:p>
                  </a:txBody>
                  <a:tcPr/>
                </a:tc>
                <a:extLst>
                  <a:ext uri="{0D108BD9-81ED-4DB2-BD59-A6C34878D82A}">
                    <a16:rowId xmlns:a16="http://schemas.microsoft.com/office/drawing/2014/main" val="3631466612"/>
                  </a:ext>
                </a:extLst>
              </a:tr>
              <a:tr h="893494">
                <a:tc>
                  <a:txBody>
                    <a:bodyPr/>
                    <a:lstStyle/>
                    <a:p>
                      <a:endParaRPr lang="tr-TR" dirty="0"/>
                    </a:p>
                    <a:p>
                      <a:r>
                        <a:rPr lang="tr-TR" dirty="0"/>
                        <a:t>Edinilmiş mallar</a:t>
                      </a:r>
                    </a:p>
                  </a:txBody>
                  <a:tcPr/>
                </a:tc>
                <a:tc>
                  <a:txBody>
                    <a:bodyPr/>
                    <a:lstStyle/>
                    <a:p>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Edinilmiş mallar</a:t>
                      </a:r>
                    </a:p>
                    <a:p>
                      <a:endParaRPr lang="tr-TR" dirty="0"/>
                    </a:p>
                  </a:txBody>
                  <a:tcPr/>
                </a:tc>
                <a:extLst>
                  <a:ext uri="{0D108BD9-81ED-4DB2-BD59-A6C34878D82A}">
                    <a16:rowId xmlns:a16="http://schemas.microsoft.com/office/drawing/2014/main" val="2105202727"/>
                  </a:ext>
                </a:extLst>
              </a:tr>
              <a:tr h="893494">
                <a:tc>
                  <a:txBody>
                    <a:bodyPr/>
                    <a:lstStyle/>
                    <a:p>
                      <a:endParaRPr lang="tr-TR" dirty="0"/>
                    </a:p>
                    <a:p>
                      <a:r>
                        <a:rPr lang="tr-TR" dirty="0"/>
                        <a:t>Kişisel mallar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Kişisel mallar</a:t>
                      </a:r>
                    </a:p>
                    <a:p>
                      <a:endParaRPr lang="tr-TR" dirty="0"/>
                    </a:p>
                  </a:txBody>
                  <a:tcPr/>
                </a:tc>
                <a:extLst>
                  <a:ext uri="{0D108BD9-81ED-4DB2-BD59-A6C34878D82A}">
                    <a16:rowId xmlns:a16="http://schemas.microsoft.com/office/drawing/2014/main" val="798090952"/>
                  </a:ext>
                </a:extLst>
              </a:tr>
            </a:tbl>
          </a:graphicData>
        </a:graphic>
      </p:graphicFrame>
    </p:spTree>
    <p:extLst>
      <p:ext uri="{BB962C8B-B14F-4D97-AF65-F5344CB8AC3E}">
        <p14:creationId xmlns:p14="http://schemas.microsoft.com/office/powerpoint/2010/main" val="359881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FA1E09-2F50-41CB-B6B4-E55A90B524A9}"/>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6C513925-94D7-45A6-B5B5-5E2E813DDE96}"/>
              </a:ext>
            </a:extLst>
          </p:cNvPr>
          <p:cNvSpPr>
            <a:spLocks noGrp="1"/>
          </p:cNvSpPr>
          <p:nvPr>
            <p:ph idx="1"/>
          </p:nvPr>
        </p:nvSpPr>
        <p:spPr>
          <a:xfrm>
            <a:off x="1451579" y="2015732"/>
            <a:ext cx="9603275" cy="4123811"/>
          </a:xfrm>
        </p:spPr>
        <p:txBody>
          <a:bodyPr/>
          <a:lstStyle/>
          <a:p>
            <a:pPr marL="342900" indent="-342900">
              <a:buFont typeface="+mj-lt"/>
              <a:buAutoNum type="arabicPeriod" startAt="10"/>
            </a:pPr>
            <a:r>
              <a:rPr lang="tr-TR" dirty="0"/>
              <a:t>Üçüncü kişilere karşı dava hakkı</a:t>
            </a:r>
          </a:p>
          <a:p>
            <a:pPr marL="457200" lvl="1" indent="0">
              <a:buNone/>
            </a:pPr>
            <a:r>
              <a:rPr lang="tr-TR" dirty="0"/>
              <a:t>«Tasfiye sırasında, borçlu eşin malvarlığı veya terekesi, katılma alacağını karşılamadığı takdirde, alacaklı eş veya mirasçıları, edinilmiş mallarda hesaba katılması gereken karşılıksız kazandırmaları bunlardan yararlanan üçüncü kişilerden eksik kalan miktarla sınırlı olarak isteyebilir. </a:t>
            </a:r>
          </a:p>
          <a:p>
            <a:pPr marL="457200" lvl="1" indent="0">
              <a:buNone/>
            </a:pPr>
            <a:r>
              <a:rPr lang="tr-TR" dirty="0"/>
              <a:t>Dava hakkı, alacaklı eş veya mirasçılarının haklarının zedelendiğini öğrendikleri tarihten başlayarak bir yıl ve her hâlde mal rejiminin sona ermesinin üzerinden beş yıl geçmekle düşer. </a:t>
            </a:r>
          </a:p>
          <a:p>
            <a:pPr marL="457200" lvl="1" indent="0">
              <a:buNone/>
            </a:pPr>
            <a:r>
              <a:rPr lang="tr-TR" dirty="0"/>
              <a:t>Yukarıdaki fıkra hükümleri ve yetki kuralları dışında mirastaki tenkis davasına ilişkin hükümler kıyas yoluyla uygulanır.»</a:t>
            </a:r>
          </a:p>
          <a:p>
            <a:endParaRPr lang="tr-TR" dirty="0"/>
          </a:p>
        </p:txBody>
      </p:sp>
    </p:spTree>
    <p:extLst>
      <p:ext uri="{BB962C8B-B14F-4D97-AF65-F5344CB8AC3E}">
        <p14:creationId xmlns:p14="http://schemas.microsoft.com/office/powerpoint/2010/main" val="374366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F7CEB3-3D21-434E-A235-1051762336EF}"/>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9429D956-9584-42DA-81AF-52729B3405B2}"/>
              </a:ext>
            </a:extLst>
          </p:cNvPr>
          <p:cNvSpPr>
            <a:spLocks noGrp="1"/>
          </p:cNvSpPr>
          <p:nvPr>
            <p:ph idx="1"/>
          </p:nvPr>
        </p:nvSpPr>
        <p:spPr>
          <a:xfrm>
            <a:off x="1451579" y="2015732"/>
            <a:ext cx="9603275" cy="4189759"/>
          </a:xfrm>
        </p:spPr>
        <p:txBody>
          <a:bodyPr>
            <a:normAutofit lnSpcReduction="10000"/>
          </a:bodyPr>
          <a:lstStyle/>
          <a:p>
            <a:pPr marL="0" indent="0">
              <a:buNone/>
            </a:pPr>
            <a:r>
              <a:rPr lang="tr-TR" sz="2400" dirty="0"/>
              <a:t>Eşlerin kanuni edinilmiş malları</a:t>
            </a:r>
          </a:p>
          <a:p>
            <a:pPr marL="0" indent="0">
              <a:buNone/>
            </a:pPr>
            <a:r>
              <a:rPr lang="tr-TR" sz="1800" dirty="0"/>
              <a:t>«Edinilmiş mal, her eşin bu mal rejiminin devamı süresince karşılığını vererek elde ettiği malvarlığı değerleridir.»</a:t>
            </a:r>
          </a:p>
          <a:p>
            <a:r>
              <a:rPr lang="tr-TR" dirty="0"/>
              <a:t>Eşlerin </a:t>
            </a:r>
            <a:r>
              <a:rPr lang="tr-TR" u="sng" dirty="0"/>
              <a:t>edinilmiş mallara katılma rejimi </a:t>
            </a:r>
            <a:r>
              <a:rPr lang="tr-TR" dirty="0"/>
              <a:t>süresince edindiği malvarlığı unsurları edinilmiş mal sayılır.</a:t>
            </a:r>
          </a:p>
          <a:p>
            <a:r>
              <a:rPr lang="tr-TR" dirty="0"/>
              <a:t>Evlilik süresince değil; edinilmiş mallara katılma rejimi süresince elde edilen unsurlardan bahsedilmiştir çünkü edinilmiş mallara katılma rejimi evlilik ile birlikte kurulmamış olabilir.</a:t>
            </a:r>
          </a:p>
          <a:p>
            <a:r>
              <a:rPr lang="tr-TR" dirty="0"/>
              <a:t>Karşılık, hukuki işlemlerde değişim değeri olarak sunulan eşlerin kişisel edimleri, eşlerin bedensel ve fikri gücünden veya eşlerden birine yönelik üçüncü kişinin haksız fiili veya edinilmiş mallardan olan bir hak veya eşyanın sarf edilmesinden kaynaklanabilir.</a:t>
            </a:r>
          </a:p>
          <a:p>
            <a:pPr marL="0" indent="0">
              <a:buNone/>
            </a:pPr>
            <a:endParaRPr lang="tr-TR" dirty="0"/>
          </a:p>
        </p:txBody>
      </p:sp>
    </p:spTree>
    <p:extLst>
      <p:ext uri="{BB962C8B-B14F-4D97-AF65-F5344CB8AC3E}">
        <p14:creationId xmlns:p14="http://schemas.microsoft.com/office/powerpoint/2010/main" val="4245189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E18F79-BBA1-47B8-978D-78795446CDDC}"/>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D9B1DAC9-832D-410A-B608-BC048BDF96F9}"/>
              </a:ext>
            </a:extLst>
          </p:cNvPr>
          <p:cNvSpPr>
            <a:spLocks noGrp="1"/>
          </p:cNvSpPr>
          <p:nvPr>
            <p:ph idx="1"/>
          </p:nvPr>
        </p:nvSpPr>
        <p:spPr>
          <a:xfrm>
            <a:off x="1451579" y="2015732"/>
            <a:ext cx="9603275" cy="4123811"/>
          </a:xfrm>
        </p:spPr>
        <p:txBody>
          <a:bodyPr>
            <a:normAutofit/>
          </a:bodyPr>
          <a:lstStyle/>
          <a:p>
            <a:pPr marL="0" indent="0">
              <a:buNone/>
            </a:pPr>
            <a:r>
              <a:rPr lang="tr-TR" sz="2400" dirty="0"/>
              <a:t>Edinilmiş mallara ilişkin yasal örnekler</a:t>
            </a:r>
          </a:p>
          <a:p>
            <a:pPr marL="914400" lvl="1" indent="-457200">
              <a:buFont typeface="+mj-lt"/>
              <a:buAutoNum type="arabicPeriod"/>
            </a:pPr>
            <a:r>
              <a:rPr lang="tr-TR" dirty="0"/>
              <a:t>Eşlerin çalışmasının karşılığı olan edinimler (eşin üçüncü kişilerdeki alacak hakları, şirket payları)</a:t>
            </a:r>
          </a:p>
          <a:p>
            <a:pPr marL="914400" lvl="1" indent="-457200">
              <a:buFont typeface="+mj-lt"/>
              <a:buAutoNum type="arabicPeriod"/>
            </a:pPr>
            <a:r>
              <a:rPr lang="tr-TR" dirty="0"/>
              <a:t>Sosyal güvenlik veya sosyal yardım kurum ve kuruluşlarının veya personele yardım amacı ile kurulan sandık vb. yaptığı ödemeler</a:t>
            </a:r>
          </a:p>
          <a:p>
            <a:pPr marL="914400" lvl="1" indent="-457200">
              <a:buFont typeface="+mj-lt"/>
              <a:buAutoNum type="arabicPeriod"/>
            </a:pPr>
            <a:r>
              <a:rPr lang="tr-TR" dirty="0"/>
              <a:t>Çalışma gücünün kaybı nedeniyle ödenen tazminatlar</a:t>
            </a:r>
          </a:p>
          <a:p>
            <a:pPr marL="914400" lvl="1" indent="-457200">
              <a:buFont typeface="+mj-lt"/>
              <a:buAutoNum type="arabicPeriod"/>
            </a:pPr>
            <a:r>
              <a:rPr lang="tr-TR" dirty="0"/>
              <a:t>Kişisel malların gelirleri</a:t>
            </a:r>
          </a:p>
          <a:p>
            <a:pPr marL="914400" lvl="1" indent="-457200">
              <a:buFont typeface="+mj-lt"/>
              <a:buAutoNum type="arabicPeriod"/>
            </a:pPr>
            <a:r>
              <a:rPr lang="tr-TR" dirty="0"/>
              <a:t>Edinilmiş malların yerine geçen değerler</a:t>
            </a:r>
          </a:p>
          <a:p>
            <a:pPr marL="0" indent="0">
              <a:buNone/>
            </a:pPr>
            <a:r>
              <a:rPr lang="tr-TR" dirty="0"/>
              <a:t>Diğer edinilmiş mallar</a:t>
            </a:r>
          </a:p>
          <a:p>
            <a:pPr marL="457200" lvl="1" indent="0">
              <a:buNone/>
            </a:pPr>
            <a:r>
              <a:rPr lang="tr-TR" dirty="0"/>
              <a:t>Edinilmiş malların gelirleri, eşlere ödenen maddi tazminat </a:t>
            </a:r>
          </a:p>
          <a:p>
            <a:endParaRPr lang="tr-TR" dirty="0"/>
          </a:p>
        </p:txBody>
      </p:sp>
    </p:spTree>
    <p:extLst>
      <p:ext uri="{BB962C8B-B14F-4D97-AF65-F5344CB8AC3E}">
        <p14:creationId xmlns:p14="http://schemas.microsoft.com/office/powerpoint/2010/main" val="2857567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18C85A-3990-4C2C-AEA0-4867EB57F06F}"/>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7BB98064-7AF7-423D-8DC4-954F253CD63F}"/>
              </a:ext>
            </a:extLst>
          </p:cNvPr>
          <p:cNvSpPr>
            <a:spLocks noGrp="1"/>
          </p:cNvSpPr>
          <p:nvPr>
            <p:ph idx="1"/>
          </p:nvPr>
        </p:nvSpPr>
        <p:spPr>
          <a:xfrm>
            <a:off x="1451579" y="2015732"/>
            <a:ext cx="9603275" cy="4100983"/>
          </a:xfrm>
        </p:spPr>
        <p:txBody>
          <a:bodyPr>
            <a:normAutofit fontScale="92500"/>
          </a:bodyPr>
          <a:lstStyle/>
          <a:p>
            <a:pPr marL="0" indent="0">
              <a:buNone/>
            </a:pPr>
            <a:r>
              <a:rPr lang="tr-TR" sz="2400" dirty="0"/>
              <a:t>Eşlerin kanuni kişisel malları</a:t>
            </a:r>
          </a:p>
          <a:p>
            <a:pPr marL="457200" indent="-457200">
              <a:buFont typeface="+mj-lt"/>
              <a:buAutoNum type="arabicPeriod"/>
            </a:pPr>
            <a:r>
              <a:rPr lang="tr-TR" dirty="0"/>
              <a:t>Eşlerden birinin yalnız kişisel kullanımına yarayan eşya</a:t>
            </a:r>
          </a:p>
          <a:p>
            <a:pPr marL="457200" indent="-457200">
              <a:buFont typeface="+mj-lt"/>
              <a:buAutoNum type="arabicPeriod"/>
            </a:pPr>
            <a:r>
              <a:rPr lang="tr-TR" dirty="0"/>
              <a:t>Mal rejiminin başlangıcında eşlerden birine ait bulunan veya bir eşin sonradan miras yoluyla ya da herhangi bir şekilde karşılıksız kazanma yoluyla elde ettiği malvarlığı değerleri</a:t>
            </a:r>
          </a:p>
          <a:p>
            <a:pPr marL="457200" indent="-457200">
              <a:buFont typeface="+mj-lt"/>
              <a:buAutoNum type="arabicPeriod"/>
            </a:pPr>
            <a:r>
              <a:rPr lang="tr-TR" dirty="0"/>
              <a:t>Manevi tazminat alacakları</a:t>
            </a:r>
          </a:p>
          <a:p>
            <a:pPr marL="457200" indent="-457200">
              <a:buFont typeface="+mj-lt"/>
              <a:buAutoNum type="arabicPeriod"/>
            </a:pPr>
            <a:r>
              <a:rPr lang="tr-TR" dirty="0"/>
              <a:t>Kişisel mallar yerine geçen değerler</a:t>
            </a:r>
          </a:p>
          <a:p>
            <a:pPr marL="457200" indent="-457200">
              <a:buFont typeface="+mj-lt"/>
              <a:buAutoNum type="arabicPeriod"/>
            </a:pPr>
            <a:r>
              <a:rPr lang="tr-TR" dirty="0"/>
              <a:t>Sosyal güvenlik veya sosyal yardım kurum ve kuruluşlarının veya çalışma gücünün kaybı nedeniyle ödenen toptan ödeme veya tazminatların hak sahibinin kalan yaşam süresini kapsayan kısmı </a:t>
            </a:r>
          </a:p>
          <a:p>
            <a:endParaRPr lang="tr-TR" dirty="0"/>
          </a:p>
        </p:txBody>
      </p:sp>
    </p:spTree>
    <p:extLst>
      <p:ext uri="{BB962C8B-B14F-4D97-AF65-F5344CB8AC3E}">
        <p14:creationId xmlns:p14="http://schemas.microsoft.com/office/powerpoint/2010/main" val="3660474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485C40-8369-486F-B52D-0B0F5447BC4C}"/>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6FDAB800-1D15-471B-A25B-C158FBC1A5D6}"/>
              </a:ext>
            </a:extLst>
          </p:cNvPr>
          <p:cNvSpPr>
            <a:spLocks noGrp="1"/>
          </p:cNvSpPr>
          <p:nvPr>
            <p:ph idx="1"/>
          </p:nvPr>
        </p:nvSpPr>
        <p:spPr>
          <a:xfrm>
            <a:off x="1451579" y="2015732"/>
            <a:ext cx="9603275" cy="4151803"/>
          </a:xfrm>
        </p:spPr>
        <p:txBody>
          <a:bodyPr/>
          <a:lstStyle/>
          <a:p>
            <a:pPr marL="0" indent="0">
              <a:buNone/>
            </a:pPr>
            <a:r>
              <a:rPr lang="tr-TR" sz="2400" dirty="0" err="1"/>
              <a:t>Sözleşmesel</a:t>
            </a:r>
            <a:r>
              <a:rPr lang="tr-TR" sz="2400" dirty="0"/>
              <a:t> kişisel veya edinilmiş mallar</a:t>
            </a:r>
          </a:p>
          <a:p>
            <a:pPr marL="0" indent="0">
              <a:buNone/>
            </a:pPr>
            <a:r>
              <a:rPr lang="tr-TR" sz="1800" dirty="0"/>
              <a:t>«Eşler, mal rejimi sözleşmesiyle, bir mesleğin icrası veya işletmenin faaliyeti sebebiyle doğan edinilmiş mallara dahil olması gereken malvarlığı değerlerinin kişisel mal sayılacağını kabul edebilirler.»</a:t>
            </a:r>
          </a:p>
          <a:p>
            <a:r>
              <a:rPr lang="tr-TR" dirty="0"/>
              <a:t>Hak sahibi olan eşin mesleğini icrası veya işletmesinin faaliyeti için gerekli olan varlıkların tasfiyeden zarar görmesini önlemek amaçlanmıştır.</a:t>
            </a:r>
          </a:p>
          <a:p>
            <a:pPr marL="0" indent="0">
              <a:buNone/>
            </a:pPr>
            <a:r>
              <a:rPr lang="tr-TR" sz="1800" dirty="0"/>
              <a:t>«Eşler, mal rejimi sözleşmesiyle kişisel malların gelirlerinin edinilmiş mallara dahil olmayacağını da kararlaştırabilirler.»</a:t>
            </a:r>
          </a:p>
          <a:p>
            <a:endParaRPr lang="tr-TR" sz="1800" dirty="0"/>
          </a:p>
          <a:p>
            <a:endParaRPr lang="tr-TR" sz="2400" dirty="0"/>
          </a:p>
        </p:txBody>
      </p:sp>
    </p:spTree>
    <p:extLst>
      <p:ext uri="{BB962C8B-B14F-4D97-AF65-F5344CB8AC3E}">
        <p14:creationId xmlns:p14="http://schemas.microsoft.com/office/powerpoint/2010/main" val="973633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2D717D-FDE9-42D9-BAC3-B3B69DB77FAF}"/>
              </a:ext>
            </a:extLst>
          </p:cNvPr>
          <p:cNvSpPr>
            <a:spLocks noGrp="1"/>
          </p:cNvSpPr>
          <p:nvPr>
            <p:ph type="title"/>
          </p:nvPr>
        </p:nvSpPr>
        <p:spPr/>
        <p:txBody>
          <a:bodyPr/>
          <a:lstStyle/>
          <a:p>
            <a:r>
              <a:rPr lang="tr-TR" dirty="0"/>
              <a:t>EDİNİLMİŞ MALLARA KATILMA REJİMİ</a:t>
            </a:r>
          </a:p>
        </p:txBody>
      </p:sp>
      <p:sp>
        <p:nvSpPr>
          <p:cNvPr id="5" name="İçerik Yer Tutucusu 4">
            <a:extLst>
              <a:ext uri="{FF2B5EF4-FFF2-40B4-BE49-F238E27FC236}">
                <a16:creationId xmlns:a16="http://schemas.microsoft.com/office/drawing/2014/main" id="{DCCA2AA8-0E52-458E-A136-28ED01EA486A}"/>
              </a:ext>
            </a:extLst>
          </p:cNvPr>
          <p:cNvSpPr>
            <a:spLocks noGrp="1"/>
          </p:cNvSpPr>
          <p:nvPr>
            <p:ph idx="1"/>
          </p:nvPr>
        </p:nvSpPr>
        <p:spPr>
          <a:xfrm>
            <a:off x="1451579" y="2015732"/>
            <a:ext cx="9603275" cy="4037749"/>
          </a:xfrm>
        </p:spPr>
        <p:txBody>
          <a:bodyPr/>
          <a:lstStyle/>
          <a:p>
            <a:pPr marL="0" indent="0">
              <a:buNone/>
            </a:pPr>
            <a:r>
              <a:rPr lang="tr-TR" dirty="0"/>
              <a:t>İSPAT, YÖNETİM, YARARLANMA VE TASARRUF</a:t>
            </a:r>
          </a:p>
          <a:p>
            <a:pPr marL="457200" indent="-457200">
              <a:buFont typeface="+mj-lt"/>
              <a:buAutoNum type="arabicPeriod"/>
            </a:pPr>
            <a:r>
              <a:rPr lang="tr-TR" dirty="0"/>
              <a:t>Kural: «Her eş, yasal sınırlar içerisinde kişisel malları ile edinilmiş mallarını yönetme, bunlardan yararlanma ve bunlar üzerinde tasarrufta bulunma hakkına sahiptir.»</a:t>
            </a:r>
          </a:p>
          <a:p>
            <a:pPr marL="457200" indent="-457200">
              <a:buFont typeface="+mj-lt"/>
              <a:buAutoNum type="arabicPeriod"/>
            </a:pPr>
            <a:r>
              <a:rPr lang="tr-TR" dirty="0"/>
              <a:t>Paylı mülkiyet payı üzerinde tasarruf: «Aksine anlaşma olmadıkça, eşlerden biri diğerinin rızası olmadan paylı mülkiyet konusu maldaki payı üzerinde tasarrufta bulunamaz.»</a:t>
            </a:r>
          </a:p>
          <a:p>
            <a:pPr marL="457200" indent="-457200">
              <a:buFont typeface="+mj-lt"/>
              <a:buAutoNum type="arabicPeriod"/>
            </a:pPr>
            <a:endParaRPr lang="tr-TR" dirty="0"/>
          </a:p>
          <a:p>
            <a:pPr marL="0" indent="0">
              <a:buNone/>
            </a:pPr>
            <a:r>
              <a:rPr lang="tr-TR" dirty="0"/>
              <a:t>ÜÇÜNCÜ KİŞİLERE KARŞI SORUMLULUK</a:t>
            </a:r>
          </a:p>
          <a:p>
            <a:pPr marL="0" indent="0">
              <a:buNone/>
            </a:pPr>
            <a:r>
              <a:rPr lang="tr-TR" dirty="0"/>
              <a:t>«Eşlerden her biri kendi borçlarından bütün malvarlığıyla sorumludur.»</a:t>
            </a:r>
          </a:p>
        </p:txBody>
      </p:sp>
    </p:spTree>
    <p:extLst>
      <p:ext uri="{BB962C8B-B14F-4D97-AF65-F5344CB8AC3E}">
        <p14:creationId xmlns:p14="http://schemas.microsoft.com/office/powerpoint/2010/main" val="61660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D31C25-45B5-4333-97A2-438B8D8C9540}"/>
              </a:ext>
            </a:extLst>
          </p:cNvPr>
          <p:cNvSpPr>
            <a:spLocks noGrp="1"/>
          </p:cNvSpPr>
          <p:nvPr>
            <p:ph type="title"/>
          </p:nvPr>
        </p:nvSpPr>
        <p:spPr/>
        <p:txBody>
          <a:bodyPr/>
          <a:lstStyle/>
          <a:p>
            <a:r>
              <a:rPr lang="tr-TR" dirty="0"/>
              <a:t>EDİNİLMİŞ MALLARA KATILMA REJİMİ</a:t>
            </a:r>
          </a:p>
        </p:txBody>
      </p:sp>
      <p:sp>
        <p:nvSpPr>
          <p:cNvPr id="5" name="İçerik Yer Tutucusu 4">
            <a:extLst>
              <a:ext uri="{FF2B5EF4-FFF2-40B4-BE49-F238E27FC236}">
                <a16:creationId xmlns:a16="http://schemas.microsoft.com/office/drawing/2014/main" id="{5FAF4C52-602F-4FD7-BCB9-628CFB7E9FD9}"/>
              </a:ext>
            </a:extLst>
          </p:cNvPr>
          <p:cNvSpPr>
            <a:spLocks noGrp="1"/>
          </p:cNvSpPr>
          <p:nvPr>
            <p:ph idx="1"/>
          </p:nvPr>
        </p:nvSpPr>
        <p:spPr>
          <a:xfrm>
            <a:off x="1451579" y="2015732"/>
            <a:ext cx="9603275" cy="4037749"/>
          </a:xfrm>
        </p:spPr>
        <p:txBody>
          <a:bodyPr>
            <a:normAutofit/>
          </a:bodyPr>
          <a:lstStyle/>
          <a:p>
            <a:pPr marL="0" indent="0">
              <a:buNone/>
            </a:pPr>
            <a:r>
              <a:rPr lang="tr-TR" dirty="0"/>
              <a:t>SONA ERME VE TASFİYE</a:t>
            </a:r>
          </a:p>
          <a:p>
            <a:pPr marL="0" indent="0">
              <a:buNone/>
            </a:pPr>
            <a:r>
              <a:rPr lang="tr-TR" sz="2400" dirty="0"/>
              <a:t>Sona erme</a:t>
            </a:r>
          </a:p>
          <a:p>
            <a:pPr marL="914400" lvl="1" indent="-457200">
              <a:buFont typeface="+mj-lt"/>
              <a:buAutoNum type="arabicPeriod"/>
            </a:pPr>
            <a:r>
              <a:rPr lang="tr-TR" dirty="0"/>
              <a:t>Eşlerden birinin ölümü </a:t>
            </a:r>
          </a:p>
          <a:p>
            <a:pPr marL="914400" lvl="1" indent="-457200">
              <a:buFont typeface="+mj-lt"/>
              <a:buAutoNum type="arabicPeriod"/>
            </a:pPr>
            <a:r>
              <a:rPr lang="tr-TR" dirty="0"/>
              <a:t>Eşlerden biri hakkında gaiplik kararı verilmesiyle (gaiplik kararına sebep olan olay tarihinden itibaren)</a:t>
            </a:r>
          </a:p>
          <a:p>
            <a:pPr marL="914400" lvl="1" indent="-457200">
              <a:buFont typeface="+mj-lt"/>
              <a:buAutoNum type="arabicPeriod"/>
            </a:pPr>
            <a:r>
              <a:rPr lang="tr-TR" dirty="0"/>
              <a:t>Eşlerden birinin boşanma davası açması halinde (dava tarihinden itibaren)</a:t>
            </a:r>
          </a:p>
          <a:p>
            <a:pPr marL="914400" lvl="1" indent="-457200">
              <a:buFont typeface="+mj-lt"/>
              <a:buAutoNum type="arabicPeriod"/>
            </a:pPr>
            <a:r>
              <a:rPr lang="tr-TR" dirty="0"/>
              <a:t>Ayrılık davası açılması halinde: m. 180</a:t>
            </a:r>
          </a:p>
          <a:p>
            <a:pPr marL="914400" lvl="1" indent="-457200">
              <a:buFont typeface="+mj-lt"/>
              <a:buAutoNum type="arabicPeriod"/>
            </a:pPr>
            <a:r>
              <a:rPr lang="tr-TR" dirty="0"/>
              <a:t>Evliliğin mutlak butlan veya </a:t>
            </a:r>
            <a:r>
              <a:rPr lang="tr-TR" dirty="0" err="1"/>
              <a:t>nisbi</a:t>
            </a:r>
            <a:r>
              <a:rPr lang="tr-TR" dirty="0"/>
              <a:t> butlan sebebiyle iptaline karar verilmesiyle (dava tarihinden itibaren)</a:t>
            </a:r>
          </a:p>
          <a:p>
            <a:pPr marL="914400" lvl="1" indent="-457200">
              <a:buFont typeface="+mj-lt"/>
              <a:buAutoNum type="arabicPeriod"/>
            </a:pPr>
            <a:r>
              <a:rPr lang="tr-TR" dirty="0"/>
              <a:t>Hakimden mal ayrılığına geçilmesi talep edilmişse (dava tarihinden itibaren)</a:t>
            </a:r>
          </a:p>
        </p:txBody>
      </p:sp>
    </p:spTree>
    <p:extLst>
      <p:ext uri="{BB962C8B-B14F-4D97-AF65-F5344CB8AC3E}">
        <p14:creationId xmlns:p14="http://schemas.microsoft.com/office/powerpoint/2010/main" val="1618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7DD62D-3DE7-413D-9150-E8E09D5A10E1}"/>
              </a:ext>
            </a:extLst>
          </p:cNvPr>
          <p:cNvSpPr>
            <a:spLocks noGrp="1"/>
          </p:cNvSpPr>
          <p:nvPr>
            <p:ph type="title"/>
          </p:nvPr>
        </p:nvSpPr>
        <p:spPr/>
        <p:txBody>
          <a:bodyPr/>
          <a:lstStyle/>
          <a:p>
            <a:r>
              <a:rPr lang="tr-TR" dirty="0"/>
              <a:t>EDİNİLMİŞ MALLARA KATILMA REJİMİ</a:t>
            </a:r>
          </a:p>
        </p:txBody>
      </p:sp>
      <p:sp>
        <p:nvSpPr>
          <p:cNvPr id="3" name="İçerik Yer Tutucusu 2">
            <a:extLst>
              <a:ext uri="{FF2B5EF4-FFF2-40B4-BE49-F238E27FC236}">
                <a16:creationId xmlns:a16="http://schemas.microsoft.com/office/drawing/2014/main" id="{E2DAD4F1-909D-4547-9D76-386D68C8D578}"/>
              </a:ext>
            </a:extLst>
          </p:cNvPr>
          <p:cNvSpPr>
            <a:spLocks noGrp="1"/>
          </p:cNvSpPr>
          <p:nvPr>
            <p:ph idx="1"/>
          </p:nvPr>
        </p:nvSpPr>
        <p:spPr>
          <a:xfrm>
            <a:off x="1451579" y="2015732"/>
            <a:ext cx="9603275" cy="4127616"/>
          </a:xfrm>
        </p:spPr>
        <p:txBody>
          <a:bodyPr>
            <a:normAutofit fontScale="92500" lnSpcReduction="10000"/>
          </a:bodyPr>
          <a:lstStyle/>
          <a:p>
            <a:pPr marL="0" indent="0">
              <a:buNone/>
            </a:pPr>
            <a:r>
              <a:rPr lang="tr-TR" dirty="0"/>
              <a:t>SONA ERME VE TASFİYE</a:t>
            </a:r>
          </a:p>
          <a:p>
            <a:pPr marL="0" indent="0">
              <a:buNone/>
            </a:pPr>
            <a:r>
              <a:rPr lang="tr-TR" sz="2600" dirty="0"/>
              <a:t>Tasfiye</a:t>
            </a:r>
          </a:p>
          <a:p>
            <a:pPr marL="914400" lvl="1" indent="-457200">
              <a:buFont typeface="+mj-lt"/>
              <a:buAutoNum type="arabicPeriod"/>
            </a:pPr>
            <a:r>
              <a:rPr lang="tr-TR" dirty="0"/>
              <a:t>Tasfiye aşaması ve tasfiye davası: Tasfiye, kural olarak eşlerin aralarında yapacakları tasfiye anlaşmasına göre yapılır.</a:t>
            </a:r>
          </a:p>
          <a:p>
            <a:pPr lvl="2"/>
            <a:r>
              <a:rPr lang="tr-TR" dirty="0"/>
              <a:t>Ancak ölüm dışındaki bazı sebeplerde, mal rejiminin sona ermesi, tasfiyenin talep edilmesi için yeterli değildir. Örneğin boşanma kararıyla sona eren mal rejiminin tasfiyesi ancak bu kararın kesinleşmesiyle istenebilir.</a:t>
            </a:r>
          </a:p>
          <a:p>
            <a:pPr lvl="2"/>
            <a:r>
              <a:rPr lang="tr-TR" dirty="0"/>
              <a:t>Tasfiye davasını eşler veya ölmeleri halinde mirasçıları açabilir.</a:t>
            </a:r>
          </a:p>
          <a:p>
            <a:pPr lvl="2"/>
            <a:r>
              <a:rPr lang="tr-TR" dirty="0"/>
              <a:t>Tasfiye davası için hak düşürücü süre veya zamanaşımı öngörülmemiştir.</a:t>
            </a:r>
          </a:p>
          <a:p>
            <a:pPr lvl="2"/>
            <a:r>
              <a:rPr lang="tr-TR" dirty="0"/>
              <a:t>Görevli mahkeme aile mahkemesidir. </a:t>
            </a:r>
          </a:p>
          <a:p>
            <a:pPr lvl="2"/>
            <a:r>
              <a:rPr lang="tr-TR" dirty="0"/>
              <a:t>Yetkili mahkeme ise ölümle sona ermede ölenin son yerleşim yeri; boşanma, evliliğin iptali ve hakim tarafından mal ayrılığına karar verilmesi halinde bu davalarda yetkili olan mahkeme; diğer hallerde davalının yerleşim yeri mahkemesidir.</a:t>
            </a:r>
          </a:p>
          <a:p>
            <a:endParaRPr lang="tr-TR" dirty="0"/>
          </a:p>
        </p:txBody>
      </p:sp>
    </p:spTree>
    <p:extLst>
      <p:ext uri="{BB962C8B-B14F-4D97-AF65-F5344CB8AC3E}">
        <p14:creationId xmlns:p14="http://schemas.microsoft.com/office/powerpoint/2010/main" val="144674754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5F7896-4A5A-4C6A-9358-3684031E6607}">
  <ds:schemaRefs>
    <ds:schemaRef ds:uri="http://schemas.microsoft.com/sharepoint/v3/contenttype/forms"/>
  </ds:schemaRefs>
</ds:datastoreItem>
</file>

<file path=customXml/itemProps2.xml><?xml version="1.0" encoding="utf-8"?>
<ds:datastoreItem xmlns:ds="http://schemas.openxmlformats.org/officeDocument/2006/customXml" ds:itemID="{C28DA284-F51D-45FC-8256-9DAB375365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61695D-052D-4330-AC47-B3CB93126E88}">
  <ds:schemaRefs>
    <ds:schemaRef ds:uri="560ef61b-03e2-46a8-aeae-79f8a710d1e9"/>
    <ds:schemaRef ds:uri="http://www.w3.org/XML/1998/namespace"/>
    <ds:schemaRef ds:uri="http://purl.org/dc/elements/1.1/"/>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2025</Words>
  <Application>Microsoft Office PowerPoint</Application>
  <PresentationFormat>Geniş ekran</PresentationFormat>
  <Paragraphs>174</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Gill Sans MT</vt:lpstr>
      <vt:lpstr>Galeri</vt:lpstr>
      <vt:lpstr>Medeni hukuk</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lpstr>EDİNİLMİŞ MALLARA KATILMA REJİMİ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EDİNİLMİŞ MALLARA KATILMA REJİMİ</dc:title>
  <dc:creator>Hilal Nur Gözüküçük</dc:creator>
  <cp:lastModifiedBy>Hilal Nur Gözüküçük</cp:lastModifiedBy>
  <cp:revision>1</cp:revision>
  <dcterms:created xsi:type="dcterms:W3CDTF">2020-05-26T18:26:52Z</dcterms:created>
  <dcterms:modified xsi:type="dcterms:W3CDTF">2020-05-27T14:39:23Z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