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Asus\Desktop\SOSYAL%20B&#304;L&#304;MLERDE%20Y&#214;NTEM%20ASUS\Anket%20Tablolar.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1"/>
          <c:order val="0"/>
          <c:tx>
            <c:strRef>
              <c:f>'Chart 1'!$D$3:$D$4</c:f>
              <c:strCache>
                <c:ptCount val="1"/>
                <c:pt idx="0">
                  <c:v>İstanbul %</c:v>
                </c:pt>
              </c:strCache>
            </c:strRef>
          </c:tx>
          <c:invertIfNegative val="0"/>
          <c:cat>
            <c:strRef>
              <c:f>'Chart 1'!$B$5:$B$8</c:f>
              <c:strCache>
                <c:ptCount val="4"/>
                <c:pt idx="0">
                  <c:v>Never drink</c:v>
                </c:pt>
                <c:pt idx="1">
                  <c:v>Drink less than 1 lt (1-3 glass)</c:v>
                </c:pt>
                <c:pt idx="2">
                  <c:v>Drink 1-2 lt (4-8 glass)</c:v>
                </c:pt>
                <c:pt idx="3">
                  <c:v>Drink more than 2 lt (more than 8 glass)</c:v>
                </c:pt>
              </c:strCache>
            </c:strRef>
          </c:cat>
          <c:val>
            <c:numRef>
              <c:f>'Chart 1'!$D$5:$D$8</c:f>
              <c:numCache>
                <c:formatCode>0.0</c:formatCode>
                <c:ptCount val="4"/>
                <c:pt idx="0">
                  <c:v>3.3031674208144799</c:v>
                </c:pt>
                <c:pt idx="1">
                  <c:v>31.040723981900417</c:v>
                </c:pt>
                <c:pt idx="2">
                  <c:v>52.262443438914033</c:v>
                </c:pt>
                <c:pt idx="3">
                  <c:v>13.393665158371046</c:v>
                </c:pt>
              </c:numCache>
            </c:numRef>
          </c:val>
        </c:ser>
        <c:ser>
          <c:idx val="3"/>
          <c:order val="1"/>
          <c:tx>
            <c:strRef>
              <c:f>'Chart 1'!$F$3:$F$4</c:f>
              <c:strCache>
                <c:ptCount val="1"/>
                <c:pt idx="0">
                  <c:v>Zonguldak %</c:v>
                </c:pt>
              </c:strCache>
            </c:strRef>
          </c:tx>
          <c:invertIfNegative val="0"/>
          <c:cat>
            <c:strRef>
              <c:f>'Chart 1'!$B$5:$B$8</c:f>
              <c:strCache>
                <c:ptCount val="4"/>
                <c:pt idx="0">
                  <c:v>Never drink</c:v>
                </c:pt>
                <c:pt idx="1">
                  <c:v>Drink less than 1 lt (1-3 glass)</c:v>
                </c:pt>
                <c:pt idx="2">
                  <c:v>Drink 1-2 lt (4-8 glass)</c:v>
                </c:pt>
                <c:pt idx="3">
                  <c:v>Drink more than 2 lt (more than 8 glass)</c:v>
                </c:pt>
              </c:strCache>
            </c:strRef>
          </c:cat>
          <c:val>
            <c:numRef>
              <c:f>'Chart 1'!$F$5:$F$8</c:f>
              <c:numCache>
                <c:formatCode>General</c:formatCode>
                <c:ptCount val="4"/>
                <c:pt idx="0">
                  <c:v>2.2000000000000002</c:v>
                </c:pt>
                <c:pt idx="1">
                  <c:v>27.6</c:v>
                </c:pt>
                <c:pt idx="2">
                  <c:v>45.1</c:v>
                </c:pt>
                <c:pt idx="3">
                  <c:v>25.1</c:v>
                </c:pt>
              </c:numCache>
            </c:numRef>
          </c:val>
        </c:ser>
        <c:dLbls>
          <c:showLegendKey val="0"/>
          <c:showVal val="0"/>
          <c:showCatName val="0"/>
          <c:showSerName val="0"/>
          <c:showPercent val="0"/>
          <c:showBubbleSize val="0"/>
        </c:dLbls>
        <c:gapWidth val="150"/>
        <c:shape val="box"/>
        <c:axId val="120909824"/>
        <c:axId val="120911360"/>
        <c:axId val="0"/>
      </c:bar3DChart>
      <c:catAx>
        <c:axId val="120909824"/>
        <c:scaling>
          <c:orientation val="minMax"/>
        </c:scaling>
        <c:delete val="0"/>
        <c:axPos val="b"/>
        <c:majorTickMark val="out"/>
        <c:minorTickMark val="none"/>
        <c:tickLblPos val="nextTo"/>
        <c:crossAx val="120911360"/>
        <c:crosses val="autoZero"/>
        <c:auto val="1"/>
        <c:lblAlgn val="ctr"/>
        <c:lblOffset val="100"/>
        <c:noMultiLvlLbl val="0"/>
      </c:catAx>
      <c:valAx>
        <c:axId val="120911360"/>
        <c:scaling>
          <c:orientation val="minMax"/>
        </c:scaling>
        <c:delete val="0"/>
        <c:axPos val="l"/>
        <c:majorGridlines/>
        <c:numFmt formatCode="0.0" sourceLinked="1"/>
        <c:majorTickMark val="out"/>
        <c:minorTickMark val="none"/>
        <c:tickLblPos val="nextTo"/>
        <c:crossAx val="120909824"/>
        <c:crosses val="autoZero"/>
        <c:crossBetween val="between"/>
      </c:valAx>
    </c:plotArea>
    <c:legend>
      <c:legendPos val="r"/>
      <c:overlay val="0"/>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6584B6-7BE5-4E9E-8B13-DF414CCCA722}" type="datetimeFigureOut">
              <a:rPr lang="tr-TR" smtClean="0"/>
              <a:t>09.07.2018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F8AF5A-945B-4363-804E-551C5EEC5941}" type="slidenum">
              <a:rPr lang="tr-TR" smtClean="0"/>
              <a:t>‹#›</a:t>
            </a:fld>
            <a:endParaRPr lang="tr-TR"/>
          </a:p>
        </p:txBody>
      </p:sp>
    </p:spTree>
    <p:extLst>
      <p:ext uri="{BB962C8B-B14F-4D97-AF65-F5344CB8AC3E}">
        <p14:creationId xmlns:p14="http://schemas.microsoft.com/office/powerpoint/2010/main" val="1339608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E37B86A-B868-4E34-A60E-68FA48D245DF}" type="slidenum">
              <a:rPr lang="en-US" altLang="tr-TR">
                <a:solidFill>
                  <a:prstClr val="black"/>
                </a:solidFill>
              </a:rPr>
              <a:pPr/>
              <a:t>2</a:t>
            </a:fld>
            <a:endParaRPr lang="en-US" altLang="tr-TR">
              <a:solidFill>
                <a:prstClr val="black"/>
              </a:solidFill>
            </a:endParaRPr>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EA9D2A-BD4F-4CA5-A4E7-913576616AFF}" type="slidenum">
              <a:rPr lang="en-US" altLang="tr-TR">
                <a:solidFill>
                  <a:prstClr val="black"/>
                </a:solidFill>
              </a:rPr>
              <a:pPr/>
              <a:t>16</a:t>
            </a:fld>
            <a:endParaRPr lang="en-US" altLang="tr-TR">
              <a:solidFill>
                <a:prstClr val="black"/>
              </a:solidFill>
            </a:endParaRPr>
          </a:p>
        </p:txBody>
      </p:sp>
      <p:sp>
        <p:nvSpPr>
          <p:cNvPr id="73731" name="Rectangle 2"/>
          <p:cNvSpPr>
            <a:spLocks noChangeArrowheads="1" noTextEdit="1"/>
          </p:cNvSpPr>
          <p:nvPr>
            <p:ph type="sldImg"/>
          </p:nvPr>
        </p:nvSpPr>
        <p:spPr>
          <a:ln/>
        </p:spPr>
      </p:sp>
      <p:sp>
        <p:nvSpPr>
          <p:cNvPr id="737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1945312-5032-4F1F-9C65-CD9A39788107}" type="slidenum">
              <a:rPr lang="en-US" altLang="tr-TR">
                <a:solidFill>
                  <a:prstClr val="black"/>
                </a:solidFill>
              </a:rPr>
              <a:pPr/>
              <a:t>17</a:t>
            </a:fld>
            <a:endParaRPr lang="en-US" altLang="tr-TR">
              <a:solidFill>
                <a:prstClr val="black"/>
              </a:solidFill>
            </a:endParaRPr>
          </a:p>
        </p:txBody>
      </p:sp>
      <p:sp>
        <p:nvSpPr>
          <p:cNvPr id="74755" name="Rectangle 2"/>
          <p:cNvSpPr>
            <a:spLocks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EC44918-F291-4921-B4A0-BFDCBB2999CA}" type="slidenum">
              <a:rPr lang="en-US" altLang="tr-TR">
                <a:solidFill>
                  <a:prstClr val="black"/>
                </a:solidFill>
              </a:rPr>
              <a:pPr/>
              <a:t>4</a:t>
            </a:fld>
            <a:endParaRPr lang="en-US" altLang="tr-TR">
              <a:solidFill>
                <a:prstClr val="black"/>
              </a:solidFill>
            </a:endParaRPr>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19A9A2-AA87-4D35-A571-45B21A2F3EEC}" type="slidenum">
              <a:rPr lang="en-US" altLang="tr-TR">
                <a:solidFill>
                  <a:prstClr val="black"/>
                </a:solidFill>
              </a:rPr>
              <a:pPr/>
              <a:t>6</a:t>
            </a:fld>
            <a:endParaRPr lang="en-US" altLang="tr-TR">
              <a:solidFill>
                <a:prstClr val="black"/>
              </a:solidFill>
            </a:endParaRPr>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7FD764-58A3-4D33-8F01-9E0D0A892F98}" type="slidenum">
              <a:rPr lang="en-US" altLang="tr-TR">
                <a:solidFill>
                  <a:prstClr val="black"/>
                </a:solidFill>
              </a:rPr>
              <a:pPr/>
              <a:t>10</a:t>
            </a:fld>
            <a:endParaRPr lang="en-US" altLang="tr-TR">
              <a:solidFill>
                <a:prstClr val="black"/>
              </a:solidFill>
            </a:endParaRPr>
          </a:p>
        </p:txBody>
      </p:sp>
      <p:sp>
        <p:nvSpPr>
          <p:cNvPr id="67587" name="Rectangle 2"/>
          <p:cNvSpPr>
            <a:spLocks noChangeArrowheads="1" noTextEdit="1"/>
          </p:cNvSpPr>
          <p:nvPr>
            <p:ph type="sldImg"/>
          </p:nvPr>
        </p:nvSpPr>
        <p:spPr>
          <a:ln/>
        </p:spPr>
      </p:sp>
      <p:sp>
        <p:nvSpPr>
          <p:cNvPr id="675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FFB0E12-779E-4348-A208-CE2291B3A994}" type="slidenum">
              <a:rPr lang="en-US" altLang="tr-TR">
                <a:solidFill>
                  <a:prstClr val="black"/>
                </a:solidFill>
              </a:rPr>
              <a:pPr/>
              <a:t>11</a:t>
            </a:fld>
            <a:endParaRPr lang="en-US" altLang="tr-TR">
              <a:solidFill>
                <a:prstClr val="black"/>
              </a:solidFill>
            </a:endParaRPr>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DA21461-0CFA-4A37-B21E-02675A48FA0C}" type="slidenum">
              <a:rPr lang="en-US" altLang="tr-TR">
                <a:solidFill>
                  <a:prstClr val="black"/>
                </a:solidFill>
              </a:rPr>
              <a:pPr/>
              <a:t>12</a:t>
            </a:fld>
            <a:endParaRPr lang="en-US" altLang="tr-TR">
              <a:solidFill>
                <a:prstClr val="black"/>
              </a:solidFill>
            </a:endParaRPr>
          </a:p>
        </p:txBody>
      </p:sp>
      <p:sp>
        <p:nvSpPr>
          <p:cNvPr id="69635" name="Rectangle 2"/>
          <p:cNvSpPr>
            <a:spLocks noChangeArrowheads="1" noTextEdit="1"/>
          </p:cNvSpPr>
          <p:nvPr>
            <p:ph type="sldImg"/>
          </p:nvPr>
        </p:nvSpPr>
        <p:spPr>
          <a:ln/>
        </p:spPr>
      </p:sp>
      <p:sp>
        <p:nvSpPr>
          <p:cNvPr id="696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45CB11D-60E1-484E-83F7-E409588E1A20}" type="slidenum">
              <a:rPr lang="en-US" altLang="tr-TR">
                <a:solidFill>
                  <a:prstClr val="black"/>
                </a:solidFill>
              </a:rPr>
              <a:pPr/>
              <a:t>13</a:t>
            </a:fld>
            <a:endParaRPr lang="en-US" altLang="tr-TR">
              <a:solidFill>
                <a:prstClr val="black"/>
              </a:solidFill>
            </a:endParaRPr>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2BA6CD0-5D64-4E41-93D0-09CEB849D61C}" type="slidenum">
              <a:rPr lang="en-US" altLang="tr-TR">
                <a:solidFill>
                  <a:prstClr val="black"/>
                </a:solidFill>
              </a:rPr>
              <a:pPr/>
              <a:t>14</a:t>
            </a:fld>
            <a:endParaRPr lang="en-US" altLang="tr-TR">
              <a:solidFill>
                <a:prstClr val="black"/>
              </a:solidFill>
            </a:endParaRPr>
          </a:p>
        </p:txBody>
      </p:sp>
      <p:sp>
        <p:nvSpPr>
          <p:cNvPr id="71683" name="Rectangle 2"/>
          <p:cNvSpPr>
            <a:spLocks noChangeArrowheads="1" noTextEdit="1"/>
          </p:cNvSpPr>
          <p:nvPr>
            <p:ph type="sldImg"/>
          </p:nvPr>
        </p:nvSpPr>
        <p:spPr>
          <a:ln/>
        </p:spPr>
      </p:sp>
      <p:sp>
        <p:nvSpPr>
          <p:cNvPr id="716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A621B2A-429D-4368-A037-881C67826952}" type="slidenum">
              <a:rPr lang="en-US" altLang="tr-TR">
                <a:solidFill>
                  <a:prstClr val="black"/>
                </a:solidFill>
              </a:rPr>
              <a:pPr/>
              <a:t>15</a:t>
            </a:fld>
            <a:endParaRPr lang="en-US" altLang="tr-TR">
              <a:solidFill>
                <a:prstClr val="black"/>
              </a:solidFill>
            </a:endParaRPr>
          </a:p>
        </p:txBody>
      </p:sp>
      <p:sp>
        <p:nvSpPr>
          <p:cNvPr id="72707" name="Rectangle 2"/>
          <p:cNvSpPr>
            <a:spLocks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Date Placeholder 29"/>
          <p:cNvSpPr>
            <a:spLocks noGrp="1"/>
          </p:cNvSpPr>
          <p:nvPr>
            <p:ph type="dt" sz="half" idx="10"/>
          </p:nvPr>
        </p:nvSpPr>
        <p:spPr/>
        <p:txBody>
          <a:bodyPr/>
          <a:lstStyle>
            <a:lvl1pPr>
              <a:defRPr/>
            </a:lvl1pPr>
          </a:lstStyle>
          <a:p>
            <a:pPr>
              <a:defRPr/>
            </a:pPr>
            <a:endParaRPr lang="tr-TR">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solidFill>
                  <a:srgbClr val="D1EAEE"/>
                </a:solidFill>
              </a:defRPr>
            </a:lvl1pPr>
          </a:lstStyle>
          <a:p>
            <a:pPr>
              <a:defRPr/>
            </a:pPr>
            <a:fld id="{849FA65A-4C87-4CCF-BD1D-F34085F163BC}" type="slidenum">
              <a:rPr lang="tr-TR" altLang="tr-TR"/>
              <a:pPr>
                <a:defRPr/>
              </a:pPr>
              <a:t>‹#›</a:t>
            </a:fld>
            <a:endParaRPr lang="tr-TR" altLang="tr-TR"/>
          </a:p>
        </p:txBody>
      </p:sp>
    </p:spTree>
    <p:extLst>
      <p:ext uri="{BB962C8B-B14F-4D97-AF65-F5344CB8AC3E}">
        <p14:creationId xmlns:p14="http://schemas.microsoft.com/office/powerpoint/2010/main" val="130856895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D7715DE-601F-47F5-943C-07C3CF19D948}" type="slidenum">
              <a:rPr lang="tr-TR" altLang="tr-TR"/>
              <a:pPr>
                <a:defRPr/>
              </a:pPr>
              <a:t>‹#›</a:t>
            </a:fld>
            <a:endParaRPr lang="tr-TR" altLang="tr-TR"/>
          </a:p>
        </p:txBody>
      </p:sp>
    </p:spTree>
    <p:extLst>
      <p:ext uri="{BB962C8B-B14F-4D97-AF65-F5344CB8AC3E}">
        <p14:creationId xmlns:p14="http://schemas.microsoft.com/office/powerpoint/2010/main" val="259630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vl1pPr>
          </a:lstStyle>
          <a:p>
            <a:pPr>
              <a:defRPr/>
            </a:pPr>
            <a:endParaRPr lang="tr-TR">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solidFill>
                  <a:srgbClr val="D1EAEE"/>
                </a:solidFill>
              </a:defRPr>
            </a:lvl1pPr>
          </a:lstStyle>
          <a:p>
            <a:pPr>
              <a:defRPr/>
            </a:pPr>
            <a:fld id="{F5C5C248-F3CD-4ECB-8BB7-8DE630AC5F88}" type="slidenum">
              <a:rPr lang="tr-TR" altLang="tr-TR"/>
              <a:pPr>
                <a:defRPr/>
              </a:pPr>
              <a:t>‹#›</a:t>
            </a:fld>
            <a:endParaRPr lang="tr-TR" altLang="tr-TR"/>
          </a:p>
        </p:txBody>
      </p:sp>
    </p:spTree>
    <p:extLst>
      <p:ext uri="{BB962C8B-B14F-4D97-AF65-F5344CB8AC3E}">
        <p14:creationId xmlns:p14="http://schemas.microsoft.com/office/powerpoint/2010/main" val="25834577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84EF4926-68C5-4E87-AE45-F9B39467C895}" type="slidenum">
              <a:rPr lang="tr-TR" altLang="tr-TR"/>
              <a:pPr>
                <a:defRPr/>
              </a:pPr>
              <a:t>‹#›</a:t>
            </a:fld>
            <a:endParaRPr lang="tr-TR" altLang="tr-TR"/>
          </a:p>
        </p:txBody>
      </p:sp>
    </p:spTree>
    <p:extLst>
      <p:ext uri="{BB962C8B-B14F-4D97-AF65-F5344CB8AC3E}">
        <p14:creationId xmlns:p14="http://schemas.microsoft.com/office/powerpoint/2010/main" val="987008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3509AB6B-C176-45C7-95A6-14190C4D675E}" type="slidenum">
              <a:rPr lang="tr-TR" altLang="tr-TR"/>
              <a:pPr>
                <a:defRPr/>
              </a:pPr>
              <a:t>‹#›</a:t>
            </a:fld>
            <a:endParaRPr lang="tr-TR" altLang="tr-TR"/>
          </a:p>
        </p:txBody>
      </p:sp>
    </p:spTree>
    <p:extLst>
      <p:ext uri="{BB962C8B-B14F-4D97-AF65-F5344CB8AC3E}">
        <p14:creationId xmlns:p14="http://schemas.microsoft.com/office/powerpoint/2010/main" val="1903401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23583D56-F257-49EC-A4E7-F291E91D3A26}" type="slidenum">
              <a:rPr lang="tr-TR" altLang="tr-TR"/>
              <a:pPr>
                <a:defRPr/>
              </a:pPr>
              <a:t>‹#›</a:t>
            </a:fld>
            <a:endParaRPr lang="tr-TR" altLang="tr-TR"/>
          </a:p>
        </p:txBody>
      </p:sp>
    </p:spTree>
    <p:extLst>
      <p:ext uri="{BB962C8B-B14F-4D97-AF65-F5344CB8AC3E}">
        <p14:creationId xmlns:p14="http://schemas.microsoft.com/office/powerpoint/2010/main" val="773706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1A103F9E-F9F8-4B52-9B64-36F9E9516FCE}" type="slidenum">
              <a:rPr lang="tr-TR" altLang="tr-TR"/>
              <a:pPr>
                <a:defRPr/>
              </a:pPr>
              <a:t>‹#›</a:t>
            </a:fld>
            <a:endParaRPr lang="tr-TR" altLang="tr-TR"/>
          </a:p>
        </p:txBody>
      </p:sp>
    </p:spTree>
    <p:extLst>
      <p:ext uri="{BB962C8B-B14F-4D97-AF65-F5344CB8AC3E}">
        <p14:creationId xmlns:p14="http://schemas.microsoft.com/office/powerpoint/2010/main" val="882561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B25012AB-2B41-4B8B-B775-0F99C08C1541}" type="slidenum">
              <a:rPr lang="tr-TR" altLang="tr-TR"/>
              <a:pPr>
                <a:defRPr/>
              </a:pPr>
              <a:t>‹#›</a:t>
            </a:fld>
            <a:endParaRPr lang="tr-TR" altLang="tr-TR"/>
          </a:p>
        </p:txBody>
      </p:sp>
    </p:spTree>
    <p:extLst>
      <p:ext uri="{BB962C8B-B14F-4D97-AF65-F5344CB8AC3E}">
        <p14:creationId xmlns:p14="http://schemas.microsoft.com/office/powerpoint/2010/main" val="3993779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A243E001-369E-4FFD-B676-A3E4957B1378}" type="slidenum">
              <a:rPr lang="tr-TR" altLang="tr-TR"/>
              <a:pPr>
                <a:defRPr/>
              </a:pPr>
              <a:t>‹#›</a:t>
            </a:fld>
            <a:endParaRPr lang="tr-TR" altLang="tr-TR"/>
          </a:p>
        </p:txBody>
      </p:sp>
    </p:spTree>
    <p:extLst>
      <p:ext uri="{BB962C8B-B14F-4D97-AF65-F5344CB8AC3E}">
        <p14:creationId xmlns:p14="http://schemas.microsoft.com/office/powerpoint/2010/main" val="2008326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D81F880-D399-4E12-A418-128095D15B4A}" type="slidenum">
              <a:rPr lang="tr-TR" altLang="tr-TR"/>
              <a:pPr>
                <a:defRPr/>
              </a:pPr>
              <a:t>‹#›</a:t>
            </a:fld>
            <a:endParaRPr lang="tr-TR" altLang="tr-TR"/>
          </a:p>
        </p:txBody>
      </p:sp>
    </p:spTree>
    <p:extLst>
      <p:ext uri="{BB962C8B-B14F-4D97-AF65-F5344CB8AC3E}">
        <p14:creationId xmlns:p14="http://schemas.microsoft.com/office/powerpoint/2010/main" val="2099310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9"/>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62CD7C2-2CD5-41E9-A2A5-60AB9BBADE3A}" type="slidenum">
              <a:rPr lang="tr-TR" altLang="tr-TR"/>
              <a:pPr>
                <a:defRPr/>
              </a:pPr>
              <a:t>‹#›</a:t>
            </a:fld>
            <a:endParaRPr lang="tr-TR" altLang="tr-TR"/>
          </a:p>
        </p:txBody>
      </p:sp>
    </p:spTree>
    <p:extLst>
      <p:ext uri="{BB962C8B-B14F-4D97-AF65-F5344CB8AC3E}">
        <p14:creationId xmlns:p14="http://schemas.microsoft.com/office/powerpoint/2010/main" val="41090040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772400" cy="914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219200"/>
            <a:ext cx="4038600" cy="4953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19200"/>
            <a:ext cx="4038600" cy="4953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243633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09.07.2018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fontAlgn="base">
              <a:spcBef>
                <a:spcPct val="0"/>
              </a:spcBef>
              <a:spcAft>
                <a:spcPct val="0"/>
              </a:spcAft>
              <a:defRPr/>
            </a:pPr>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fontAlgn="base">
              <a:spcBef>
                <a:spcPct val="0"/>
              </a:spcBef>
              <a:spcAft>
                <a:spcPct val="0"/>
              </a:spcAft>
              <a:defRPr/>
            </a:pPr>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Arial" charset="0"/>
              </a:defRPr>
            </a:lvl1pPr>
          </a:lstStyle>
          <a:p>
            <a:pPr fontAlgn="base">
              <a:spcBef>
                <a:spcPct val="0"/>
              </a:spcBef>
              <a:spcAft>
                <a:spcPct val="0"/>
              </a:spcAft>
              <a:defRPr/>
            </a:pPr>
            <a:fld id="{47021A90-D06A-4F87-AD45-8501EB6B61B0}" type="slidenum">
              <a:rPr lang="tr-TR" altLang="tr-TR"/>
              <a:pPr fontAlgn="base">
                <a:spcBef>
                  <a:spcPct val="0"/>
                </a:spcBef>
                <a:spcAft>
                  <a:spcPct val="0"/>
                </a:spcAft>
                <a:defRPr/>
              </a:pPr>
              <a:t>‹#›</a:t>
            </a:fld>
            <a:endParaRPr lang="tr-TR" altLang="tr-T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endParaRPr>
            </a:p>
          </p:txBody>
        </p:sp>
      </p:grpSp>
    </p:spTree>
    <p:extLst>
      <p:ext uri="{BB962C8B-B14F-4D97-AF65-F5344CB8AC3E}">
        <p14:creationId xmlns:p14="http://schemas.microsoft.com/office/powerpoint/2010/main" val="5916216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827584" y="1268760"/>
            <a:ext cx="7848872" cy="4536504"/>
          </a:xfrm>
          <a:ln>
            <a:miter lim="800000"/>
            <a:headEnd/>
            <a:tailEnd/>
          </a:ln>
          <a:extLst/>
        </p:spPr>
        <p:txBody>
          <a:bodyPr anchor="ctr">
            <a:normAutofit fontScale="90000"/>
          </a:bodyPr>
          <a:lstStyle/>
          <a:p>
            <a:pPr algn="ctr" eaLnBrk="1" fontAlgn="auto" hangingPunct="1">
              <a:lnSpc>
                <a:spcPct val="150000"/>
              </a:lnSpc>
              <a:spcAft>
                <a:spcPts val="0"/>
              </a:spcAft>
              <a:defRPr/>
            </a:pPr>
            <a:r>
              <a:rPr lang="tr-TR" sz="4000" dirty="0" smtClean="0"/>
              <a:t/>
            </a:r>
            <a:br>
              <a:rPr lang="tr-TR" sz="4000" dirty="0" smtClean="0"/>
            </a:br>
            <a:r>
              <a:rPr lang="tr-TR" sz="4000" dirty="0" smtClean="0"/>
              <a:t/>
            </a:r>
            <a:br>
              <a:rPr lang="tr-TR" sz="4000" dirty="0" smtClean="0"/>
            </a:br>
            <a:r>
              <a:rPr lang="tr-TR" sz="6000" dirty="0" smtClean="0"/>
              <a:t>11.HAFTA</a:t>
            </a:r>
            <a:r>
              <a:rPr lang="tr-TR" sz="6000" dirty="0" smtClean="0"/>
              <a:t>: </a:t>
            </a:r>
            <a:br>
              <a:rPr lang="tr-TR" sz="6000" dirty="0" smtClean="0"/>
            </a:br>
            <a:r>
              <a:rPr lang="tr-TR" sz="6000" dirty="0" smtClean="0"/>
              <a:t>VERİLERİN DÜZENLENMESİ </a:t>
            </a:r>
            <a:r>
              <a:rPr lang="tr-TR" sz="6000" dirty="0" smtClean="0"/>
              <a:t>VE NİCEL VERİ ANALİZİ II</a:t>
            </a:r>
            <a:r>
              <a:rPr lang="tr-TR" sz="6000" dirty="0" smtClean="0"/>
              <a:t/>
            </a:r>
            <a:br>
              <a:rPr lang="tr-TR" sz="6000" dirty="0" smtClean="0"/>
            </a:br>
            <a:r>
              <a:rPr lang="tr-TR" sz="6000" dirty="0"/>
              <a:t/>
            </a:r>
            <a:br>
              <a:rPr lang="tr-TR" sz="6000" dirty="0"/>
            </a:br>
            <a:r>
              <a:rPr lang="tr-TR" sz="4000" dirty="0" smtClean="0"/>
              <a:t/>
            </a:r>
            <a:br>
              <a:rPr lang="tr-TR" sz="4000" dirty="0" smtClean="0"/>
            </a:br>
            <a:endParaRPr lang="tr-TR" sz="4400" i="1" dirty="0" smtClean="0">
              <a:effectLst>
                <a:outerShdw blurRad="38100" dist="38100" dir="2700000" algn="tl">
                  <a:srgbClr val="C0C0C0"/>
                </a:outerShdw>
              </a:effectLst>
            </a:endParaRPr>
          </a:p>
        </p:txBody>
      </p:sp>
    </p:spTree>
    <p:extLst>
      <p:ext uri="{BB962C8B-B14F-4D97-AF65-F5344CB8AC3E}">
        <p14:creationId xmlns:p14="http://schemas.microsoft.com/office/powerpoint/2010/main" val="3585015742"/>
      </p:ext>
    </p:extLst>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altLang="tr-TR" smtClean="0"/>
              <a:t>Güvenilirlik Aralıkları</a:t>
            </a:r>
          </a:p>
        </p:txBody>
      </p:sp>
      <p:sp>
        <p:nvSpPr>
          <p:cNvPr id="45059" name="Rectangle 3"/>
          <p:cNvSpPr>
            <a:spLocks noGrp="1" noChangeArrowheads="1"/>
          </p:cNvSpPr>
          <p:nvPr>
            <p:ph type="body" idx="1"/>
          </p:nvPr>
        </p:nvSpPr>
        <p:spPr/>
        <p:txBody>
          <a:bodyPr/>
          <a:lstStyle/>
          <a:p>
            <a:pPr eaLnBrk="1" hangingPunct="1">
              <a:lnSpc>
                <a:spcPct val="80000"/>
              </a:lnSpc>
            </a:pPr>
            <a:r>
              <a:rPr lang="tr-TR" altLang="tr-TR" sz="2800" smtClean="0"/>
              <a:t>Örneklem istatistikleri belirli bir güven düzeyinde evrene genellenebilir. </a:t>
            </a:r>
          </a:p>
          <a:p>
            <a:pPr eaLnBrk="1" hangingPunct="1">
              <a:lnSpc>
                <a:spcPct val="80000"/>
              </a:lnSpc>
            </a:pPr>
            <a:r>
              <a:rPr lang="tr-TR" altLang="tr-TR" sz="2800" smtClean="0">
                <a:cs typeface="Arial" charset="0"/>
              </a:rPr>
              <a:t>Farklı örneklem istatistiklerinin her birinin farklı standart sapmaları yani standart hataları olabilir.</a:t>
            </a:r>
          </a:p>
          <a:p>
            <a:pPr eaLnBrk="1" hangingPunct="1">
              <a:lnSpc>
                <a:spcPct val="80000"/>
              </a:lnSpc>
            </a:pPr>
            <a:r>
              <a:rPr lang="tr-TR" altLang="tr-TR" sz="2800" smtClean="0">
                <a:cs typeface="Arial" charset="0"/>
              </a:rPr>
              <a:t>Örneklem evren parameresine yaklaştıkça güvenirliği artar.</a:t>
            </a:r>
          </a:p>
          <a:p>
            <a:pPr eaLnBrk="1" hangingPunct="1">
              <a:lnSpc>
                <a:spcPct val="80000"/>
              </a:lnSpc>
            </a:pPr>
            <a:r>
              <a:rPr lang="tr-TR" altLang="tr-TR" sz="2800" smtClean="0">
                <a:cs typeface="Arial" charset="0"/>
              </a:rPr>
              <a:t>%95 güven düzeyinde örneklem ortalaması evren parametresinden 1,96, %99 güven düzeyinde 2,575 standart hata uzaklıktadır.</a:t>
            </a:r>
            <a:endParaRPr lang="en-US" altLang="tr-TR" sz="2800" smtClean="0">
              <a:cs typeface="Arial" charset="0"/>
            </a:endParaRPr>
          </a:p>
        </p:txBody>
      </p:sp>
    </p:spTree>
    <p:extLst>
      <p:ext uri="{BB962C8B-B14F-4D97-AF65-F5344CB8AC3E}">
        <p14:creationId xmlns:p14="http://schemas.microsoft.com/office/powerpoint/2010/main" val="3706099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9750" y="620713"/>
            <a:ext cx="8229600" cy="1143000"/>
          </a:xfrm>
        </p:spPr>
        <p:txBody>
          <a:bodyPr/>
          <a:lstStyle/>
          <a:p>
            <a:pPr algn="ctr" eaLnBrk="1" hangingPunct="1"/>
            <a:r>
              <a:rPr lang="tr-TR" altLang="tr-TR" sz="4400" smtClean="0"/>
              <a:t>Kİ KARE TESTİ: SERBESTLİK DERECESİ</a:t>
            </a:r>
          </a:p>
        </p:txBody>
      </p:sp>
      <p:sp>
        <p:nvSpPr>
          <p:cNvPr id="46083" name="Text Box 3"/>
          <p:cNvSpPr txBox="1">
            <a:spLocks noChangeArrowheads="1"/>
          </p:cNvSpPr>
          <p:nvPr/>
        </p:nvSpPr>
        <p:spPr bwMode="auto">
          <a:xfrm>
            <a:off x="323850" y="2997200"/>
            <a:ext cx="8640763"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pPr>
            <a:r>
              <a:rPr lang="tr-TR" altLang="tr-TR" sz="2800" smtClean="0">
                <a:solidFill>
                  <a:prstClr val="black"/>
                </a:solidFill>
              </a:rPr>
              <a:t>Ki kare değeri gözlenen değerle beklenen frekans değerler arasındaki farkın anlamlı olup olmadığına bakar. Yani ortak dağılımının</a:t>
            </a:r>
          </a:p>
          <a:p>
            <a:pPr algn="just" eaLnBrk="0" fontAlgn="base" hangingPunct="0">
              <a:spcBef>
                <a:spcPct val="0"/>
              </a:spcBef>
              <a:spcAft>
                <a:spcPct val="0"/>
              </a:spcAft>
            </a:pPr>
            <a:r>
              <a:rPr lang="tr-TR" altLang="tr-TR" sz="2800" smtClean="0">
                <a:solidFill>
                  <a:prstClr val="black"/>
                </a:solidFill>
              </a:rPr>
              <a:t>tutarlılık düzeyini gösterir.</a:t>
            </a:r>
          </a:p>
          <a:p>
            <a:pPr eaLnBrk="0" fontAlgn="base" hangingPunct="0">
              <a:spcBef>
                <a:spcPct val="0"/>
              </a:spcBef>
              <a:spcAft>
                <a:spcPct val="0"/>
              </a:spcAft>
            </a:pPr>
            <a:endParaRPr lang="tr-TR" altLang="tr-TR" sz="2800" smtClean="0">
              <a:solidFill>
                <a:prstClr val="black"/>
              </a:solidFill>
            </a:endParaRPr>
          </a:p>
          <a:p>
            <a:pPr eaLnBrk="0" fontAlgn="base" hangingPunct="0">
              <a:spcBef>
                <a:spcPct val="0"/>
              </a:spcBef>
              <a:spcAft>
                <a:spcPct val="0"/>
              </a:spcAft>
            </a:pPr>
            <a:r>
              <a:rPr lang="tr-TR" altLang="tr-TR" sz="2800" smtClean="0">
                <a:solidFill>
                  <a:prstClr val="black"/>
                </a:solidFill>
              </a:rPr>
              <a:t>Ki kare değerinin büyüklüğü böyle bir dağılımın gerçekleşme olasılığını </a:t>
            </a:r>
          </a:p>
          <a:p>
            <a:pPr eaLnBrk="0" fontAlgn="base" hangingPunct="0">
              <a:spcBef>
                <a:spcPct val="0"/>
              </a:spcBef>
              <a:spcAft>
                <a:spcPct val="0"/>
              </a:spcAft>
            </a:pPr>
            <a:r>
              <a:rPr lang="tr-TR" altLang="tr-TR" sz="2800" smtClean="0">
                <a:solidFill>
                  <a:prstClr val="black"/>
                </a:solidFill>
              </a:rPr>
              <a:t>test etme olanağı verir.</a:t>
            </a:r>
          </a:p>
        </p:txBody>
      </p:sp>
      <p:sp>
        <p:nvSpPr>
          <p:cNvPr id="46084" name="4 Dikdörtgen"/>
          <p:cNvSpPr>
            <a:spLocks noChangeArrowheads="1"/>
          </p:cNvSpPr>
          <p:nvPr/>
        </p:nvSpPr>
        <p:spPr bwMode="auto">
          <a:xfrm>
            <a:off x="1187450" y="2060575"/>
            <a:ext cx="4451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tr-TR" altLang="tr-TR" b="1" smtClean="0">
                <a:solidFill>
                  <a:prstClr val="black"/>
                </a:solidFill>
              </a:rPr>
              <a:t>Kİ KARE TESTİ NEDİR? </a:t>
            </a:r>
          </a:p>
        </p:txBody>
      </p:sp>
    </p:spTree>
    <p:extLst>
      <p:ext uri="{BB962C8B-B14F-4D97-AF65-F5344CB8AC3E}">
        <p14:creationId xmlns:p14="http://schemas.microsoft.com/office/powerpoint/2010/main" val="1919202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95288" y="404813"/>
            <a:ext cx="8229600" cy="1503362"/>
          </a:xfrm>
        </p:spPr>
        <p:txBody>
          <a:bodyPr/>
          <a:lstStyle/>
          <a:p>
            <a:pPr algn="ctr" eaLnBrk="1" hangingPunct="1"/>
            <a:r>
              <a:rPr lang="tr-TR" altLang="tr-TR" smtClean="0">
                <a:sym typeface="Symbol" pitchFamily="18" charset="2"/>
              </a:rPr>
              <a:t>Ki Kare H</a:t>
            </a:r>
            <a:r>
              <a:rPr lang="tr-TR" altLang="tr-TR" smtClean="0"/>
              <a:t>esabı: Serbestlik Derecesi</a:t>
            </a:r>
          </a:p>
        </p:txBody>
      </p:sp>
      <p:sp>
        <p:nvSpPr>
          <p:cNvPr id="47107" name="Rectangle 3"/>
          <p:cNvSpPr>
            <a:spLocks noGrp="1" noChangeArrowheads="1"/>
          </p:cNvSpPr>
          <p:nvPr>
            <p:ph type="body" idx="1"/>
          </p:nvPr>
        </p:nvSpPr>
        <p:spPr/>
        <p:txBody>
          <a:bodyPr/>
          <a:lstStyle/>
          <a:p>
            <a:pPr eaLnBrk="1" hangingPunct="1">
              <a:lnSpc>
                <a:spcPct val="90000"/>
              </a:lnSpc>
            </a:pPr>
            <a:r>
              <a:rPr lang="tr-TR" altLang="tr-TR" smtClean="0"/>
              <a:t>Serbestlik derecesi bir istatistiksel modeldeki değişim olasılıkları demektir</a:t>
            </a:r>
          </a:p>
          <a:p>
            <a:pPr eaLnBrk="1" hangingPunct="1">
              <a:lnSpc>
                <a:spcPct val="90000"/>
              </a:lnSpc>
            </a:pPr>
            <a:r>
              <a:rPr lang="tr-TR" altLang="tr-TR" smtClean="0"/>
              <a:t>Örneğin ortalaması 11 olan 3 sayı bulun dersek sonsuz sayıda olasılık var (11, 11, 11; 10, 11, 12; -11, 11, 33; vs.)</a:t>
            </a:r>
          </a:p>
          <a:p>
            <a:pPr eaLnBrk="1" hangingPunct="1">
              <a:lnSpc>
                <a:spcPct val="90000"/>
              </a:lnSpc>
            </a:pPr>
            <a:r>
              <a:rPr lang="tr-TR" altLang="tr-TR" smtClean="0"/>
              <a:t>Bu sayılardan biri 7 ise hala sonsuz olasılık var.</a:t>
            </a:r>
          </a:p>
          <a:p>
            <a:pPr eaLnBrk="1" hangingPunct="1">
              <a:lnSpc>
                <a:spcPct val="90000"/>
              </a:lnSpc>
            </a:pPr>
            <a:r>
              <a:rPr lang="tr-TR" altLang="tr-TR" smtClean="0"/>
              <a:t>Ama biri 7, diğeri 10 ise olasılık tek: 16</a:t>
            </a:r>
          </a:p>
          <a:p>
            <a:pPr eaLnBrk="1" hangingPunct="1">
              <a:lnSpc>
                <a:spcPct val="90000"/>
              </a:lnSpc>
            </a:pPr>
            <a:r>
              <a:rPr lang="tr-TR" altLang="tr-TR" smtClean="0"/>
              <a:t>SD = N – 1</a:t>
            </a:r>
          </a:p>
          <a:p>
            <a:pPr eaLnBrk="1" hangingPunct="1">
              <a:lnSpc>
                <a:spcPct val="90000"/>
              </a:lnSpc>
            </a:pPr>
            <a:endParaRPr lang="tr-TR" altLang="tr-TR" smtClean="0"/>
          </a:p>
        </p:txBody>
      </p:sp>
    </p:spTree>
    <p:extLst>
      <p:ext uri="{BB962C8B-B14F-4D97-AF65-F5344CB8AC3E}">
        <p14:creationId xmlns:p14="http://schemas.microsoft.com/office/powerpoint/2010/main" val="4133429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95288" y="404813"/>
            <a:ext cx="8229600" cy="1503362"/>
          </a:xfrm>
        </p:spPr>
        <p:txBody>
          <a:bodyPr/>
          <a:lstStyle/>
          <a:p>
            <a:pPr algn="ctr" eaLnBrk="1" hangingPunct="1"/>
            <a:r>
              <a:rPr lang="tr-TR" altLang="tr-TR" smtClean="0">
                <a:sym typeface="Symbol" pitchFamily="18" charset="2"/>
              </a:rPr>
              <a:t>Ki Kare H</a:t>
            </a:r>
            <a:r>
              <a:rPr lang="tr-TR" altLang="tr-TR" smtClean="0"/>
              <a:t>esabı: Serbestlik Derecesi</a:t>
            </a:r>
          </a:p>
        </p:txBody>
      </p:sp>
      <p:sp>
        <p:nvSpPr>
          <p:cNvPr id="48131" name="Rectangle 3"/>
          <p:cNvSpPr>
            <a:spLocks noGrp="1" noChangeArrowheads="1"/>
          </p:cNvSpPr>
          <p:nvPr>
            <p:ph type="body" idx="1"/>
          </p:nvPr>
        </p:nvSpPr>
        <p:spPr/>
        <p:txBody>
          <a:bodyPr/>
          <a:lstStyle/>
          <a:p>
            <a:pPr eaLnBrk="1" hangingPunct="1">
              <a:lnSpc>
                <a:spcPct val="90000"/>
              </a:lnSpc>
              <a:buFont typeface="Wingdings 2" pitchFamily="18" charset="2"/>
              <a:buNone/>
            </a:pPr>
            <a:r>
              <a:rPr lang="tr-TR" altLang="tr-TR" b="1" smtClean="0"/>
              <a:t>Hangi durumlarda kullanılır?</a:t>
            </a:r>
          </a:p>
          <a:p>
            <a:pPr eaLnBrk="1" hangingPunct="1">
              <a:lnSpc>
                <a:spcPct val="90000"/>
              </a:lnSpc>
            </a:pPr>
            <a:endParaRPr lang="tr-TR" altLang="tr-TR" smtClean="0"/>
          </a:p>
          <a:p>
            <a:pPr eaLnBrk="1" hangingPunct="1">
              <a:lnSpc>
                <a:spcPct val="90000"/>
              </a:lnSpc>
            </a:pPr>
            <a:r>
              <a:rPr lang="tr-TR" altLang="tr-TR" smtClean="0"/>
              <a:t>İki ya da daha fazla grup arasında fark olup olmadığına bakarken iki değişken arasında bağ (ilişki) olup olmadığını araştırırken</a:t>
            </a:r>
          </a:p>
          <a:p>
            <a:pPr eaLnBrk="1" hangingPunct="1">
              <a:lnSpc>
                <a:spcPct val="90000"/>
              </a:lnSpc>
            </a:pPr>
            <a:r>
              <a:rPr lang="tr-TR" altLang="tr-TR" smtClean="0"/>
              <a:t>Gruplararası homojenlik testinde</a:t>
            </a:r>
          </a:p>
          <a:p>
            <a:pPr eaLnBrk="1" hangingPunct="1">
              <a:lnSpc>
                <a:spcPct val="90000"/>
              </a:lnSpc>
            </a:pPr>
            <a:r>
              <a:rPr lang="tr-TR" altLang="tr-TR" smtClean="0"/>
              <a:t>Örneklemin hangi dağılıma uyup uymadığına bakarken</a:t>
            </a:r>
          </a:p>
        </p:txBody>
      </p:sp>
    </p:spTree>
    <p:extLst>
      <p:ext uri="{BB962C8B-B14F-4D97-AF65-F5344CB8AC3E}">
        <p14:creationId xmlns:p14="http://schemas.microsoft.com/office/powerpoint/2010/main" val="1341427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tr-TR" altLang="tr-TR" smtClean="0"/>
              <a:t>Ki kare (</a:t>
            </a:r>
            <a:r>
              <a:rPr lang="tr-TR" altLang="tr-TR" smtClean="0">
                <a:sym typeface="Symbol" pitchFamily="18" charset="2"/>
              </a:rPr>
              <a:t></a:t>
            </a:r>
            <a:r>
              <a:rPr lang="tr-TR" altLang="tr-TR" baseline="30000" smtClean="0"/>
              <a:t>2</a:t>
            </a:r>
            <a:r>
              <a:rPr lang="tr-TR" altLang="tr-TR" smtClean="0"/>
              <a:t>) testi</a:t>
            </a:r>
          </a:p>
        </p:txBody>
      </p:sp>
      <p:sp>
        <p:nvSpPr>
          <p:cNvPr id="49155" name="Rectangle 3"/>
          <p:cNvSpPr>
            <a:spLocks noGrp="1" noChangeArrowheads="1"/>
          </p:cNvSpPr>
          <p:nvPr>
            <p:ph type="body" idx="1"/>
          </p:nvPr>
        </p:nvSpPr>
        <p:spPr/>
        <p:txBody>
          <a:bodyPr/>
          <a:lstStyle/>
          <a:p>
            <a:pPr eaLnBrk="1" hangingPunct="1">
              <a:lnSpc>
                <a:spcPct val="80000"/>
              </a:lnSpc>
            </a:pPr>
            <a:r>
              <a:rPr lang="tr-TR" altLang="tr-TR" sz="2800" smtClean="0"/>
              <a:t>Diyelim ki, rastgele seçilen 100 deneğe (40 erkek, 60 kadın) geçen hafta kütüphaneye gidip gitmediklerini sorduk.</a:t>
            </a:r>
          </a:p>
          <a:p>
            <a:pPr eaLnBrk="1" hangingPunct="1">
              <a:lnSpc>
                <a:spcPct val="80000"/>
              </a:lnSpc>
            </a:pPr>
            <a:r>
              <a:rPr lang="tr-TR" altLang="tr-TR" sz="2800" smtClean="0"/>
              <a:t>Deneklerin %70’i gittiklerini söyledi. Kütüphaneye gitme açısından cinsiyete göre fark olup olmadığını nasıl test ederiz?</a:t>
            </a:r>
          </a:p>
          <a:p>
            <a:pPr eaLnBrk="1" hangingPunct="1">
              <a:lnSpc>
                <a:spcPct val="80000"/>
              </a:lnSpc>
            </a:pPr>
            <a:r>
              <a:rPr lang="tr-TR" altLang="tr-TR" sz="2800" smtClean="0"/>
              <a:t>“İki değişken (cinsiyet ve kütüphaneye gidip gitmeme) arasında evrende de ilişki yok” hipotezi (H0) test ediliyor.</a:t>
            </a:r>
          </a:p>
          <a:p>
            <a:pPr eaLnBrk="1" hangingPunct="1">
              <a:lnSpc>
                <a:spcPct val="80000"/>
              </a:lnSpc>
            </a:pPr>
            <a:r>
              <a:rPr lang="tr-TR" altLang="tr-TR" sz="2800" smtClean="0"/>
              <a:t>Fark yoksa erkek ve kadınların yüzdelerinin birbirine eşit ya da yakın olması gerekli. </a:t>
            </a:r>
          </a:p>
        </p:txBody>
      </p:sp>
    </p:spTree>
    <p:extLst>
      <p:ext uri="{BB962C8B-B14F-4D97-AF65-F5344CB8AC3E}">
        <p14:creationId xmlns:p14="http://schemas.microsoft.com/office/powerpoint/2010/main" val="36806231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tr-TR" altLang="tr-TR" smtClean="0"/>
              <a:t>Küçük Örneklemlerde t Testi</a:t>
            </a:r>
          </a:p>
        </p:txBody>
      </p:sp>
      <p:sp>
        <p:nvSpPr>
          <p:cNvPr id="50179" name="Rectangle 3"/>
          <p:cNvSpPr>
            <a:spLocks noGrp="1" noChangeArrowheads="1"/>
          </p:cNvSpPr>
          <p:nvPr>
            <p:ph type="body" idx="1"/>
          </p:nvPr>
        </p:nvSpPr>
        <p:spPr/>
        <p:txBody>
          <a:bodyPr/>
          <a:lstStyle/>
          <a:p>
            <a:pPr eaLnBrk="1" hangingPunct="1">
              <a:lnSpc>
                <a:spcPct val="90000"/>
              </a:lnSpc>
            </a:pPr>
            <a:r>
              <a:rPr lang="tr-TR" altLang="tr-TR" sz="2800" smtClean="0"/>
              <a:t>Z tablosu kullanılırken evrenin standart sapması biliniyormuş varsayımıyla hareket edilir. </a:t>
            </a:r>
          </a:p>
          <a:p>
            <a:pPr eaLnBrk="1" hangingPunct="1">
              <a:lnSpc>
                <a:spcPct val="90000"/>
              </a:lnSpc>
            </a:pPr>
            <a:r>
              <a:rPr lang="tr-TR" altLang="tr-TR" sz="2800" smtClean="0"/>
              <a:t>Çoğu durumda evrenin standart sapması bilinmiyor olsa bile örneklemin standart hatasından SS hesaplanır.</a:t>
            </a:r>
          </a:p>
          <a:p>
            <a:pPr eaLnBrk="1" hangingPunct="1">
              <a:lnSpc>
                <a:spcPct val="90000"/>
              </a:lnSpc>
            </a:pPr>
            <a:r>
              <a:rPr lang="tr-TR" altLang="tr-TR" sz="2800" smtClean="0"/>
              <a:t>T tablosu ise evrenin SS’i bilinmediği durumlarda SH hesaplamak için kullanılır ((X – μ) / (σ </a:t>
            </a:r>
            <a:r>
              <a:rPr lang="tr-TR" altLang="tr-TR" sz="2800" smtClean="0">
                <a:sym typeface="Symbol" pitchFamily="18" charset="2"/>
              </a:rPr>
              <a:t> n))</a:t>
            </a:r>
          </a:p>
          <a:p>
            <a:pPr eaLnBrk="1" hangingPunct="1">
              <a:lnSpc>
                <a:spcPct val="90000"/>
              </a:lnSpc>
            </a:pPr>
            <a:r>
              <a:rPr lang="tr-TR" altLang="tr-TR" sz="2800" smtClean="0">
                <a:sym typeface="Symbol" pitchFamily="18" charset="2"/>
              </a:rPr>
              <a:t>Örneklem küçükse güven aralığı yükselir, büyükse düşer</a:t>
            </a:r>
          </a:p>
          <a:p>
            <a:pPr eaLnBrk="1" hangingPunct="1">
              <a:lnSpc>
                <a:spcPct val="90000"/>
              </a:lnSpc>
            </a:pPr>
            <a:r>
              <a:rPr lang="tr-TR" altLang="tr-TR" sz="2800" smtClean="0">
                <a:sym typeface="Symbol" pitchFamily="18" charset="2"/>
              </a:rPr>
              <a:t>Denek sayısı 30’dan fazlaysa z, azsa t tablosu kullanılır.</a:t>
            </a:r>
          </a:p>
        </p:txBody>
      </p:sp>
    </p:spTree>
    <p:extLst>
      <p:ext uri="{BB962C8B-B14F-4D97-AF65-F5344CB8AC3E}">
        <p14:creationId xmlns:p14="http://schemas.microsoft.com/office/powerpoint/2010/main" val="22874434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tr-TR" altLang="tr-TR" smtClean="0"/>
              <a:t>Z tablosu</a:t>
            </a:r>
          </a:p>
        </p:txBody>
      </p:sp>
      <p:sp>
        <p:nvSpPr>
          <p:cNvPr id="51203" name="Rectangle 3"/>
          <p:cNvSpPr>
            <a:spLocks noGrp="1" noChangeArrowheads="1"/>
          </p:cNvSpPr>
          <p:nvPr>
            <p:ph type="body" idx="1"/>
          </p:nvPr>
        </p:nvSpPr>
        <p:spPr/>
        <p:txBody>
          <a:bodyPr/>
          <a:lstStyle/>
          <a:p>
            <a:pPr eaLnBrk="1" hangingPunct="1"/>
            <a:r>
              <a:rPr lang="tr-TR" altLang="tr-TR" sz="2800" smtClean="0"/>
              <a:t>Artı eksi 3.49 arasında değişir.</a:t>
            </a:r>
          </a:p>
          <a:p>
            <a:pPr eaLnBrk="1" hangingPunct="1"/>
            <a:r>
              <a:rPr lang="tr-TR" altLang="tr-TR" sz="2800" smtClean="0"/>
              <a:t>Bu, teorik evrenin %99.96’sına karşılık gelir.</a:t>
            </a:r>
          </a:p>
          <a:p>
            <a:pPr eaLnBrk="1" hangingPunct="1"/>
            <a:r>
              <a:rPr lang="tr-TR" altLang="tr-TR" sz="2800" smtClean="0"/>
              <a:t>1/10’luk aralarla standart sapmayı gösterir</a:t>
            </a:r>
          </a:p>
          <a:p>
            <a:pPr eaLnBrk="1" hangingPunct="1"/>
            <a:r>
              <a:rPr lang="tr-TR" altLang="tr-TR" sz="2800" smtClean="0"/>
              <a:t>Örneğin, en üst satır -3.4, -3.41, -3.42 .. SS’yi gösteriyor</a:t>
            </a:r>
          </a:p>
          <a:p>
            <a:pPr eaLnBrk="1" hangingPunct="1"/>
            <a:r>
              <a:rPr lang="tr-TR" altLang="tr-TR" sz="2800" smtClean="0"/>
              <a:t>z tablosundaki birkaç değerle ilgilidir. Birçok hipotez testinde %95 ve %99’luk alanlarla ilgilenir. </a:t>
            </a:r>
          </a:p>
        </p:txBody>
      </p:sp>
    </p:spTree>
    <p:extLst>
      <p:ext uri="{BB962C8B-B14F-4D97-AF65-F5344CB8AC3E}">
        <p14:creationId xmlns:p14="http://schemas.microsoft.com/office/powerpoint/2010/main" val="20896449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image5"/>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84213" y="2349500"/>
            <a:ext cx="7848600" cy="3959225"/>
          </a:xfrm>
          <a:noFill/>
        </p:spPr>
      </p:pic>
      <p:pic>
        <p:nvPicPr>
          <p:cNvPr id="52227" name="Picture 3" descr="image2"/>
          <p:cNvPicPr>
            <a:picLocks noChangeAspect="1" noChangeArrowheads="1"/>
          </p:cNvPicPr>
          <p:nvPr>
            <p:ph type="title"/>
          </p:nvPr>
        </p:nvPicPr>
        <p:blipFill>
          <a:blip r:embed="rId4">
            <a:extLst>
              <a:ext uri="{28A0092B-C50C-407E-A947-70E740481C1C}">
                <a14:useLocalDpi xmlns:a14="http://schemas.microsoft.com/office/drawing/2010/main" val="0"/>
              </a:ext>
            </a:extLst>
          </a:blip>
          <a:srcRect/>
          <a:stretch>
            <a:fillRect/>
          </a:stretch>
        </p:blipFill>
        <p:spPr>
          <a:xfrm>
            <a:off x="539750" y="908050"/>
            <a:ext cx="1439863" cy="719138"/>
          </a:xfrm>
          <a:noFill/>
        </p:spPr>
      </p:pic>
      <p:sp>
        <p:nvSpPr>
          <p:cNvPr id="52228" name="Text Box 4"/>
          <p:cNvSpPr txBox="1">
            <a:spLocks noChangeArrowheads="1"/>
          </p:cNvSpPr>
          <p:nvPr/>
        </p:nvSpPr>
        <p:spPr bwMode="auto">
          <a:xfrm>
            <a:off x="2195513" y="1000125"/>
            <a:ext cx="67691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tr-TR" altLang="tr-TR" sz="1600" smtClean="0">
                <a:solidFill>
                  <a:prstClr val="black"/>
                </a:solidFill>
              </a:rPr>
              <a:t>Formül her zaman ortalaması 0, SS’si 1 olan bir dağılım üretir. </a:t>
            </a:r>
          </a:p>
          <a:p>
            <a:pPr eaLnBrk="0" fontAlgn="base" hangingPunct="0">
              <a:spcBef>
                <a:spcPct val="0"/>
              </a:spcBef>
              <a:spcAft>
                <a:spcPct val="0"/>
              </a:spcAft>
            </a:pPr>
            <a:r>
              <a:rPr lang="tr-TR" altLang="tr-TR" sz="1600" smtClean="0">
                <a:solidFill>
                  <a:prstClr val="black"/>
                </a:solidFill>
              </a:rPr>
              <a:t>X değerinin alındığı dağılım normal değilse, bu dönüştüürme de yansır.</a:t>
            </a:r>
          </a:p>
        </p:txBody>
      </p:sp>
      <p:sp>
        <p:nvSpPr>
          <p:cNvPr id="52229" name="Rectangle 5"/>
          <p:cNvSpPr>
            <a:spLocks noChangeArrowheads="1"/>
          </p:cNvSpPr>
          <p:nvPr/>
        </p:nvSpPr>
        <p:spPr bwMode="auto">
          <a:xfrm>
            <a:off x="5435600" y="6453188"/>
            <a:ext cx="349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tr-TR" altLang="tr-TR" sz="900" smtClean="0">
                <a:solidFill>
                  <a:prstClr val="black"/>
                </a:solidFill>
              </a:rPr>
              <a:t>Kaynak: http://davidmlane.com/hyperstat/normal_distribution.html</a:t>
            </a:r>
          </a:p>
        </p:txBody>
      </p:sp>
    </p:spTree>
    <p:extLst>
      <p:ext uri="{BB962C8B-B14F-4D97-AF65-F5344CB8AC3E}">
        <p14:creationId xmlns:p14="http://schemas.microsoft.com/office/powerpoint/2010/main" val="13372165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3 Veri Yer Tutucusu"/>
          <p:cNvSpPr>
            <a:spLocks noGrp="1"/>
          </p:cNvSpPr>
          <p:nvPr>
            <p:ph type="dt" sz="quarter" idx="10"/>
          </p:nvPr>
        </p:nvSpPr>
        <p:spPr/>
        <p:txBody>
          <a:bodyPr/>
          <a:lstStyle/>
          <a:p>
            <a:pPr>
              <a:defRPr/>
            </a:pPr>
            <a:fld id="{6E44D0F9-ECBF-41CE-B11E-1E9E033A756C}" type="datetime1">
              <a:rPr lang="tr-TR" smtClean="0">
                <a:solidFill>
                  <a:srgbClr val="04617B">
                    <a:shade val="90000"/>
                  </a:srgbClr>
                </a:solidFill>
              </a:rPr>
              <a:pPr>
                <a:defRPr/>
              </a:pPr>
              <a:t>09.07.2018</a:t>
            </a:fld>
            <a:endParaRPr lang="tr-TR" smtClean="0">
              <a:solidFill>
                <a:srgbClr val="04617B">
                  <a:shade val="90000"/>
                </a:srgbClr>
              </a:solidFill>
            </a:endParaRPr>
          </a:p>
        </p:txBody>
      </p:sp>
      <p:sp>
        <p:nvSpPr>
          <p:cNvPr id="53251"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B0A0B9E-2371-4544-8643-01DEC3E6FB69}" type="slidenum">
              <a:rPr lang="tr-TR" altLang="tr-TR" smtClean="0">
                <a:solidFill>
                  <a:srgbClr val="045C75"/>
                </a:solidFill>
              </a:rPr>
              <a:pPr/>
              <a:t>18</a:t>
            </a:fld>
            <a:endParaRPr lang="tr-TR" altLang="tr-TR" smtClean="0">
              <a:solidFill>
                <a:srgbClr val="045C75"/>
              </a:solidFill>
            </a:endParaRPr>
          </a:p>
        </p:txBody>
      </p:sp>
      <p:sp>
        <p:nvSpPr>
          <p:cNvPr id="53252" name="Rectangle 5"/>
          <p:cNvSpPr>
            <a:spLocks noGrp="1" noChangeArrowheads="1"/>
          </p:cNvSpPr>
          <p:nvPr>
            <p:ph type="title"/>
          </p:nvPr>
        </p:nvSpPr>
        <p:spPr/>
        <p:txBody>
          <a:bodyPr/>
          <a:lstStyle/>
          <a:p>
            <a:pPr eaLnBrk="1" hangingPunct="1"/>
            <a:r>
              <a:rPr lang="tr-TR" altLang="tr-TR" smtClean="0"/>
              <a:t>Tablo Hazırlama: Frekans</a:t>
            </a:r>
          </a:p>
        </p:txBody>
      </p:sp>
      <p:pic>
        <p:nvPicPr>
          <p:cNvPr id="53253"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2420938"/>
            <a:ext cx="6789737" cy="3103562"/>
          </a:xfrm>
          <a:noFill/>
        </p:spPr>
      </p:pic>
    </p:spTree>
    <p:extLst>
      <p:ext uri="{BB962C8B-B14F-4D97-AF65-F5344CB8AC3E}">
        <p14:creationId xmlns:p14="http://schemas.microsoft.com/office/powerpoint/2010/main" val="201822910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ln>
            <a:miter lim="800000"/>
            <a:headEnd/>
            <a:tailEnd/>
          </a:ln>
        </p:spPr>
        <p:txBody>
          <a:bodyPr/>
          <a:lstStyle/>
          <a:p>
            <a:pPr>
              <a:defRPr/>
            </a:pPr>
            <a:r>
              <a:rPr lang="tr-TR" dirty="0" smtClean="0"/>
              <a:t>GRAFİK HAZIRLAMA</a:t>
            </a:r>
            <a:endParaRPr lang="tr-TR" dirty="0"/>
          </a:p>
        </p:txBody>
      </p:sp>
      <p:sp>
        <p:nvSpPr>
          <p:cNvPr id="54275" name="Rectangle 3"/>
          <p:cNvSpPr>
            <a:spLocks noGrp="1" noChangeArrowheads="1"/>
          </p:cNvSpPr>
          <p:nvPr>
            <p:ph type="body" idx="4294967295"/>
          </p:nvPr>
        </p:nvSpPr>
        <p:spPr>
          <a:xfrm>
            <a:off x="539750" y="1828800"/>
            <a:ext cx="7848600" cy="3687763"/>
          </a:xfrm>
        </p:spPr>
        <p:txBody>
          <a:bodyPr/>
          <a:lstStyle/>
          <a:p>
            <a:pPr marL="990600" lvl="1" indent="-533400" eaLnBrk="1" hangingPunct="1">
              <a:lnSpc>
                <a:spcPct val="85000"/>
              </a:lnSpc>
              <a:spcBef>
                <a:spcPct val="25000"/>
              </a:spcBef>
              <a:spcAft>
                <a:spcPct val="25000"/>
              </a:spcAft>
              <a:buFontTx/>
              <a:buNone/>
            </a:pPr>
            <a:endParaRPr kumimoji="1" lang="tr-TR" altLang="tr-TR" b="1" smtClean="0">
              <a:latin typeface="Arial" charset="0"/>
            </a:endParaRPr>
          </a:p>
          <a:p>
            <a:pPr marL="990600" lvl="1" indent="-533400" eaLnBrk="1" hangingPunct="1">
              <a:lnSpc>
                <a:spcPct val="85000"/>
              </a:lnSpc>
              <a:spcBef>
                <a:spcPct val="25000"/>
              </a:spcBef>
              <a:spcAft>
                <a:spcPct val="25000"/>
              </a:spcAft>
            </a:pPr>
            <a:r>
              <a:rPr kumimoji="1" lang="tr-TR" altLang="tr-TR" sz="3200" b="1" smtClean="0">
                <a:latin typeface="Arial" charset="0"/>
              </a:rPr>
              <a:t>Çizgi GrafiK</a:t>
            </a:r>
          </a:p>
          <a:p>
            <a:pPr marL="990600" lvl="1" indent="-533400" eaLnBrk="1" hangingPunct="1">
              <a:lnSpc>
                <a:spcPct val="85000"/>
              </a:lnSpc>
              <a:spcBef>
                <a:spcPct val="25000"/>
              </a:spcBef>
              <a:spcAft>
                <a:spcPct val="25000"/>
              </a:spcAft>
            </a:pPr>
            <a:r>
              <a:rPr kumimoji="1" lang="tr-TR" altLang="tr-TR" sz="3200" b="1" smtClean="0">
                <a:latin typeface="Arial" charset="0"/>
              </a:rPr>
              <a:t>Çubuk Grafik (Histogram)</a:t>
            </a:r>
          </a:p>
          <a:p>
            <a:pPr marL="990600" lvl="1" indent="-533400" eaLnBrk="1" hangingPunct="1">
              <a:lnSpc>
                <a:spcPct val="85000"/>
              </a:lnSpc>
              <a:spcBef>
                <a:spcPct val="25000"/>
              </a:spcBef>
              <a:spcAft>
                <a:spcPct val="25000"/>
              </a:spcAft>
            </a:pPr>
            <a:r>
              <a:rPr kumimoji="1" lang="tr-TR" altLang="tr-TR" sz="3200" b="1" smtClean="0">
                <a:latin typeface="Arial" charset="0"/>
              </a:rPr>
              <a:t>Pasta Grafik</a:t>
            </a:r>
          </a:p>
          <a:p>
            <a:pPr marL="990600" lvl="1" indent="-533400" eaLnBrk="1" hangingPunct="1">
              <a:lnSpc>
                <a:spcPct val="85000"/>
              </a:lnSpc>
              <a:spcBef>
                <a:spcPct val="25000"/>
              </a:spcBef>
              <a:spcAft>
                <a:spcPct val="25000"/>
              </a:spcAft>
              <a:buFont typeface="Wingdings 2" pitchFamily="18" charset="2"/>
              <a:buNone/>
            </a:pPr>
            <a:endParaRPr kumimoji="1" lang="tr-TR" altLang="tr-TR" sz="3600" b="1" smtClean="0">
              <a:latin typeface="Arial" charset="0"/>
            </a:endParaRPr>
          </a:p>
        </p:txBody>
      </p:sp>
    </p:spTree>
    <p:extLst>
      <p:ext uri="{BB962C8B-B14F-4D97-AF65-F5344CB8AC3E}">
        <p14:creationId xmlns:p14="http://schemas.microsoft.com/office/powerpoint/2010/main" val="372738005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95288" y="188913"/>
            <a:ext cx="8002587" cy="1196975"/>
          </a:xfrm>
        </p:spPr>
        <p:txBody>
          <a:bodyPr/>
          <a:lstStyle/>
          <a:p>
            <a:pPr algn="ctr" eaLnBrk="1" hangingPunct="1"/>
            <a:r>
              <a:rPr lang="tr-TR" altLang="tr-TR" sz="3600" smtClean="0"/>
              <a:t/>
            </a:r>
            <a:br>
              <a:rPr lang="tr-TR" altLang="tr-TR" sz="3600" smtClean="0"/>
            </a:br>
            <a:r>
              <a:rPr lang="tr-TR" altLang="tr-TR" sz="3600" smtClean="0"/>
              <a:t/>
            </a:r>
            <a:br>
              <a:rPr lang="tr-TR" altLang="tr-TR" sz="3600" smtClean="0"/>
            </a:br>
            <a:r>
              <a:rPr lang="tr-TR" altLang="tr-TR" sz="4000" smtClean="0"/>
              <a:t>İLİŞKİ ÖLÇÜMLERİ: SINIFLAMA DEĞİŞKENLERİ</a:t>
            </a:r>
          </a:p>
        </p:txBody>
      </p:sp>
      <p:sp>
        <p:nvSpPr>
          <p:cNvPr id="36867" name="Rectangle 3"/>
          <p:cNvSpPr>
            <a:spLocks noGrp="1" noChangeArrowheads="1"/>
          </p:cNvSpPr>
          <p:nvPr>
            <p:ph type="body" sz="half" idx="1"/>
          </p:nvPr>
        </p:nvSpPr>
        <p:spPr>
          <a:xfrm>
            <a:off x="179388" y="1484313"/>
            <a:ext cx="8137525" cy="5113337"/>
          </a:xfrm>
        </p:spPr>
        <p:txBody>
          <a:bodyPr/>
          <a:lstStyle/>
          <a:p>
            <a:pPr eaLnBrk="1" hangingPunct="1">
              <a:lnSpc>
                <a:spcPct val="90000"/>
              </a:lnSpc>
            </a:pPr>
            <a:endParaRPr lang="tr-TR" altLang="tr-TR" sz="2800" smtClean="0"/>
          </a:p>
          <a:p>
            <a:pPr eaLnBrk="1" hangingPunct="1">
              <a:lnSpc>
                <a:spcPct val="90000"/>
              </a:lnSpc>
            </a:pPr>
            <a:r>
              <a:rPr lang="tr-TR" altLang="tr-TR" sz="2400" b="1" smtClean="0"/>
              <a:t>KORELASYON:</a:t>
            </a:r>
            <a:r>
              <a:rPr lang="tr-TR" altLang="tr-TR" sz="2400" smtClean="0"/>
              <a:t> İki değişlen arasındaki ilişkiyi veya bir değişkenin iki veya daha çok değişken ile olan ilişkisini test etmek, varsa bu ilişkinin derecesini ölçmek için kullanılır. Karşılıklı ilişkidir.</a:t>
            </a:r>
          </a:p>
          <a:p>
            <a:pPr eaLnBrk="1" hangingPunct="1">
              <a:lnSpc>
                <a:spcPct val="90000"/>
              </a:lnSpc>
            </a:pPr>
            <a:endParaRPr lang="tr-TR" altLang="tr-TR" sz="2400" smtClean="0"/>
          </a:p>
          <a:p>
            <a:pPr eaLnBrk="1" hangingPunct="1">
              <a:lnSpc>
                <a:spcPct val="90000"/>
              </a:lnSpc>
            </a:pPr>
            <a:r>
              <a:rPr lang="tr-TR" altLang="tr-TR" sz="2400" b="1" smtClean="0"/>
              <a:t>REGRESYON: </a:t>
            </a:r>
            <a:r>
              <a:rPr lang="tr-TR" altLang="tr-TR" sz="2400" smtClean="0"/>
              <a:t>İki ya da daha fazla değişken arasındaki karşılıklı ilişkinin niteliğini gösterir. Örn: “Müşterinin tatmini müşterinin üründen memnun olması üzerinde etkilidir”. Burada müşteri tatmini ve müşteri memnuniyeti karşılıklı etkileşim içindedir. </a:t>
            </a:r>
          </a:p>
          <a:p>
            <a:pPr eaLnBrk="1" hangingPunct="1">
              <a:lnSpc>
                <a:spcPct val="90000"/>
              </a:lnSpc>
            </a:pPr>
            <a:endParaRPr lang="tr-TR" altLang="tr-TR" sz="2400" smtClean="0"/>
          </a:p>
          <a:p>
            <a:pPr eaLnBrk="1" hangingPunct="1">
              <a:lnSpc>
                <a:spcPct val="90000"/>
              </a:lnSpc>
            </a:pPr>
            <a:r>
              <a:rPr lang="tr-TR" altLang="tr-TR" sz="2400" b="1" smtClean="0"/>
              <a:t>KOVARYANS: </a:t>
            </a:r>
            <a:r>
              <a:rPr lang="tr-TR" altLang="tr-TR" sz="2400" smtClean="0"/>
              <a:t>Korelasyonun standardize olmamış halidir. </a:t>
            </a:r>
          </a:p>
          <a:p>
            <a:pPr eaLnBrk="1" hangingPunct="1">
              <a:lnSpc>
                <a:spcPct val="90000"/>
              </a:lnSpc>
              <a:buFont typeface="Wingdings 2" pitchFamily="18" charset="2"/>
              <a:buNone/>
            </a:pPr>
            <a:endParaRPr lang="tr-TR" altLang="tr-TR" sz="3200" smtClean="0"/>
          </a:p>
        </p:txBody>
      </p:sp>
    </p:spTree>
    <p:extLst>
      <p:ext uri="{BB962C8B-B14F-4D97-AF65-F5344CB8AC3E}">
        <p14:creationId xmlns:p14="http://schemas.microsoft.com/office/powerpoint/2010/main" val="32166897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Line 4"/>
          <p:cNvSpPr>
            <a:spLocks noChangeShapeType="1"/>
          </p:cNvSpPr>
          <p:nvPr/>
        </p:nvSpPr>
        <p:spPr bwMode="auto">
          <a:xfrm flipV="1">
            <a:off x="2790825" y="1981200"/>
            <a:ext cx="0" cy="3230563"/>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299" name="Text Box 6"/>
          <p:cNvSpPr txBox="1">
            <a:spLocks noChangeArrowheads="1"/>
          </p:cNvSpPr>
          <p:nvPr/>
        </p:nvSpPr>
        <p:spPr bwMode="auto">
          <a:xfrm rot="-5400000">
            <a:off x="665162" y="3144838"/>
            <a:ext cx="2327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50000"/>
              </a:spcBef>
              <a:spcAft>
                <a:spcPct val="0"/>
              </a:spcAft>
            </a:pPr>
            <a:r>
              <a:rPr lang="tr-TR" altLang="tr-TR" sz="2400" b="1" smtClean="0">
                <a:solidFill>
                  <a:prstClr val="black"/>
                </a:solidFill>
              </a:rPr>
              <a:t>Frekans</a:t>
            </a:r>
          </a:p>
        </p:txBody>
      </p:sp>
      <p:sp>
        <p:nvSpPr>
          <p:cNvPr id="55300" name="Text Box 7"/>
          <p:cNvSpPr txBox="1">
            <a:spLocks noChangeArrowheads="1"/>
          </p:cNvSpPr>
          <p:nvPr/>
        </p:nvSpPr>
        <p:spPr bwMode="auto">
          <a:xfrm>
            <a:off x="2590800" y="5791200"/>
            <a:ext cx="4344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50000"/>
              </a:spcBef>
              <a:spcAft>
                <a:spcPct val="0"/>
              </a:spcAft>
            </a:pPr>
            <a:r>
              <a:rPr lang="tr-TR" altLang="tr-TR" sz="2400" b="1" smtClean="0">
                <a:solidFill>
                  <a:prstClr val="black"/>
                </a:solidFill>
              </a:rPr>
              <a:t>Puan</a:t>
            </a:r>
          </a:p>
        </p:txBody>
      </p:sp>
      <p:sp>
        <p:nvSpPr>
          <p:cNvPr id="55301" name="Line 14"/>
          <p:cNvSpPr>
            <a:spLocks noChangeShapeType="1"/>
          </p:cNvSpPr>
          <p:nvPr/>
        </p:nvSpPr>
        <p:spPr bwMode="auto">
          <a:xfrm>
            <a:off x="2722563" y="4629150"/>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2" name="Line 15"/>
          <p:cNvSpPr>
            <a:spLocks noChangeShapeType="1"/>
          </p:cNvSpPr>
          <p:nvPr/>
        </p:nvSpPr>
        <p:spPr bwMode="auto">
          <a:xfrm>
            <a:off x="2722563" y="4241800"/>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3" name="Line 16"/>
          <p:cNvSpPr>
            <a:spLocks noChangeShapeType="1"/>
          </p:cNvSpPr>
          <p:nvPr/>
        </p:nvSpPr>
        <p:spPr bwMode="auto">
          <a:xfrm flipV="1">
            <a:off x="2790825" y="1981200"/>
            <a:ext cx="0" cy="3230563"/>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4" name="Line 17"/>
          <p:cNvSpPr>
            <a:spLocks noChangeShapeType="1"/>
          </p:cNvSpPr>
          <p:nvPr/>
        </p:nvSpPr>
        <p:spPr bwMode="auto">
          <a:xfrm>
            <a:off x="2722563" y="3854450"/>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5" name="Line 18"/>
          <p:cNvSpPr>
            <a:spLocks noChangeShapeType="1"/>
          </p:cNvSpPr>
          <p:nvPr/>
        </p:nvSpPr>
        <p:spPr bwMode="auto">
          <a:xfrm>
            <a:off x="2722563" y="3402013"/>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6" name="Line 19"/>
          <p:cNvSpPr>
            <a:spLocks noChangeShapeType="1"/>
          </p:cNvSpPr>
          <p:nvPr/>
        </p:nvSpPr>
        <p:spPr bwMode="auto">
          <a:xfrm>
            <a:off x="2722563" y="3014663"/>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7" name="Line 20"/>
          <p:cNvSpPr>
            <a:spLocks noChangeShapeType="1"/>
          </p:cNvSpPr>
          <p:nvPr/>
        </p:nvSpPr>
        <p:spPr bwMode="auto">
          <a:xfrm>
            <a:off x="2722563" y="2562225"/>
            <a:ext cx="138112"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08" name="Text Box 21"/>
          <p:cNvSpPr txBox="1">
            <a:spLocks noChangeArrowheads="1"/>
          </p:cNvSpPr>
          <p:nvPr/>
        </p:nvSpPr>
        <p:spPr bwMode="auto">
          <a:xfrm>
            <a:off x="2170113" y="4435475"/>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2</a:t>
            </a:r>
          </a:p>
        </p:txBody>
      </p:sp>
      <p:sp>
        <p:nvSpPr>
          <p:cNvPr id="55309" name="Text Box 22"/>
          <p:cNvSpPr txBox="1">
            <a:spLocks noChangeArrowheads="1"/>
          </p:cNvSpPr>
          <p:nvPr/>
        </p:nvSpPr>
        <p:spPr bwMode="auto">
          <a:xfrm>
            <a:off x="2170113" y="3983038"/>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4</a:t>
            </a:r>
          </a:p>
        </p:txBody>
      </p:sp>
      <p:sp>
        <p:nvSpPr>
          <p:cNvPr id="55310" name="Text Box 23"/>
          <p:cNvSpPr txBox="1">
            <a:spLocks noChangeArrowheads="1"/>
          </p:cNvSpPr>
          <p:nvPr/>
        </p:nvSpPr>
        <p:spPr bwMode="auto">
          <a:xfrm>
            <a:off x="2170113" y="3660775"/>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6</a:t>
            </a:r>
          </a:p>
        </p:txBody>
      </p:sp>
      <p:sp>
        <p:nvSpPr>
          <p:cNvPr id="55311" name="Text Box 24"/>
          <p:cNvSpPr txBox="1">
            <a:spLocks noChangeArrowheads="1"/>
          </p:cNvSpPr>
          <p:nvPr/>
        </p:nvSpPr>
        <p:spPr bwMode="auto">
          <a:xfrm>
            <a:off x="2170113" y="3208338"/>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8</a:t>
            </a:r>
          </a:p>
        </p:txBody>
      </p:sp>
      <p:sp>
        <p:nvSpPr>
          <p:cNvPr id="55312" name="Text Box 25"/>
          <p:cNvSpPr txBox="1">
            <a:spLocks noChangeArrowheads="1"/>
          </p:cNvSpPr>
          <p:nvPr/>
        </p:nvSpPr>
        <p:spPr bwMode="auto">
          <a:xfrm>
            <a:off x="2170113" y="2755900"/>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10</a:t>
            </a:r>
          </a:p>
        </p:txBody>
      </p:sp>
      <p:sp>
        <p:nvSpPr>
          <p:cNvPr id="55313" name="Text Box 26"/>
          <p:cNvSpPr txBox="1">
            <a:spLocks noChangeArrowheads="1"/>
          </p:cNvSpPr>
          <p:nvPr/>
        </p:nvSpPr>
        <p:spPr bwMode="auto">
          <a:xfrm>
            <a:off x="2170113" y="2368550"/>
            <a:ext cx="620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z="2400" smtClean="0">
                <a:solidFill>
                  <a:prstClr val="black"/>
                </a:solidFill>
              </a:rPr>
              <a:t>12</a:t>
            </a:r>
          </a:p>
        </p:txBody>
      </p:sp>
      <p:sp>
        <p:nvSpPr>
          <p:cNvPr id="55314" name="Text Box 41"/>
          <p:cNvSpPr txBox="1">
            <a:spLocks noChangeArrowheads="1"/>
          </p:cNvSpPr>
          <p:nvPr/>
        </p:nvSpPr>
        <p:spPr bwMode="auto">
          <a:xfrm>
            <a:off x="28194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30</a:t>
            </a:r>
          </a:p>
        </p:txBody>
      </p:sp>
      <p:sp>
        <p:nvSpPr>
          <p:cNvPr id="55315" name="Text Box 42"/>
          <p:cNvSpPr txBox="1">
            <a:spLocks noChangeArrowheads="1"/>
          </p:cNvSpPr>
          <p:nvPr/>
        </p:nvSpPr>
        <p:spPr bwMode="auto">
          <a:xfrm>
            <a:off x="32766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40</a:t>
            </a:r>
          </a:p>
        </p:txBody>
      </p:sp>
      <p:sp>
        <p:nvSpPr>
          <p:cNvPr id="55316" name="Text Box 43"/>
          <p:cNvSpPr txBox="1">
            <a:spLocks noChangeArrowheads="1"/>
          </p:cNvSpPr>
          <p:nvPr/>
        </p:nvSpPr>
        <p:spPr bwMode="auto">
          <a:xfrm>
            <a:off x="37338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50</a:t>
            </a:r>
          </a:p>
        </p:txBody>
      </p:sp>
      <p:sp>
        <p:nvSpPr>
          <p:cNvPr id="55317" name="Text Box 44"/>
          <p:cNvSpPr txBox="1">
            <a:spLocks noChangeArrowheads="1"/>
          </p:cNvSpPr>
          <p:nvPr/>
        </p:nvSpPr>
        <p:spPr bwMode="auto">
          <a:xfrm>
            <a:off x="41910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60</a:t>
            </a:r>
          </a:p>
        </p:txBody>
      </p:sp>
      <p:sp>
        <p:nvSpPr>
          <p:cNvPr id="55318" name="Text Box 45"/>
          <p:cNvSpPr txBox="1">
            <a:spLocks noChangeArrowheads="1"/>
          </p:cNvSpPr>
          <p:nvPr/>
        </p:nvSpPr>
        <p:spPr bwMode="auto">
          <a:xfrm>
            <a:off x="47244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70</a:t>
            </a:r>
          </a:p>
        </p:txBody>
      </p:sp>
      <p:sp>
        <p:nvSpPr>
          <p:cNvPr id="55319" name="Text Box 46"/>
          <p:cNvSpPr txBox="1">
            <a:spLocks noChangeArrowheads="1"/>
          </p:cNvSpPr>
          <p:nvPr/>
        </p:nvSpPr>
        <p:spPr bwMode="auto">
          <a:xfrm>
            <a:off x="52578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80</a:t>
            </a:r>
          </a:p>
        </p:txBody>
      </p:sp>
      <p:sp>
        <p:nvSpPr>
          <p:cNvPr id="55320" name="Text Box 47"/>
          <p:cNvSpPr txBox="1">
            <a:spLocks noChangeArrowheads="1"/>
          </p:cNvSpPr>
          <p:nvPr/>
        </p:nvSpPr>
        <p:spPr bwMode="auto">
          <a:xfrm>
            <a:off x="57912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90</a:t>
            </a:r>
          </a:p>
        </p:txBody>
      </p:sp>
      <p:sp>
        <p:nvSpPr>
          <p:cNvPr id="55321" name="Line 48"/>
          <p:cNvSpPr>
            <a:spLocks noChangeShapeType="1"/>
          </p:cNvSpPr>
          <p:nvPr/>
        </p:nvSpPr>
        <p:spPr bwMode="auto">
          <a:xfrm>
            <a:off x="30480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2" name="Line 49"/>
          <p:cNvSpPr>
            <a:spLocks noChangeShapeType="1"/>
          </p:cNvSpPr>
          <p:nvPr/>
        </p:nvSpPr>
        <p:spPr bwMode="auto">
          <a:xfrm>
            <a:off x="35052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3" name="Text Box 50"/>
          <p:cNvSpPr txBox="1">
            <a:spLocks noChangeArrowheads="1"/>
          </p:cNvSpPr>
          <p:nvPr/>
        </p:nvSpPr>
        <p:spPr bwMode="auto">
          <a:xfrm>
            <a:off x="3276600" y="5257800"/>
            <a:ext cx="6207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50000"/>
              </a:spcBef>
              <a:spcAft>
                <a:spcPct val="0"/>
              </a:spcAft>
            </a:pPr>
            <a:r>
              <a:rPr lang="tr-TR" altLang="tr-TR" smtClean="0">
                <a:solidFill>
                  <a:prstClr val="black"/>
                </a:solidFill>
              </a:rPr>
              <a:t>40</a:t>
            </a:r>
          </a:p>
        </p:txBody>
      </p:sp>
      <p:sp>
        <p:nvSpPr>
          <p:cNvPr id="55324" name="Line 51"/>
          <p:cNvSpPr>
            <a:spLocks noChangeShapeType="1"/>
          </p:cNvSpPr>
          <p:nvPr/>
        </p:nvSpPr>
        <p:spPr bwMode="auto">
          <a:xfrm>
            <a:off x="40386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5" name="Line 52"/>
          <p:cNvSpPr>
            <a:spLocks noChangeShapeType="1"/>
          </p:cNvSpPr>
          <p:nvPr/>
        </p:nvSpPr>
        <p:spPr bwMode="auto">
          <a:xfrm>
            <a:off x="44958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6" name="Line 53"/>
          <p:cNvSpPr>
            <a:spLocks noChangeShapeType="1"/>
          </p:cNvSpPr>
          <p:nvPr/>
        </p:nvSpPr>
        <p:spPr bwMode="auto">
          <a:xfrm>
            <a:off x="49530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7" name="Line 54"/>
          <p:cNvSpPr>
            <a:spLocks noChangeShapeType="1"/>
          </p:cNvSpPr>
          <p:nvPr/>
        </p:nvSpPr>
        <p:spPr bwMode="auto">
          <a:xfrm>
            <a:off x="54864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8" name="Line 55"/>
          <p:cNvSpPr>
            <a:spLocks noChangeShapeType="1"/>
          </p:cNvSpPr>
          <p:nvPr/>
        </p:nvSpPr>
        <p:spPr bwMode="auto">
          <a:xfrm>
            <a:off x="5943600" y="51054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29" name="Line 56"/>
          <p:cNvSpPr>
            <a:spLocks noChangeShapeType="1"/>
          </p:cNvSpPr>
          <p:nvPr/>
        </p:nvSpPr>
        <p:spPr bwMode="auto">
          <a:xfrm flipV="1">
            <a:off x="3048000" y="4648200"/>
            <a:ext cx="0" cy="533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0" name="Line 57"/>
          <p:cNvSpPr>
            <a:spLocks noChangeShapeType="1"/>
          </p:cNvSpPr>
          <p:nvPr/>
        </p:nvSpPr>
        <p:spPr bwMode="auto">
          <a:xfrm flipV="1">
            <a:off x="3505200" y="3962400"/>
            <a:ext cx="0" cy="12192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1" name="Line 58"/>
          <p:cNvSpPr>
            <a:spLocks noChangeShapeType="1"/>
          </p:cNvSpPr>
          <p:nvPr/>
        </p:nvSpPr>
        <p:spPr bwMode="auto">
          <a:xfrm flipV="1">
            <a:off x="4038600" y="3048000"/>
            <a:ext cx="0" cy="21336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2" name="Line 59"/>
          <p:cNvSpPr>
            <a:spLocks noChangeShapeType="1"/>
          </p:cNvSpPr>
          <p:nvPr/>
        </p:nvSpPr>
        <p:spPr bwMode="auto">
          <a:xfrm flipV="1">
            <a:off x="4495800" y="3505200"/>
            <a:ext cx="0" cy="1676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3" name="Line 60"/>
          <p:cNvSpPr>
            <a:spLocks noChangeShapeType="1"/>
          </p:cNvSpPr>
          <p:nvPr/>
        </p:nvSpPr>
        <p:spPr bwMode="auto">
          <a:xfrm flipV="1">
            <a:off x="4953000" y="4038600"/>
            <a:ext cx="0" cy="11430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4" name="Line 61"/>
          <p:cNvSpPr>
            <a:spLocks noChangeShapeType="1"/>
          </p:cNvSpPr>
          <p:nvPr/>
        </p:nvSpPr>
        <p:spPr bwMode="auto">
          <a:xfrm flipV="1">
            <a:off x="5486400" y="4419600"/>
            <a:ext cx="0" cy="7620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5" name="Line 62"/>
          <p:cNvSpPr>
            <a:spLocks noChangeShapeType="1"/>
          </p:cNvSpPr>
          <p:nvPr/>
        </p:nvSpPr>
        <p:spPr bwMode="auto">
          <a:xfrm flipV="1">
            <a:off x="5943600" y="5029200"/>
            <a:ext cx="0" cy="1524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6" name="Line 64"/>
          <p:cNvSpPr>
            <a:spLocks noChangeShapeType="1"/>
          </p:cNvSpPr>
          <p:nvPr/>
        </p:nvSpPr>
        <p:spPr bwMode="auto">
          <a:xfrm>
            <a:off x="2819400" y="5181600"/>
            <a:ext cx="3733800" cy="0"/>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smtClean="0">
              <a:solidFill>
                <a:prstClr val="black"/>
              </a:solidFill>
              <a:latin typeface="Arial" charset="0"/>
            </a:endParaRPr>
          </a:p>
        </p:txBody>
      </p:sp>
      <p:sp>
        <p:nvSpPr>
          <p:cNvPr id="55337" name="42 Başlık"/>
          <p:cNvSpPr>
            <a:spLocks noGrp="1"/>
          </p:cNvSpPr>
          <p:nvPr>
            <p:ph type="title"/>
          </p:nvPr>
        </p:nvSpPr>
        <p:spPr/>
        <p:txBody>
          <a:bodyPr/>
          <a:lstStyle/>
          <a:p>
            <a:r>
              <a:rPr lang="tr-TR" altLang="tr-TR" smtClean="0"/>
              <a:t>Çizgi Grafik</a:t>
            </a:r>
          </a:p>
        </p:txBody>
      </p:sp>
    </p:spTree>
    <p:extLst>
      <p:ext uri="{BB962C8B-B14F-4D97-AF65-F5344CB8AC3E}">
        <p14:creationId xmlns:p14="http://schemas.microsoft.com/office/powerpoint/2010/main" val="43117821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Başlık"/>
          <p:cNvSpPr>
            <a:spLocks noGrp="1"/>
          </p:cNvSpPr>
          <p:nvPr>
            <p:ph type="title"/>
          </p:nvPr>
        </p:nvSpPr>
        <p:spPr/>
        <p:txBody>
          <a:bodyPr/>
          <a:lstStyle/>
          <a:p>
            <a:r>
              <a:rPr lang="tr-TR" altLang="tr-TR" smtClean="0"/>
              <a:t>Çubuk Grafik (Histogram)</a:t>
            </a:r>
          </a:p>
        </p:txBody>
      </p:sp>
      <p:sp>
        <p:nvSpPr>
          <p:cNvPr id="56323"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4CBA0B9-7D5B-4975-A31F-C5845C3A7ECC}" type="slidenum">
              <a:rPr lang="tr-TR" altLang="tr-TR" smtClean="0">
                <a:solidFill>
                  <a:srgbClr val="045C75"/>
                </a:solidFill>
              </a:rPr>
              <a:pPr/>
              <a:t>21</a:t>
            </a:fld>
            <a:endParaRPr lang="tr-TR" altLang="tr-TR" smtClean="0">
              <a:solidFill>
                <a:srgbClr val="045C75"/>
              </a:solidFill>
            </a:endParaRPr>
          </a:p>
        </p:txBody>
      </p:sp>
      <p:graphicFrame>
        <p:nvGraphicFramePr>
          <p:cNvPr id="5" name="5 Grafik"/>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3847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p:cNvSpPr>
            <a:spLocks noGrp="1"/>
          </p:cNvSpPr>
          <p:nvPr>
            <p:ph type="title"/>
          </p:nvPr>
        </p:nvSpPr>
        <p:spPr/>
        <p:txBody>
          <a:bodyPr/>
          <a:lstStyle/>
          <a:p>
            <a:r>
              <a:rPr lang="tr-TR" altLang="tr-TR" smtClean="0"/>
              <a:t>PASTA GRAFİK</a:t>
            </a:r>
          </a:p>
        </p:txBody>
      </p:sp>
      <p:pic>
        <p:nvPicPr>
          <p:cNvPr id="57347" name="4 İçerik Yer Tutucusu" descr="GooglePASTAGrafik-GooglePieCharts.pn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627313" y="2349500"/>
            <a:ext cx="4392612" cy="3527425"/>
          </a:xfrm>
        </p:spPr>
      </p:pic>
      <p:sp>
        <p:nvSpPr>
          <p:cNvPr id="573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87F246-3D01-4248-88A0-10973D2D6BA8}" type="slidenum">
              <a:rPr lang="tr-TR" altLang="tr-TR" smtClean="0">
                <a:solidFill>
                  <a:srgbClr val="045C75"/>
                </a:solidFill>
              </a:rPr>
              <a:pPr/>
              <a:t>22</a:t>
            </a:fld>
            <a:endParaRPr lang="tr-TR" altLang="tr-TR" smtClean="0">
              <a:solidFill>
                <a:srgbClr val="045C75"/>
              </a:solidFill>
            </a:endParaRPr>
          </a:p>
        </p:txBody>
      </p:sp>
    </p:spTree>
    <p:extLst>
      <p:ext uri="{BB962C8B-B14F-4D97-AF65-F5344CB8AC3E}">
        <p14:creationId xmlns:p14="http://schemas.microsoft.com/office/powerpoint/2010/main" val="4051623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Başlık"/>
          <p:cNvSpPr>
            <a:spLocks noGrp="1"/>
          </p:cNvSpPr>
          <p:nvPr>
            <p:ph type="title"/>
          </p:nvPr>
        </p:nvSpPr>
        <p:spPr/>
        <p:txBody>
          <a:bodyPr/>
          <a:lstStyle/>
          <a:p>
            <a:endParaRPr lang="tr-TR" altLang="tr-TR" smtClean="0"/>
          </a:p>
        </p:txBody>
      </p:sp>
      <p:sp>
        <p:nvSpPr>
          <p:cNvPr id="58371" name="2 İçerik Yer Tutucusu"/>
          <p:cNvSpPr>
            <a:spLocks noGrp="1"/>
          </p:cNvSpPr>
          <p:nvPr>
            <p:ph idx="1"/>
          </p:nvPr>
        </p:nvSpPr>
        <p:spPr/>
        <p:txBody>
          <a:bodyPr/>
          <a:lstStyle/>
          <a:p>
            <a:pPr>
              <a:buFont typeface="Wingdings 2" pitchFamily="18" charset="2"/>
              <a:buNone/>
            </a:pPr>
            <a:r>
              <a:rPr lang="tr-TR" altLang="tr-TR" smtClean="0"/>
              <a:t>Kaynaklar:</a:t>
            </a:r>
          </a:p>
          <a:p>
            <a:r>
              <a:rPr lang="tr-TR" altLang="tr-TR" smtClean="0"/>
              <a:t>Rauf Arıkan, Araştırma Yöntem ve Teknikleri, Nobel Yay., Ankara, 2011</a:t>
            </a:r>
          </a:p>
          <a:p>
            <a:r>
              <a:rPr lang="tr-TR" altLang="tr-TR" smtClean="0"/>
              <a:t>Ali Yıldırım, Hasan Şimşek, Sosyal Bilimlerde Nitel Araştırma Yöntemleri, Seçkin Yay., Ankara, 2011</a:t>
            </a:r>
          </a:p>
        </p:txBody>
      </p:sp>
      <p:sp>
        <p:nvSpPr>
          <p:cNvPr id="583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8AC9FE-C0D4-4675-A2C8-FFE89414D137}" type="slidenum">
              <a:rPr lang="tr-TR" altLang="tr-TR" smtClean="0">
                <a:solidFill>
                  <a:srgbClr val="045C75"/>
                </a:solidFill>
              </a:rPr>
              <a:pPr/>
              <a:t>23</a:t>
            </a:fld>
            <a:endParaRPr lang="tr-TR" altLang="tr-TR" smtClean="0">
              <a:solidFill>
                <a:srgbClr val="045C75"/>
              </a:solidFill>
            </a:endParaRPr>
          </a:p>
        </p:txBody>
      </p:sp>
    </p:spTree>
    <p:extLst>
      <p:ext uri="{BB962C8B-B14F-4D97-AF65-F5344CB8AC3E}">
        <p14:creationId xmlns:p14="http://schemas.microsoft.com/office/powerpoint/2010/main" val="3313702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Başlık"/>
          <p:cNvSpPr>
            <a:spLocks noGrp="1"/>
          </p:cNvSpPr>
          <p:nvPr>
            <p:ph type="title"/>
          </p:nvPr>
        </p:nvSpPr>
        <p:spPr/>
        <p:txBody>
          <a:bodyPr/>
          <a:lstStyle/>
          <a:p>
            <a:pPr algn="ctr"/>
            <a:r>
              <a:rPr lang="tr-TR" altLang="tr-TR" sz="4400" smtClean="0"/>
              <a:t>KORELASYON ANALİZİ TÜRLERİ</a:t>
            </a:r>
          </a:p>
        </p:txBody>
      </p:sp>
      <p:sp>
        <p:nvSpPr>
          <p:cNvPr id="37891" name="2 Metin Yer Tutucusu"/>
          <p:cNvSpPr>
            <a:spLocks noGrp="1"/>
          </p:cNvSpPr>
          <p:nvPr>
            <p:ph type="body" sz="half" idx="1"/>
          </p:nvPr>
        </p:nvSpPr>
        <p:spPr>
          <a:xfrm>
            <a:off x="457200" y="1219200"/>
            <a:ext cx="4038600" cy="5162550"/>
          </a:xfrm>
        </p:spPr>
        <p:txBody>
          <a:bodyPr/>
          <a:lstStyle/>
          <a:p>
            <a:r>
              <a:rPr lang="tr-TR" altLang="tr-TR" smtClean="0"/>
              <a:t>PARAMETRİK İLİŞKİ</a:t>
            </a:r>
          </a:p>
          <a:p>
            <a:r>
              <a:rPr lang="tr-TR" altLang="tr-TR" smtClean="0"/>
              <a:t>PARAMETRİK OLMAYAN İLİŞKİ</a:t>
            </a:r>
          </a:p>
          <a:p>
            <a:pPr>
              <a:buFont typeface="Wingdings 2" pitchFamily="18" charset="2"/>
              <a:buNone/>
            </a:pPr>
            <a:endParaRPr lang="tr-TR" altLang="tr-TR" smtClean="0"/>
          </a:p>
          <a:p>
            <a:r>
              <a:rPr lang="tr-TR" altLang="tr-TR" smtClean="0"/>
              <a:t>PARAMETRİK OLMAYAN BİRLİKTELİK</a:t>
            </a:r>
          </a:p>
          <a:p>
            <a:endParaRPr lang="tr-TR" altLang="tr-TR" smtClean="0"/>
          </a:p>
          <a:p>
            <a:r>
              <a:rPr lang="tr-TR" altLang="tr-TR" smtClean="0"/>
              <a:t>KISMI KORELASYON ANALİZİ</a:t>
            </a:r>
          </a:p>
        </p:txBody>
      </p:sp>
      <p:sp>
        <p:nvSpPr>
          <p:cNvPr id="37892" name="3 İçerik Yer Tutucusu"/>
          <p:cNvSpPr>
            <a:spLocks noGrp="1"/>
          </p:cNvSpPr>
          <p:nvPr>
            <p:ph sz="half" idx="2"/>
          </p:nvPr>
        </p:nvSpPr>
        <p:spPr>
          <a:xfrm>
            <a:off x="4648200" y="1219200"/>
            <a:ext cx="4038600" cy="5305425"/>
          </a:xfrm>
        </p:spPr>
        <p:txBody>
          <a:bodyPr/>
          <a:lstStyle/>
          <a:p>
            <a:r>
              <a:rPr lang="tr-TR" altLang="tr-TR" smtClean="0"/>
              <a:t>PEARSON</a:t>
            </a:r>
          </a:p>
          <a:p>
            <a:r>
              <a:rPr lang="tr-TR" altLang="tr-TR" smtClean="0"/>
              <a:t>SPEARMAN SIRA KORELASYON KATSAYISI</a:t>
            </a:r>
          </a:p>
          <a:p>
            <a:r>
              <a:rPr lang="tr-TR" altLang="tr-TR" smtClean="0"/>
              <a:t>KANDALL TAU b KATSAYISI</a:t>
            </a:r>
          </a:p>
          <a:p>
            <a:pPr>
              <a:buFont typeface="Wingdings 2" pitchFamily="18" charset="2"/>
              <a:buNone/>
            </a:pPr>
            <a:endParaRPr lang="tr-TR" altLang="tr-TR" sz="2000" smtClean="0"/>
          </a:p>
          <a:p>
            <a:pPr>
              <a:buFont typeface="Wingdings 2" pitchFamily="18" charset="2"/>
              <a:buNone/>
            </a:pPr>
            <a:endParaRPr lang="tr-TR" altLang="tr-TR" sz="2000" smtClean="0"/>
          </a:p>
          <a:p>
            <a:pPr algn="just">
              <a:buFont typeface="Wingdings 2" pitchFamily="18" charset="2"/>
              <a:buNone/>
            </a:pPr>
            <a:r>
              <a:rPr lang="tr-TR" altLang="tr-TR" sz="2000" smtClean="0"/>
              <a:t>	Aralarında doğrusal bağlantı bulunan üç veya daha fazla değişken arasındaki ilişkinin düzeyi, büyüklüğü ve yönü diğer değşikenler sabit tutularak hesaplanır.</a:t>
            </a:r>
          </a:p>
        </p:txBody>
      </p:sp>
    </p:spTree>
    <p:extLst>
      <p:ext uri="{BB962C8B-B14F-4D97-AF65-F5344CB8AC3E}">
        <p14:creationId xmlns:p14="http://schemas.microsoft.com/office/powerpoint/2010/main" val="3352867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altLang="tr-TR" sz="3200" smtClean="0"/>
              <a:t>İlişki Analizi: Eşit aralıklı veya oranlı değişkenler</a:t>
            </a:r>
          </a:p>
        </p:txBody>
      </p:sp>
      <p:sp>
        <p:nvSpPr>
          <p:cNvPr id="38915" name="Rectangle 3"/>
          <p:cNvSpPr>
            <a:spLocks noGrp="1" noChangeArrowheads="1"/>
          </p:cNvSpPr>
          <p:nvPr>
            <p:ph type="body" idx="1"/>
          </p:nvPr>
        </p:nvSpPr>
        <p:spPr>
          <a:xfrm>
            <a:off x="457200" y="1935163"/>
            <a:ext cx="8229600" cy="4662487"/>
          </a:xfrm>
        </p:spPr>
        <p:txBody>
          <a:bodyPr/>
          <a:lstStyle/>
          <a:p>
            <a:pPr eaLnBrk="1" hangingPunct="1">
              <a:lnSpc>
                <a:spcPct val="90000"/>
              </a:lnSpc>
            </a:pPr>
            <a:r>
              <a:rPr lang="tr-TR" altLang="tr-TR" sz="2800" smtClean="0"/>
              <a:t>Pearson’s r ilişki katsayısı ve Spearman sıra-ilişki katsayısı bir değişkeni bildiğiniz takdirde diğerini tahmin etmeye dayanır.</a:t>
            </a:r>
          </a:p>
          <a:p>
            <a:pPr eaLnBrk="1" hangingPunct="1">
              <a:lnSpc>
                <a:spcPct val="90000"/>
              </a:lnSpc>
            </a:pPr>
            <a:r>
              <a:rPr lang="tr-TR" altLang="tr-TR" sz="2800" smtClean="0"/>
              <a:t>r değeri gerçek değerle ortalama arasındaki farkların karelerinin toplamına eşittir. </a:t>
            </a:r>
          </a:p>
          <a:p>
            <a:pPr eaLnBrk="1" hangingPunct="1">
              <a:lnSpc>
                <a:spcPct val="90000"/>
              </a:lnSpc>
            </a:pPr>
            <a:r>
              <a:rPr lang="tr-TR" altLang="tr-TR" sz="2800" smtClean="0"/>
              <a:t>Eksi 1 ile artı 1 arasında değişir.</a:t>
            </a:r>
          </a:p>
          <a:p>
            <a:pPr eaLnBrk="1" hangingPunct="1">
              <a:lnSpc>
                <a:spcPct val="90000"/>
              </a:lnSpc>
            </a:pPr>
            <a:r>
              <a:rPr lang="tr-TR" altLang="tr-TR" sz="2800" smtClean="0"/>
              <a:t>0 iki değişken arasında ilişki yok; 0-0,3 zayıf ilişki; 0,3-0,6 orta ilişki; &gt;0,7 güçlü ilişki demektir</a:t>
            </a:r>
          </a:p>
          <a:p>
            <a:pPr eaLnBrk="1" hangingPunct="1">
              <a:lnSpc>
                <a:spcPct val="90000"/>
              </a:lnSpc>
            </a:pPr>
            <a:r>
              <a:rPr lang="tr-TR" altLang="tr-TR" sz="2800" smtClean="0"/>
              <a:t>Spearman sıra-ilişki katsayısı (rho) gerçek ölçüm değerleri yerine bu değerlerin sıralarını karşılaştırır</a:t>
            </a:r>
          </a:p>
          <a:p>
            <a:pPr eaLnBrk="1" hangingPunct="1">
              <a:lnSpc>
                <a:spcPct val="90000"/>
              </a:lnSpc>
            </a:pPr>
            <a:endParaRPr lang="tr-TR" altLang="tr-TR" sz="2800" smtClean="0"/>
          </a:p>
        </p:txBody>
      </p:sp>
    </p:spTree>
    <p:extLst>
      <p:ext uri="{BB962C8B-B14F-4D97-AF65-F5344CB8AC3E}">
        <p14:creationId xmlns:p14="http://schemas.microsoft.com/office/powerpoint/2010/main" val="2773979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Başlık"/>
          <p:cNvSpPr>
            <a:spLocks noGrp="1"/>
          </p:cNvSpPr>
          <p:nvPr>
            <p:ph type="title"/>
          </p:nvPr>
        </p:nvSpPr>
        <p:spPr>
          <a:xfrm>
            <a:off x="457200" y="704850"/>
            <a:ext cx="8229600" cy="563563"/>
          </a:xfrm>
        </p:spPr>
        <p:txBody>
          <a:bodyPr/>
          <a:lstStyle/>
          <a:p>
            <a:pPr algn="ctr"/>
            <a:r>
              <a:rPr lang="tr-TR" altLang="tr-TR" sz="4400" smtClean="0"/>
              <a:t>KORELASYON: HATIRLATMALAR</a:t>
            </a:r>
          </a:p>
        </p:txBody>
      </p:sp>
      <p:sp>
        <p:nvSpPr>
          <p:cNvPr id="39939" name="2 İçerik Yer Tutucusu"/>
          <p:cNvSpPr>
            <a:spLocks noGrp="1"/>
          </p:cNvSpPr>
          <p:nvPr>
            <p:ph idx="1"/>
          </p:nvPr>
        </p:nvSpPr>
        <p:spPr/>
        <p:txBody>
          <a:bodyPr/>
          <a:lstStyle/>
          <a:p>
            <a:pPr algn="just"/>
            <a:r>
              <a:rPr lang="tr-TR" altLang="tr-TR" smtClean="0"/>
              <a:t>Korelasyon ilişkisi bir neden sonuç ilişkisi olarak yorumlanmamalıdır. Elde edilen sonuç karşılıklı bir ilişkinin sonucudur.</a:t>
            </a:r>
          </a:p>
          <a:p>
            <a:pPr algn="just"/>
            <a:r>
              <a:rPr lang="tr-TR" altLang="tr-TR" smtClean="0"/>
              <a:t>H0=Başlangıç hipotezi-Boş Hipotez</a:t>
            </a:r>
          </a:p>
          <a:p>
            <a:pPr algn="just"/>
            <a:r>
              <a:rPr lang="tr-TR" altLang="tr-TR" smtClean="0"/>
              <a:t>H1= Alternatif hipotez-Araştırma Hipotezi</a:t>
            </a:r>
          </a:p>
          <a:p>
            <a:pPr algn="just"/>
            <a:r>
              <a:rPr lang="tr-TR" altLang="tr-TR" smtClean="0"/>
              <a:t>Birlikte artarlarsa veya azalırlarsa pozitif korelasyon</a:t>
            </a:r>
          </a:p>
          <a:p>
            <a:pPr algn="just"/>
            <a:r>
              <a:rPr lang="tr-TR" altLang="tr-TR" smtClean="0"/>
              <a:t>Biri artarken diğeri azalıyorsa ya da tersi negatif korelasyon</a:t>
            </a:r>
          </a:p>
        </p:txBody>
      </p:sp>
      <p:sp>
        <p:nvSpPr>
          <p:cNvPr id="399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EF49671-7B52-40CF-B265-0160BC044CD5}" type="slidenum">
              <a:rPr lang="tr-TR" altLang="tr-TR" smtClean="0">
                <a:solidFill>
                  <a:srgbClr val="045C75"/>
                </a:solidFill>
              </a:rPr>
              <a:pPr/>
              <a:t>5</a:t>
            </a:fld>
            <a:endParaRPr lang="tr-TR" altLang="tr-TR" smtClean="0">
              <a:solidFill>
                <a:srgbClr val="045C75"/>
              </a:solidFill>
            </a:endParaRPr>
          </a:p>
        </p:txBody>
      </p:sp>
    </p:spTree>
    <p:extLst>
      <p:ext uri="{BB962C8B-B14F-4D97-AF65-F5344CB8AC3E}">
        <p14:creationId xmlns:p14="http://schemas.microsoft.com/office/powerpoint/2010/main" val="3660362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tr-TR" altLang="tr-TR" smtClean="0"/>
              <a:t>HİPOTEZ TESTLERİ</a:t>
            </a:r>
          </a:p>
        </p:txBody>
      </p:sp>
      <p:sp>
        <p:nvSpPr>
          <p:cNvPr id="40963" name="Rectangle 3"/>
          <p:cNvSpPr>
            <a:spLocks noGrp="1" noChangeArrowheads="1"/>
          </p:cNvSpPr>
          <p:nvPr>
            <p:ph type="body" idx="1"/>
          </p:nvPr>
        </p:nvSpPr>
        <p:spPr/>
        <p:txBody>
          <a:bodyPr/>
          <a:lstStyle/>
          <a:p>
            <a:pPr eaLnBrk="1" hangingPunct="1"/>
            <a:r>
              <a:rPr lang="tr-TR" altLang="tr-TR" smtClean="0"/>
              <a:t>Hipotez iki uçlu mu, tek uçlu mu?</a:t>
            </a:r>
          </a:p>
          <a:p>
            <a:pPr eaLnBrk="1" hangingPunct="1"/>
            <a:r>
              <a:rPr lang="tr-TR" altLang="tr-TR" smtClean="0"/>
              <a:t>Yön var mı? Örn: Müşteri tatmini ve müşteri memnuniyeti pozitif ilişkilidir. Yani biri artıyorken diğeri de artıyorsa pozitif koralasyon vardır. (ONE TAILED)</a:t>
            </a:r>
          </a:p>
          <a:p>
            <a:pPr eaLnBrk="1" hangingPunct="1"/>
            <a:r>
              <a:rPr lang="tr-TR" altLang="tr-TR" smtClean="0"/>
              <a:t>Yön yoksa ve sadece bir ilişkidir diyorsak TWO TAILED</a:t>
            </a:r>
          </a:p>
          <a:p>
            <a:pPr eaLnBrk="1" hangingPunct="1"/>
            <a:r>
              <a:rPr lang="tr-TR" altLang="tr-TR" smtClean="0"/>
              <a:t>2 Soru varsa “Zero Order Correlation” yapılır</a:t>
            </a:r>
          </a:p>
          <a:p>
            <a:pPr eaLnBrk="1" hangingPunct="1"/>
            <a:endParaRPr lang="tr-TR" altLang="tr-TR" smtClean="0"/>
          </a:p>
        </p:txBody>
      </p:sp>
    </p:spTree>
    <p:extLst>
      <p:ext uri="{BB962C8B-B14F-4D97-AF65-F5344CB8AC3E}">
        <p14:creationId xmlns:p14="http://schemas.microsoft.com/office/powerpoint/2010/main" val="1452916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p:txBody>
          <a:bodyPr/>
          <a:lstStyle/>
          <a:p>
            <a:r>
              <a:rPr lang="tr-TR" altLang="tr-TR" smtClean="0"/>
              <a:t>HİPOTEZ TESTLERİ</a:t>
            </a:r>
          </a:p>
        </p:txBody>
      </p:sp>
      <p:sp>
        <p:nvSpPr>
          <p:cNvPr id="41987" name="2 İçerik Yer Tutucusu"/>
          <p:cNvSpPr>
            <a:spLocks noGrp="1"/>
          </p:cNvSpPr>
          <p:nvPr>
            <p:ph idx="1"/>
          </p:nvPr>
        </p:nvSpPr>
        <p:spPr/>
        <p:txBody>
          <a:bodyPr/>
          <a:lstStyle/>
          <a:p>
            <a:r>
              <a:rPr lang="tr-TR" altLang="tr-TR" smtClean="0"/>
              <a:t>Öncelikle değişkenlere bakılır: Sürekli, kategorik, cinsiyet gibi versus süreksiz ve kategorik olmayan yaş gibi.</a:t>
            </a:r>
          </a:p>
          <a:p>
            <a:r>
              <a:rPr lang="tr-TR" altLang="tr-TR" smtClean="0"/>
              <a:t>Daha sonra dağılımlara bakılır: Örneğin: Kişi başı internet kullanma süresi.</a:t>
            </a:r>
          </a:p>
          <a:p>
            <a:r>
              <a:rPr lang="tr-TR" altLang="tr-TR" smtClean="0"/>
              <a:t>Gruplandırılmışsa süreksiz versus gruplandırılmamışsa sürekli dağılım gibi.</a:t>
            </a:r>
          </a:p>
        </p:txBody>
      </p:sp>
      <p:sp>
        <p:nvSpPr>
          <p:cNvPr id="419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9C15E0-B98C-4BCF-9F1A-C18049678973}" type="slidenum">
              <a:rPr lang="tr-TR" altLang="tr-TR" smtClean="0">
                <a:solidFill>
                  <a:srgbClr val="045C75"/>
                </a:solidFill>
              </a:rPr>
              <a:pPr/>
              <a:t>7</a:t>
            </a:fld>
            <a:endParaRPr lang="tr-TR" altLang="tr-TR" smtClean="0">
              <a:solidFill>
                <a:srgbClr val="045C75"/>
              </a:solidFill>
            </a:endParaRPr>
          </a:p>
        </p:txBody>
      </p:sp>
    </p:spTree>
    <p:extLst>
      <p:ext uri="{BB962C8B-B14F-4D97-AF65-F5344CB8AC3E}">
        <p14:creationId xmlns:p14="http://schemas.microsoft.com/office/powerpoint/2010/main" val="3324072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p:txBody>
          <a:bodyPr/>
          <a:lstStyle/>
          <a:p>
            <a:r>
              <a:rPr lang="tr-TR" altLang="tr-TR" smtClean="0"/>
              <a:t>HİPOTEZ TESTLERİ</a:t>
            </a:r>
          </a:p>
        </p:txBody>
      </p:sp>
      <p:sp>
        <p:nvSpPr>
          <p:cNvPr id="43011" name="2 İçerik Yer Tutucusu"/>
          <p:cNvSpPr>
            <a:spLocks noGrp="1"/>
          </p:cNvSpPr>
          <p:nvPr>
            <p:ph idx="1"/>
          </p:nvPr>
        </p:nvSpPr>
        <p:spPr/>
        <p:txBody>
          <a:bodyPr/>
          <a:lstStyle/>
          <a:p>
            <a:r>
              <a:rPr lang="tr-TR" altLang="tr-TR" b="1" smtClean="0"/>
              <a:t>CROHN BACH ALFA: </a:t>
            </a:r>
            <a:r>
              <a:rPr lang="tr-TR" altLang="tr-TR" smtClean="0"/>
              <a:t>0,95 üzeri sorunludur. Sorular birbirine çok benzer demektir. Ayırtedicilikleri yok demektir. </a:t>
            </a:r>
          </a:p>
          <a:p>
            <a:r>
              <a:rPr lang="tr-TR" altLang="tr-TR" smtClean="0"/>
              <a:t>Güvenilirlik aralığı: En az 0,70 olmalıdır. İfade sayısı arttıkça sonuç da büyür. 0.70 altında çıkmaz. Sorular az ise çok düşük çıkabilir. Güvenilirlik sorunu olduğundan değil. Zira ölçek formatif ölçek olabilir, çok güzel çalışıyor olabilir. BU anlamda alfanın düşük çıkması iyidir.</a:t>
            </a:r>
          </a:p>
          <a:p>
            <a:r>
              <a:rPr lang="tr-TR" altLang="tr-TR" smtClean="0"/>
              <a:t>Ölçeğin reflektif olup olmadığına bakmalıdır.</a:t>
            </a:r>
          </a:p>
        </p:txBody>
      </p:sp>
      <p:sp>
        <p:nvSpPr>
          <p:cNvPr id="430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9496B72-A9CB-4C6A-9581-2D254F93BFB9}" type="slidenum">
              <a:rPr lang="tr-TR" altLang="tr-TR" smtClean="0">
                <a:solidFill>
                  <a:srgbClr val="045C75"/>
                </a:solidFill>
              </a:rPr>
              <a:pPr/>
              <a:t>8</a:t>
            </a:fld>
            <a:endParaRPr lang="tr-TR" altLang="tr-TR" smtClean="0">
              <a:solidFill>
                <a:srgbClr val="045C75"/>
              </a:solidFill>
            </a:endParaRPr>
          </a:p>
        </p:txBody>
      </p:sp>
    </p:spTree>
    <p:extLst>
      <p:ext uri="{BB962C8B-B14F-4D97-AF65-F5344CB8AC3E}">
        <p14:creationId xmlns:p14="http://schemas.microsoft.com/office/powerpoint/2010/main" val="761084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p:txBody>
          <a:bodyPr/>
          <a:lstStyle/>
          <a:p>
            <a:r>
              <a:rPr lang="tr-TR" altLang="tr-TR" smtClean="0"/>
              <a:t>HİPOTEZ TESTLERİ</a:t>
            </a:r>
          </a:p>
        </p:txBody>
      </p:sp>
      <p:sp>
        <p:nvSpPr>
          <p:cNvPr id="44035" name="2 İçerik Yer Tutucusu"/>
          <p:cNvSpPr>
            <a:spLocks noGrp="1"/>
          </p:cNvSpPr>
          <p:nvPr>
            <p:ph idx="1"/>
          </p:nvPr>
        </p:nvSpPr>
        <p:spPr/>
        <p:txBody>
          <a:bodyPr/>
          <a:lstStyle/>
          <a:p>
            <a:r>
              <a:rPr lang="tr-TR" altLang="tr-TR" sz="3200" b="1" smtClean="0"/>
              <a:t>KMO ANALİZİ</a:t>
            </a:r>
            <a:r>
              <a:rPr lang="tr-TR" altLang="tr-TR" sz="3200" smtClean="0"/>
              <a:t>: Minimum 0.50 olmalıdır. </a:t>
            </a:r>
          </a:p>
          <a:p>
            <a:pPr>
              <a:buFont typeface="Wingdings 2" pitchFamily="18" charset="2"/>
              <a:buNone/>
            </a:pPr>
            <a:endParaRPr lang="tr-TR" altLang="tr-TR" sz="3200" smtClean="0"/>
          </a:p>
          <a:p>
            <a:r>
              <a:rPr lang="tr-TR" altLang="tr-TR" sz="3200" smtClean="0"/>
              <a:t>Örneklem hacmi olarak evrenin %10’u anlamlıdır. </a:t>
            </a:r>
          </a:p>
          <a:p>
            <a:pPr>
              <a:buFont typeface="Wingdings 2" pitchFamily="18" charset="2"/>
              <a:buNone/>
            </a:pPr>
            <a:endParaRPr lang="tr-TR" altLang="tr-TR" sz="3200" smtClean="0"/>
          </a:p>
          <a:p>
            <a:r>
              <a:rPr lang="tr-TR" altLang="tr-TR" sz="3200" smtClean="0"/>
              <a:t>Soru sayısının 2 ila 5 katı faktör analizi için givenilirlik sınırlarıdır.</a:t>
            </a:r>
          </a:p>
        </p:txBody>
      </p:sp>
      <p:sp>
        <p:nvSpPr>
          <p:cNvPr id="440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16C1EAE-0D04-4A66-912C-92036AF90571}" type="slidenum">
              <a:rPr lang="tr-TR" altLang="tr-TR" smtClean="0">
                <a:solidFill>
                  <a:srgbClr val="045C75"/>
                </a:solidFill>
              </a:rPr>
              <a:pPr/>
              <a:t>9</a:t>
            </a:fld>
            <a:endParaRPr lang="tr-TR" altLang="tr-TR" smtClean="0">
              <a:solidFill>
                <a:srgbClr val="045C75"/>
              </a:solidFill>
            </a:endParaRPr>
          </a:p>
        </p:txBody>
      </p:sp>
    </p:spTree>
    <p:extLst>
      <p:ext uri="{BB962C8B-B14F-4D97-AF65-F5344CB8AC3E}">
        <p14:creationId xmlns:p14="http://schemas.microsoft.com/office/powerpoint/2010/main" val="199263201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Ekran Gösterisi (4:3)</PresentationFormat>
  <Paragraphs>144</Paragraphs>
  <Slides>23</Slides>
  <Notes>11</Notes>
  <HiddenSlides>0</HiddenSlides>
  <MMClips>0</MMClips>
  <ScaleCrop>false</ScaleCrop>
  <HeadingPairs>
    <vt:vector size="4" baseType="variant">
      <vt:variant>
        <vt:lpstr>Tema</vt:lpstr>
      </vt:variant>
      <vt:variant>
        <vt:i4>2</vt:i4>
      </vt:variant>
      <vt:variant>
        <vt:lpstr>Slayt Başlıkları</vt:lpstr>
      </vt:variant>
      <vt:variant>
        <vt:i4>23</vt:i4>
      </vt:variant>
    </vt:vector>
  </HeadingPairs>
  <TitlesOfParts>
    <vt:vector size="25" baseType="lpstr">
      <vt:lpstr>Ofis Teması</vt:lpstr>
      <vt:lpstr>Akış</vt:lpstr>
      <vt:lpstr>  11.HAFTA:  VERİLERİN DÜZENLENMESİ VE NİCEL VERİ ANALİZİ II   </vt:lpstr>
      <vt:lpstr>  İLİŞKİ ÖLÇÜMLERİ: SINIFLAMA DEĞİŞKENLERİ</vt:lpstr>
      <vt:lpstr>KORELASYON ANALİZİ TÜRLERİ</vt:lpstr>
      <vt:lpstr>İlişki Analizi: Eşit aralıklı veya oranlı değişkenler</vt:lpstr>
      <vt:lpstr>KORELASYON: HATIRLATMALAR</vt:lpstr>
      <vt:lpstr>HİPOTEZ TESTLERİ</vt:lpstr>
      <vt:lpstr>HİPOTEZ TESTLERİ</vt:lpstr>
      <vt:lpstr>HİPOTEZ TESTLERİ</vt:lpstr>
      <vt:lpstr>HİPOTEZ TESTLERİ</vt:lpstr>
      <vt:lpstr>Güvenilirlik Aralıkları</vt:lpstr>
      <vt:lpstr>Kİ KARE TESTİ: SERBESTLİK DERECESİ</vt:lpstr>
      <vt:lpstr>Ki Kare Hesabı: Serbestlik Derecesi</vt:lpstr>
      <vt:lpstr>Ki Kare Hesabı: Serbestlik Derecesi</vt:lpstr>
      <vt:lpstr>Ki kare (2) testi</vt:lpstr>
      <vt:lpstr>Küçük Örneklemlerde t Testi</vt:lpstr>
      <vt:lpstr>Z tablosu</vt:lpstr>
      <vt:lpstr>PowerPoint Sunusu</vt:lpstr>
      <vt:lpstr>Tablo Hazırlama: Frekans</vt:lpstr>
      <vt:lpstr>GRAFİK HAZIRLAMA</vt:lpstr>
      <vt:lpstr>Çizgi Grafik</vt:lpstr>
      <vt:lpstr>Çubuk Grafik (Histogram)</vt:lpstr>
      <vt:lpstr>PASTA GRAFİK</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11.HAFTA:  VERİLERİN DÜZENLENMESİ VE NİCEL VERİ ANALİZİ II   </dc:title>
  <dc:creator>RESIDE ADAL DUNDAR</dc:creator>
  <cp:lastModifiedBy>RESIDE ADAL DUNDAR</cp:lastModifiedBy>
  <cp:revision>1</cp:revision>
  <dcterms:created xsi:type="dcterms:W3CDTF">2018-07-09T11:43:46Z</dcterms:created>
  <dcterms:modified xsi:type="dcterms:W3CDTF">2018-07-09T11:44:41Z</dcterms:modified>
</cp:coreProperties>
</file>