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  <p:sldId id="266" r:id="rId7"/>
    <p:sldId id="267" r:id="rId8"/>
    <p:sldId id="262" r:id="rId9"/>
    <p:sldId id="268" r:id="rId10"/>
    <p:sldId id="27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98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</a:t>
            </a:r>
            <a:r>
              <a:rPr lang="tr-TR" sz="3200" b="1" dirty="0" smtClean="0"/>
              <a:t>III: </a:t>
            </a:r>
            <a:br>
              <a:rPr lang="tr-TR" sz="3200" b="1" dirty="0" smtClean="0"/>
            </a:br>
            <a:r>
              <a:rPr lang="tr-TR" sz="3200" b="1" dirty="0" smtClean="0"/>
              <a:t>Bulgular ve Yorumlar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13006"/>
            <a:ext cx="10515600" cy="524019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 smtClean="0"/>
              <a:t>Bulgular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Toplanan ham verilerin çeşitli tekniklerle işlenerek çözümlenmesi sonucu bulgular elde edilir. </a:t>
            </a: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Bulgular bölümünde, toplanan verilerin analizine ilişkin istatistiksel sonuçlar özetlenir. Bulgular, sonuç kısmını destekleyecek şekilde gereksiz ayrıntılara girmeden raporlanır</a:t>
            </a:r>
            <a:r>
              <a:rPr lang="tr-TR" dirty="0" smtClean="0"/>
              <a:t>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Çalışmanın hipotezlerine aykırı olan sonuçlar da dahil olmak üzere konuyla ilgili tüm bulgulardan söz </a:t>
            </a:r>
            <a:r>
              <a:rPr lang="tr-TR" dirty="0" smtClean="0"/>
              <a:t>edilir</a:t>
            </a:r>
            <a:r>
              <a:rPr lang="tr-TR" dirty="0"/>
              <a:t> </a:t>
            </a:r>
            <a:r>
              <a:rPr lang="tr-TR" dirty="0" smtClean="0"/>
              <a:t>(Büyüköztürk vd., 2013).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357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III: </a:t>
            </a:r>
            <a:br>
              <a:rPr lang="tr-TR" sz="3600" b="1" dirty="0"/>
            </a:br>
            <a:r>
              <a:rPr lang="tr-TR" sz="3600" b="1" dirty="0"/>
              <a:t>Bulgular ve Yorumlar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Çalışmada, birden fazla deneysel işlem birleştirilmişse, her bir deneysel işlemin yöntem ve bulguları ayrı ayrı </a:t>
            </a:r>
            <a:r>
              <a:rPr lang="tr-TR" dirty="0" smtClean="0"/>
              <a:t>tanıtılır </a:t>
            </a:r>
            <a:r>
              <a:rPr lang="tr-TR" dirty="0"/>
              <a:t>(Büyüköztürk vd., 2013</a:t>
            </a:r>
            <a:r>
              <a:rPr lang="tr-TR" dirty="0" smtClean="0"/>
              <a:t>).</a:t>
            </a:r>
          </a:p>
          <a:p>
            <a:endParaRPr lang="tr-TR" dirty="0"/>
          </a:p>
          <a:p>
            <a:r>
              <a:rPr lang="tr-TR" dirty="0" smtClean="0"/>
              <a:t>Bulgular olgusal ya da yargısal nitelikte olabilir. </a:t>
            </a:r>
          </a:p>
          <a:p>
            <a:endParaRPr lang="tr-TR" dirty="0"/>
          </a:p>
          <a:p>
            <a:r>
              <a:rPr lang="tr-TR" dirty="0" smtClean="0"/>
              <a:t>Olgusal nitelikteki bulgular, olası işlem yanılgıları dışında nesneldir. Kişisel görüşlerden etkilenmezler.</a:t>
            </a:r>
          </a:p>
          <a:p>
            <a:endParaRPr lang="tr-TR" dirty="0"/>
          </a:p>
          <a:p>
            <a:r>
              <a:rPr lang="tr-TR" dirty="0" smtClean="0"/>
              <a:t>Yargısal bulgular ise kişisel görüş, beğeni, tutumlardan kaynaklı verilere dayalı olan bilgilerdir. Temelde özneldir (</a:t>
            </a:r>
            <a:r>
              <a:rPr lang="tr-TR" dirty="0" err="1" smtClean="0"/>
              <a:t>Karasar</a:t>
            </a:r>
            <a:r>
              <a:rPr lang="tr-TR" dirty="0" smtClean="0"/>
              <a:t>, 2013).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333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III: </a:t>
            </a:r>
            <a:br>
              <a:rPr lang="tr-TR" sz="3600" b="1" dirty="0"/>
            </a:br>
            <a:r>
              <a:rPr lang="tr-TR" sz="3600" b="1" dirty="0"/>
              <a:t>Bulgular ve Yorumlar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Bilimsel çalışmalarda olabildiğince olgusal bulgular elde edilmeye çalışılır. Çünkü olgusal bulgulara dayalı çözümler üzerinde anlaşmak daha kolaydır. </a:t>
            </a:r>
          </a:p>
          <a:p>
            <a:endParaRPr lang="tr-TR" dirty="0"/>
          </a:p>
          <a:p>
            <a:r>
              <a:rPr lang="tr-TR" dirty="0" smtClean="0"/>
              <a:t>Bulgular olabildiğince sayısallaştırılıp çizelge ve şekillerle de desteklenerek sunulmalıdır. </a:t>
            </a:r>
          </a:p>
          <a:p>
            <a:endParaRPr lang="tr-TR" dirty="0"/>
          </a:p>
          <a:p>
            <a:r>
              <a:rPr lang="tr-TR" dirty="0" smtClean="0"/>
              <a:t>Yorumdan ayrı ve yorumla karıştırılmadan sunulmalıdır.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945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III: </a:t>
            </a:r>
            <a:br>
              <a:rPr lang="tr-TR" sz="3600" b="1" dirty="0"/>
            </a:br>
            <a:r>
              <a:rPr lang="tr-TR" sz="3600" b="1" dirty="0"/>
              <a:t>Bulgular ve Yorumlar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78067" cy="46598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Yorumla</a:t>
            </a:r>
            <a:r>
              <a:rPr lang="tr-TR" dirty="0" smtClean="0"/>
              <a:t>r</a:t>
            </a:r>
          </a:p>
          <a:p>
            <a:endParaRPr lang="tr-TR" dirty="0"/>
          </a:p>
          <a:p>
            <a:r>
              <a:rPr lang="tr-TR" dirty="0" smtClean="0"/>
              <a:t>Yorum, bulgulara, araştırma amacı doğrultusunda verilen anlamdır.</a:t>
            </a:r>
          </a:p>
          <a:p>
            <a:endParaRPr lang="tr-TR" dirty="0"/>
          </a:p>
          <a:p>
            <a:r>
              <a:rPr lang="tr-TR" dirty="0" smtClean="0"/>
              <a:t>Uygun bir yorumla bütünleşmeyen bulgular, araştırma problemine çözüm önerisi getiremez.</a:t>
            </a:r>
          </a:p>
          <a:p>
            <a:endParaRPr lang="tr-TR" dirty="0"/>
          </a:p>
          <a:p>
            <a:r>
              <a:rPr lang="tr-TR" dirty="0" smtClean="0"/>
              <a:t>Yorumlama, öznel ve çok yönlü bir süreçtir. Bulgulara ne kadar değişik açılardan bakılabilir ve değerlendirilebilirse, yorumun geçerlik olasılığı o derece artar.</a:t>
            </a:r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</a:p>
        </p:txBody>
      </p:sp>
    </p:spTree>
    <p:extLst>
      <p:ext uri="{BB962C8B-B14F-4D97-AF65-F5344CB8AC3E}">
        <p14:creationId xmlns:p14="http://schemas.microsoft.com/office/powerpoint/2010/main" val="206794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III: </a:t>
            </a:r>
            <a:br>
              <a:rPr lang="tr-TR" sz="3600" b="1" dirty="0"/>
            </a:br>
            <a:r>
              <a:rPr lang="tr-TR" sz="3600" b="1" dirty="0"/>
              <a:t>Bulgular ve Yorumlar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947400" cy="46937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Yorumla</a:t>
            </a:r>
            <a:r>
              <a:rPr lang="tr-TR" dirty="0" smtClean="0"/>
              <a:t>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Yorum yapılırken, problem bölümünde verilen ilgili kaynaklarla sürekli ilişki kurulmalıdır. Her yorumun geçerlik olasılığı, ilgili kaynakların da yardımıyla açıklanır (</a:t>
            </a:r>
            <a:r>
              <a:rPr lang="tr-TR" dirty="0" err="1"/>
              <a:t>Karasar</a:t>
            </a:r>
            <a:r>
              <a:rPr lang="tr-TR" dirty="0"/>
              <a:t>, 2005).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Araştırma bulguları iç ve dış olmak üzere iki aşamalı bir yorumlama sürecinden geçer.</a:t>
            </a:r>
          </a:p>
          <a:p>
            <a:endParaRPr lang="tr-TR" dirty="0"/>
          </a:p>
          <a:p>
            <a:r>
              <a:rPr lang="tr-TR" dirty="0" smtClean="0"/>
              <a:t>İç yorum, verilerin çözümlenmesi ile elde edilen bulguların kendi içerisinde yapılan bir değerlendirmesidir. Bu yönüyle mekanik bir süreçtir. </a:t>
            </a:r>
          </a:p>
          <a:p>
            <a:endParaRPr lang="tr-TR" dirty="0"/>
          </a:p>
          <a:p>
            <a:r>
              <a:rPr lang="tr-TR" dirty="0" smtClean="0"/>
              <a:t>Örneğin grupların karşılaştırılması sonucu elde edilen F oranının anlamlı sayılıp sayılmayacağının kararlaştırılması iç yorumdur.</a:t>
            </a:r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113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III: </a:t>
            </a:r>
            <a:br>
              <a:rPr lang="tr-TR" sz="3600" b="1" dirty="0"/>
            </a:br>
            <a:r>
              <a:rPr lang="tr-TR" sz="3600" b="1" dirty="0"/>
              <a:t>Bulgular ve Yorumlar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984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 smtClean="0"/>
              <a:t>Yorumla</a:t>
            </a:r>
            <a:r>
              <a:rPr lang="tr-TR" dirty="0" smtClean="0"/>
              <a:t>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İç yorumun yapılabilmesi için araştırma yöntem ve tekniklerinin iyi bilinmesi gerekir.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Dış yorum ise iç yorumun araştırma problemine yansıtılmasıdır.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Dış yorumda bulgular;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   Daha önce geliştirilmiş ölçütler ve kuramsal yapı ile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   Aynı konuda yapılmış diğer araştırma sonuçlarıyla karşılaştırılır.</a:t>
            </a:r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9192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III: </a:t>
            </a:r>
            <a:br>
              <a:rPr lang="tr-TR" sz="3600" b="1" dirty="0"/>
            </a:br>
            <a:r>
              <a:rPr lang="tr-TR" sz="3600" b="1" dirty="0"/>
              <a:t>Bulgular ve Yorumlar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Araştırmada problem alanının tanımlanması ve yöntemden kaynaklı sınırlılıklar olabilir.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Bunlar; problem durumu, araştırma modeli, evren, toplanan veri türü, veri toplama teknikleri ve verilerin analizinden kaynaklı sınırlılıklar olabilir.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Yorumda araştırmanın sınırlılıkları mutlaka dikkate alınmalıdır. </a:t>
            </a:r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0437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III: </a:t>
            </a:r>
            <a:br>
              <a:rPr lang="tr-TR" sz="3600" b="1" dirty="0"/>
            </a:br>
            <a:r>
              <a:rPr lang="tr-TR" sz="3600" b="1" dirty="0"/>
              <a:t>Bulgular ve Yorumlar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Bulgular, önceden geliştirilen hipotezler ışığında yorumlanır. </a:t>
            </a:r>
          </a:p>
          <a:p>
            <a:endParaRPr lang="tr-TR" dirty="0"/>
          </a:p>
          <a:p>
            <a:r>
              <a:rPr lang="tr-TR" dirty="0" smtClean="0"/>
              <a:t>Bulguların beklendik veya beklenmedik yönde çıkmasına göre kabulü ve yorumu kolay veya zor olabilir. </a:t>
            </a:r>
          </a:p>
          <a:p>
            <a:endParaRPr lang="tr-TR" dirty="0"/>
          </a:p>
          <a:p>
            <a:r>
              <a:rPr lang="tr-TR" dirty="0" smtClean="0"/>
              <a:t>Araştırmacı bulmak istediğini değil, bulduğunu sunmak ve savunmak zorundadır. 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5643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514</Words>
  <Application>Microsoft Office PowerPoint</Application>
  <PresentationFormat>Geniş ekran</PresentationFormat>
  <Paragraphs>82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DAVRANIŞ BİLİMLERİNDE ARAŞTIRMA (YÜKSEK LİSANS)</vt:lpstr>
      <vt:lpstr>Bölüm III:  Bulgular ve Yorumlar</vt:lpstr>
      <vt:lpstr>Bölüm III:  Bulgular ve Yorumlar</vt:lpstr>
      <vt:lpstr>Bölüm III:  Bulgular ve Yorumlar</vt:lpstr>
      <vt:lpstr>Bölüm III:  Bulgular ve Yorumlar</vt:lpstr>
      <vt:lpstr>Bölüm III:  Bulgular ve Yorumlar</vt:lpstr>
      <vt:lpstr>Bölüm III:  Bulgular ve Yorumlar</vt:lpstr>
      <vt:lpstr>Bölüm III:  Bulgular ve Yorumlar</vt:lpstr>
      <vt:lpstr>Bölüm III:  Bulgular ve Yorumlar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76</cp:revision>
  <dcterms:created xsi:type="dcterms:W3CDTF">2017-05-17T14:13:10Z</dcterms:created>
  <dcterms:modified xsi:type="dcterms:W3CDTF">2018-01-30T14:36:24Z</dcterms:modified>
</cp:coreProperties>
</file>