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handoutMasterIdLst>
    <p:handoutMasterId r:id="rId19"/>
  </p:handoutMasterIdLst>
  <p:sldIdLst>
    <p:sldId id="256" r:id="rId2"/>
    <p:sldId id="304" r:id="rId3"/>
    <p:sldId id="318" r:id="rId4"/>
    <p:sldId id="305" r:id="rId5"/>
    <p:sldId id="331" r:id="rId6"/>
    <p:sldId id="308" r:id="rId7"/>
    <p:sldId id="309" r:id="rId8"/>
    <p:sldId id="312" r:id="rId9"/>
    <p:sldId id="329" r:id="rId10"/>
    <p:sldId id="313" r:id="rId11"/>
    <p:sldId id="315" r:id="rId12"/>
    <p:sldId id="319" r:id="rId13"/>
    <p:sldId id="316" r:id="rId14"/>
    <p:sldId id="334" r:id="rId15"/>
    <p:sldId id="332" r:id="rId16"/>
    <p:sldId id="317" r:id="rId17"/>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p:cViewPr varScale="1">
        <p:scale>
          <a:sx n="108" d="100"/>
          <a:sy n="108" d="100"/>
        </p:scale>
        <p:origin x="17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2207329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379006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extLst>
      <p:ext uri="{BB962C8B-B14F-4D97-AF65-F5344CB8AC3E}">
        <p14:creationId xmlns:p14="http://schemas.microsoft.com/office/powerpoint/2010/main" val="1733242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3574973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103787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tr.wikipedia.org/wiki/Delh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5814392" cy="4680520"/>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10.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a:solidFill>
                  <a:schemeClr val="accent2">
                    <a:lumMod val="75000"/>
                  </a:schemeClr>
                </a:solidFill>
                <a:effectLst>
                  <a:outerShdw blurRad="38100" dist="38100" dir="2700000" algn="tl">
                    <a:srgbClr val="000000">
                      <a:alpha val="43137"/>
                    </a:srgbClr>
                  </a:outerShdw>
                </a:effectLst>
                <a:latin typeface="Comic Sans MS" pitchFamily="66" charset="0"/>
              </a:rPr>
              <a:t>Hint-Türk İmparatorluğu: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Dönemi Şah cihan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ıı</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293096"/>
            <a:ext cx="6172200" cy="2081826"/>
          </a:xfrm>
        </p:spPr>
        <p:txBody>
          <a:bodyPr>
            <a:normAutofit lnSpcReduction="10000"/>
          </a:bodyPr>
          <a:lstStyle/>
          <a:p>
            <a:pPr algn="r"/>
            <a:endParaRPr lang="tr-TR" sz="1200" b="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E0E4C5-8749-483A-BCCA-7DBB88847879}"/>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977218C5-50D3-43A2-831A-39253AB36554}"/>
              </a:ext>
            </a:extLst>
          </p:cNvPr>
          <p:cNvSpPr>
            <a:spLocks noGrp="1"/>
          </p:cNvSpPr>
          <p:nvPr>
            <p:ph sz="quarter" idx="1"/>
          </p:nvPr>
        </p:nvSpPr>
        <p:spPr/>
        <p:txBody>
          <a:bodyPr/>
          <a:lstStyle/>
          <a:p>
            <a:r>
              <a:rPr lang="tr-TR" dirty="0">
                <a:latin typeface="Comic Sans MS" panose="030F0702030302020204" pitchFamily="66" charset="0"/>
              </a:rPr>
              <a:t>1648’de ise İran Şah’ı </a:t>
            </a:r>
            <a:r>
              <a:rPr lang="tr-TR" dirty="0" err="1">
                <a:latin typeface="Comic Sans MS" panose="030F0702030302020204" pitchFamily="66" charset="0"/>
              </a:rPr>
              <a:t>II.Abbas</a:t>
            </a:r>
            <a:r>
              <a:rPr lang="tr-TR" dirty="0">
                <a:latin typeface="Comic Sans MS" panose="030F0702030302020204" pitchFamily="66" charset="0"/>
              </a:rPr>
              <a:t>, Kandahar’a girdi. Şah Cihan ancak 1652’de Kandahar seferine  çıkabildi. Fakat başarısızlığa uğradı.1653’te büyük oğlu Dârâ </a:t>
            </a:r>
            <a:r>
              <a:rPr lang="tr-TR" dirty="0" err="1">
                <a:latin typeface="Comic Sans MS" panose="030F0702030302020204" pitchFamily="66" charset="0"/>
              </a:rPr>
              <a:t>Şukuh’un</a:t>
            </a:r>
            <a:r>
              <a:rPr lang="tr-TR" dirty="0">
                <a:latin typeface="Comic Sans MS" panose="030F0702030302020204" pitchFamily="66" charset="0"/>
              </a:rPr>
              <a:t> ikinci seferi de bir sonuç </a:t>
            </a:r>
            <a:r>
              <a:rPr lang="tr-TR" dirty="0" err="1">
                <a:latin typeface="Comic Sans MS" panose="030F0702030302020204" pitchFamily="66" charset="0"/>
              </a:rPr>
              <a:t>vermedi.Bu</a:t>
            </a:r>
            <a:r>
              <a:rPr lang="tr-TR" dirty="0">
                <a:latin typeface="Comic Sans MS" panose="030F0702030302020204" pitchFamily="66" charset="0"/>
              </a:rPr>
              <a:t> sarsıntılar Şah Cihan’ın saltanatı için en bunalımlı dönemi başlattı. </a:t>
            </a:r>
            <a:r>
              <a:rPr lang="tr-TR" dirty="0" err="1">
                <a:latin typeface="Comic Sans MS" panose="030F0702030302020204" pitchFamily="66" charset="0"/>
              </a:rPr>
              <a:t>Dekkan</a:t>
            </a:r>
            <a:r>
              <a:rPr lang="tr-TR" dirty="0">
                <a:latin typeface="Comic Sans MS" panose="030F0702030302020204" pitchFamily="66" charset="0"/>
              </a:rPr>
              <a:t> Yarımadasındaki bağımlı devletlerden </a:t>
            </a:r>
            <a:r>
              <a:rPr lang="tr-TR" dirty="0" err="1">
                <a:latin typeface="Comic Sans MS" panose="030F0702030302020204" pitchFamily="66" charset="0"/>
              </a:rPr>
              <a:t>Golkanda</a:t>
            </a:r>
            <a:r>
              <a:rPr lang="tr-TR" dirty="0">
                <a:latin typeface="Comic Sans MS" panose="030F0702030302020204" pitchFamily="66" charset="0"/>
              </a:rPr>
              <a:t> (</a:t>
            </a:r>
            <a:r>
              <a:rPr lang="tr-TR" dirty="0" err="1">
                <a:latin typeface="Comic Sans MS" panose="030F0702030302020204" pitchFamily="66" charset="0"/>
              </a:rPr>
              <a:t>Kutbşahlar</a:t>
            </a:r>
            <a:r>
              <a:rPr lang="tr-TR" dirty="0">
                <a:latin typeface="Comic Sans MS" panose="030F0702030302020204" pitchFamily="66" charset="0"/>
              </a:rPr>
              <a:t>) ve </a:t>
            </a:r>
            <a:r>
              <a:rPr lang="tr-TR" dirty="0" err="1">
                <a:latin typeface="Comic Sans MS" panose="030F0702030302020204" pitchFamily="66" charset="0"/>
              </a:rPr>
              <a:t>Bicapur</a:t>
            </a:r>
            <a:r>
              <a:rPr lang="tr-TR" dirty="0">
                <a:latin typeface="Comic Sans MS" panose="030F0702030302020204" pitchFamily="66" charset="0"/>
              </a:rPr>
              <a:t> (</a:t>
            </a:r>
            <a:r>
              <a:rPr lang="tr-TR" dirty="0" err="1">
                <a:latin typeface="Comic Sans MS" panose="030F0702030302020204" pitchFamily="66" charset="0"/>
              </a:rPr>
              <a:t>Âdilşahlar</a:t>
            </a:r>
            <a:r>
              <a:rPr lang="tr-TR" dirty="0">
                <a:latin typeface="Comic Sans MS" panose="030F0702030302020204" pitchFamily="66" charset="0"/>
              </a:rPr>
              <a:t>) devletleri yeni bir bağımsızlık savaşını başlattılar. Ama, Şah Cihan için asıl sorun, yetişkin oğulları Dârâ </a:t>
            </a:r>
            <a:r>
              <a:rPr lang="tr-TR" dirty="0" err="1">
                <a:latin typeface="Comic Sans MS" panose="030F0702030302020204" pitchFamily="66" charset="0"/>
              </a:rPr>
              <a:t>Şukuh</a:t>
            </a:r>
            <a:r>
              <a:rPr lang="tr-TR" dirty="0">
                <a:latin typeface="Comic Sans MS" panose="030F0702030302020204" pitchFamily="66" charset="0"/>
              </a:rPr>
              <a:t>, </a:t>
            </a:r>
            <a:r>
              <a:rPr lang="tr-TR" dirty="0" err="1">
                <a:latin typeface="Comic Sans MS" panose="030F0702030302020204" pitchFamily="66" charset="0"/>
              </a:rPr>
              <a:t>Şücâ</a:t>
            </a:r>
            <a:r>
              <a:rPr lang="tr-TR" dirty="0">
                <a:latin typeface="Comic Sans MS" panose="030F0702030302020204" pitchFamily="66" charset="0"/>
              </a:rPr>
              <a:t> , </a:t>
            </a:r>
            <a:r>
              <a:rPr lang="tr-TR" dirty="0" err="1">
                <a:latin typeface="Comic Sans MS" panose="030F0702030302020204" pitchFamily="66" charset="0"/>
              </a:rPr>
              <a:t>Evrengzib</a:t>
            </a:r>
            <a:r>
              <a:rPr lang="tr-TR" dirty="0">
                <a:latin typeface="Comic Sans MS" panose="030F0702030302020204" pitchFamily="66" charset="0"/>
              </a:rPr>
              <a:t> ve Murad-</a:t>
            </a:r>
            <a:r>
              <a:rPr lang="tr-TR" dirty="0" err="1">
                <a:latin typeface="Comic Sans MS" panose="030F0702030302020204" pitchFamily="66" charset="0"/>
              </a:rPr>
              <a:t>Bahş</a:t>
            </a:r>
            <a:r>
              <a:rPr lang="tr-TR" dirty="0">
                <a:latin typeface="Comic Sans MS" panose="030F0702030302020204" pitchFamily="66" charset="0"/>
              </a:rPr>
              <a:t> arasındaki veliahtlık kavgasıydı.</a:t>
            </a:r>
          </a:p>
        </p:txBody>
      </p:sp>
    </p:spTree>
    <p:extLst>
      <p:ext uri="{BB962C8B-B14F-4D97-AF65-F5344CB8AC3E}">
        <p14:creationId xmlns:p14="http://schemas.microsoft.com/office/powerpoint/2010/main" val="1941223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F85C73-35E2-4C02-8B5C-332118EC9524}"/>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CA1A7CD9-6BA0-497B-ABC5-C4839257575A}"/>
              </a:ext>
            </a:extLst>
          </p:cNvPr>
          <p:cNvSpPr>
            <a:spLocks noGrp="1"/>
          </p:cNvSpPr>
          <p:nvPr>
            <p:ph sz="quarter" idx="1"/>
          </p:nvPr>
        </p:nvSpPr>
        <p:spPr/>
        <p:txBody>
          <a:bodyPr>
            <a:noAutofit/>
          </a:bodyPr>
          <a:lstStyle/>
          <a:p>
            <a:r>
              <a:rPr lang="tr-TR" b="1" dirty="0">
                <a:latin typeface="Comic Sans MS" panose="030F0702030302020204" pitchFamily="66" charset="0"/>
              </a:rPr>
              <a:t>Ancak hanedan içindeki iktidar mücadelesi, onun henüz yaşarken tahtan indirilmesine yol açmıştır. </a:t>
            </a:r>
            <a:r>
              <a:rPr lang="tr-TR" b="1" dirty="0" err="1">
                <a:latin typeface="Comic Sans MS" panose="030F0702030302020204" pitchFamily="66" charset="0"/>
              </a:rPr>
              <a:t>Tac</a:t>
            </a:r>
            <a:r>
              <a:rPr lang="tr-TR" b="1" dirty="0">
                <a:latin typeface="Comic Sans MS" panose="030F0702030302020204" pitchFamily="66" charset="0"/>
              </a:rPr>
              <a:t> Mahal’in tamamlanmasından çok kısa bir zaman sonra, akli dengesini kaybettiği gerekçesi ile oğlu </a:t>
            </a:r>
            <a:r>
              <a:rPr lang="tr-TR" b="1" dirty="0" err="1">
                <a:latin typeface="Comic Sans MS" panose="030F0702030302020204" pitchFamily="66" charset="0"/>
              </a:rPr>
              <a:t>Evrengzib</a:t>
            </a:r>
            <a:r>
              <a:rPr lang="tr-TR" b="1" dirty="0">
                <a:latin typeface="Comic Sans MS" panose="030F0702030302020204" pitchFamily="66" charset="0"/>
              </a:rPr>
              <a:t> tarafından tahtan indirilerek </a:t>
            </a:r>
            <a:r>
              <a:rPr lang="tr-TR" b="1" dirty="0" err="1">
                <a:latin typeface="Comic Sans MS" panose="030F0702030302020204" pitchFamily="66" charset="0"/>
              </a:rPr>
              <a:t>Agra</a:t>
            </a:r>
            <a:r>
              <a:rPr lang="tr-TR" b="1" dirty="0">
                <a:latin typeface="Comic Sans MS" panose="030F0702030302020204" pitchFamily="66" charset="0"/>
              </a:rPr>
              <a:t> Kalesi’nde oda hapsine mahkûm edilmiştir. Efsaneye göre kalan günlerini burada, küçük bir camdan </a:t>
            </a:r>
            <a:r>
              <a:rPr lang="tr-TR" b="1" dirty="0" err="1">
                <a:latin typeface="Comic Sans MS" panose="030F0702030302020204" pitchFamily="66" charset="0"/>
              </a:rPr>
              <a:t>Tac</a:t>
            </a:r>
            <a:r>
              <a:rPr lang="tr-TR" b="1" dirty="0">
                <a:latin typeface="Comic Sans MS" panose="030F0702030302020204" pitchFamily="66" charset="0"/>
              </a:rPr>
              <a:t> Mahal’i izleyerek geçirmiştir. 1666 yılında ölümünün ardından oğlu </a:t>
            </a:r>
            <a:r>
              <a:rPr lang="tr-TR" b="1" dirty="0" err="1">
                <a:latin typeface="Comic Sans MS" panose="030F0702030302020204" pitchFamily="66" charset="0"/>
              </a:rPr>
              <a:t>Evrengzib</a:t>
            </a:r>
            <a:r>
              <a:rPr lang="tr-TR" b="1" dirty="0">
                <a:latin typeface="Comic Sans MS" panose="030F0702030302020204" pitchFamily="66" charset="0"/>
              </a:rPr>
              <a:t> tarafından </a:t>
            </a:r>
            <a:r>
              <a:rPr lang="tr-TR" b="1" dirty="0" err="1">
                <a:latin typeface="Comic Sans MS" panose="030F0702030302020204" pitchFamily="66" charset="0"/>
              </a:rPr>
              <a:t>Tac</a:t>
            </a:r>
            <a:r>
              <a:rPr lang="tr-TR" b="1" dirty="0">
                <a:latin typeface="Comic Sans MS" panose="030F0702030302020204" pitchFamily="66" charset="0"/>
              </a:rPr>
              <a:t> Mahal’e, hayatının aşkı Mümtaz Mahal’in yanında toprağa verildi. </a:t>
            </a:r>
          </a:p>
          <a:p>
            <a:endParaRPr lang="tr-TR" b="1" dirty="0">
              <a:latin typeface="Comic Sans MS" panose="030F0702030302020204" pitchFamily="66" charset="0"/>
            </a:endParaRPr>
          </a:p>
        </p:txBody>
      </p:sp>
    </p:spTree>
    <p:extLst>
      <p:ext uri="{BB962C8B-B14F-4D97-AF65-F5344CB8AC3E}">
        <p14:creationId xmlns:p14="http://schemas.microsoft.com/office/powerpoint/2010/main" val="2242520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202591-9C6D-4937-BFC8-B5198B9F96B8}"/>
              </a:ext>
            </a:extLst>
          </p:cNvPr>
          <p:cNvSpPr>
            <a:spLocks noGrp="1"/>
          </p:cNvSpPr>
          <p:nvPr>
            <p:ph type="title"/>
          </p:nvPr>
        </p:nvSpPr>
        <p:spPr>
          <a:xfrm>
            <a:off x="457199" y="116632"/>
            <a:ext cx="7467600" cy="864096"/>
          </a:xfrm>
        </p:spPr>
        <p:txBody>
          <a:bodyPr>
            <a:normAutofit/>
          </a:bodyPr>
          <a:lstStyle/>
          <a:p>
            <a:pPr algn="ctr"/>
            <a:r>
              <a:rPr lang="tr-TR" sz="1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1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1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sz="1800" dirty="0"/>
          </a:p>
        </p:txBody>
      </p:sp>
      <p:pic>
        <p:nvPicPr>
          <p:cNvPr id="9" name="İçerik Yer Tutucusu 8">
            <a:extLst>
              <a:ext uri="{FF2B5EF4-FFF2-40B4-BE49-F238E27FC236}">
                <a16:creationId xmlns:a16="http://schemas.microsoft.com/office/drawing/2014/main" id="{BBCBF3E0-77B0-4943-A945-C490FA2DF111}"/>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755576" y="1008598"/>
            <a:ext cx="7356415" cy="5593705"/>
          </a:xfrm>
        </p:spPr>
      </p:pic>
    </p:spTree>
    <p:extLst>
      <p:ext uri="{BB962C8B-B14F-4D97-AF65-F5344CB8AC3E}">
        <p14:creationId xmlns:p14="http://schemas.microsoft.com/office/powerpoint/2010/main" val="3355546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F7E346-D8B2-45AC-8255-02938E73F5F3}"/>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3C34F691-2C1E-402F-81DF-2A67A7601D8F}"/>
              </a:ext>
            </a:extLst>
          </p:cNvPr>
          <p:cNvSpPr>
            <a:spLocks noGrp="1"/>
          </p:cNvSpPr>
          <p:nvPr>
            <p:ph sz="quarter" idx="1"/>
          </p:nvPr>
        </p:nvSpPr>
        <p:spPr/>
        <p:txBody>
          <a:bodyPr>
            <a:normAutofit/>
          </a:bodyPr>
          <a:lstStyle/>
          <a:p>
            <a:r>
              <a:rPr lang="tr-TR" dirty="0">
                <a:latin typeface="Comic Sans MS" panose="030F0702030302020204" pitchFamily="66" charset="0"/>
              </a:rPr>
              <a:t>Şah Cihan’ın 31 yıllık saltanatı ,Hint-Türk İmparatorluğu’nun en parlak dönemlerindendir. Şah Cihan ,çok zengin ve muhteşem bir hükümdarlık devri yaşadı. Sanata ve ilme büyük değer </a:t>
            </a:r>
            <a:r>
              <a:rPr lang="tr-TR" dirty="0" err="1">
                <a:latin typeface="Comic Sans MS" panose="030F0702030302020204" pitchFamily="66" charset="0"/>
              </a:rPr>
              <a:t>verirdi.Onun</a:t>
            </a:r>
            <a:r>
              <a:rPr lang="tr-TR" dirty="0">
                <a:latin typeface="Comic Sans MS" panose="030F0702030302020204" pitchFamily="66" charset="0"/>
              </a:rPr>
              <a:t> zamanında birçok uygar anıtlar kuruldu. Bayındırlık işlerine ehemmiyet vererek, tarımın gelişmesini temin etti . İngiliz, Portekiz ve Hollandalılara karşı ülkenin menfaatlerini korudu . Delhi şehrini </a:t>
            </a:r>
            <a:r>
              <a:rPr lang="tr-TR" dirty="0" err="1">
                <a:latin typeface="Comic Sans MS" panose="030F0702030302020204" pitchFamily="66" charset="0"/>
              </a:rPr>
              <a:t>imâr</a:t>
            </a:r>
            <a:r>
              <a:rPr lang="tr-TR" dirty="0">
                <a:latin typeface="Comic Sans MS" panose="030F0702030302020204" pitchFamily="66" charset="0"/>
              </a:rPr>
              <a:t> etti ve genişletti. Kale , saray, câmi, mescit ve türbeler yaptırdı. Şah Cihan’ın tahtındaki mücevherler dillere destan olmuştu.</a:t>
            </a:r>
            <a:br>
              <a:rPr lang="tr-TR" dirty="0">
                <a:latin typeface="Comic Sans MS" panose="030F0702030302020204" pitchFamily="66" charset="0"/>
              </a:rPr>
            </a:br>
            <a:endParaRPr lang="tr-TR" dirty="0">
              <a:latin typeface="Comic Sans MS" panose="030F0702030302020204" pitchFamily="66" charset="0"/>
            </a:endParaRPr>
          </a:p>
        </p:txBody>
      </p:sp>
    </p:spTree>
    <p:extLst>
      <p:ext uri="{BB962C8B-B14F-4D97-AF65-F5344CB8AC3E}">
        <p14:creationId xmlns:p14="http://schemas.microsoft.com/office/powerpoint/2010/main" val="3539662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F3EB5F8-FF2B-4071-97A8-50E051B086C4}"/>
              </a:ext>
            </a:extLst>
          </p:cNvPr>
          <p:cNvSpPr>
            <a:spLocks noGrp="1"/>
          </p:cNvSpPr>
          <p:nvPr>
            <p:ph type="title"/>
          </p:nvPr>
        </p:nvSpPr>
        <p:spPr/>
        <p:txBody>
          <a:bodyPr>
            <a:normAutofit/>
          </a:bodyPr>
          <a:lstStyle/>
          <a:p>
            <a:pPr algn="ctr"/>
            <a:r>
              <a:rPr lang="tr-TR" sz="1800" dirty="0">
                <a:latin typeface="Comic Sans MS" panose="030F0702030302020204" pitchFamily="66" charset="0"/>
              </a:rPr>
              <a:t>Şah cihan ,kudretli ve lükse düşkün bir </a:t>
            </a:r>
            <a:r>
              <a:rPr lang="tr-TR" sz="1800" dirty="0" err="1">
                <a:latin typeface="Comic Sans MS" panose="030F0702030302020204" pitchFamily="66" charset="0"/>
              </a:rPr>
              <a:t>imparatordor</a:t>
            </a:r>
            <a:r>
              <a:rPr lang="tr-TR" sz="1800" dirty="0">
                <a:latin typeface="Comic Sans MS" panose="030F0702030302020204" pitchFamily="66" charset="0"/>
              </a:rPr>
              <a:t>. Tavus kuşu tahtı adını </a:t>
            </a:r>
            <a:r>
              <a:rPr lang="tr-TR" sz="1800" dirty="0" err="1">
                <a:latin typeface="Comic Sans MS" panose="030F0702030302020204" pitchFamily="66" charset="0"/>
              </a:rPr>
              <a:t>verdiği,değerli</a:t>
            </a:r>
            <a:r>
              <a:rPr lang="tr-TR" sz="1800" dirty="0">
                <a:latin typeface="Comic Sans MS" panose="030F0702030302020204" pitchFamily="66" charset="0"/>
              </a:rPr>
              <a:t> taşlarla  süslü tahtı için büyük bir servet harcamıştır.</a:t>
            </a:r>
            <a:endParaRPr lang="tr-TR" sz="1800" dirty="0"/>
          </a:p>
        </p:txBody>
      </p:sp>
      <p:pic>
        <p:nvPicPr>
          <p:cNvPr id="5" name="İçerik Yer Tutucusu 4">
            <a:extLst>
              <a:ext uri="{FF2B5EF4-FFF2-40B4-BE49-F238E27FC236}">
                <a16:creationId xmlns:a16="http://schemas.microsoft.com/office/drawing/2014/main" id="{68A41E77-B1F6-4743-A794-326841783F89}"/>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259632" y="1484784"/>
            <a:ext cx="6480720" cy="4873625"/>
          </a:xfrm>
        </p:spPr>
      </p:pic>
    </p:spTree>
    <p:extLst>
      <p:ext uri="{BB962C8B-B14F-4D97-AF65-F5344CB8AC3E}">
        <p14:creationId xmlns:p14="http://schemas.microsoft.com/office/powerpoint/2010/main" val="3853291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A06372-7E0F-4143-8705-C8D0FC829B82}"/>
              </a:ext>
            </a:extLst>
          </p:cNvPr>
          <p:cNvSpPr>
            <a:spLocks noGrp="1"/>
          </p:cNvSpPr>
          <p:nvPr>
            <p:ph type="title"/>
          </p:nvPr>
        </p:nvSpPr>
        <p:spPr/>
        <p:txBody>
          <a:bodyPr>
            <a:normAutofit/>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Kültür ve sanata desteği</a:t>
            </a:r>
            <a:endParaRPr lang="tr-TR" dirty="0">
              <a:latin typeface="Comic Sans MS" panose="030F0702030302020204" pitchFamily="66" charset="0"/>
            </a:endParaRPr>
          </a:p>
        </p:txBody>
      </p:sp>
      <p:sp>
        <p:nvSpPr>
          <p:cNvPr id="3" name="İçerik Yer Tutucusu 2">
            <a:extLst>
              <a:ext uri="{FF2B5EF4-FFF2-40B4-BE49-F238E27FC236}">
                <a16:creationId xmlns:a16="http://schemas.microsoft.com/office/drawing/2014/main" id="{99307244-987A-4191-AC85-BC5EC975B500}"/>
              </a:ext>
            </a:extLst>
          </p:cNvPr>
          <p:cNvSpPr>
            <a:spLocks noGrp="1"/>
          </p:cNvSpPr>
          <p:nvPr>
            <p:ph sz="quarter" idx="1"/>
          </p:nvPr>
        </p:nvSpPr>
        <p:spPr/>
        <p:txBody>
          <a:bodyPr>
            <a:normAutofit/>
          </a:bodyPr>
          <a:lstStyle/>
          <a:p>
            <a:r>
              <a:rPr lang="tr-TR" dirty="0">
                <a:latin typeface="Comic Sans MS" panose="030F0702030302020204" pitchFamily="66" charset="0"/>
              </a:rPr>
              <a:t>Şah Cihan atalarından kalan birçok sıkıntı ile yüz yüze kalmış, iç isyanlar ve hanedanlıktaki çekişmelerle mücadele etmiştir. Ancak Babür ve Timurlu kültürü açısından tartışmasız bir altın çağın yaşanmasını sağlamıştır. Döneminde birçok şair ve minyatür sanatçısına destek vermiş, Hint minyatür </a:t>
            </a:r>
            <a:r>
              <a:rPr lang="tr-TR" dirty="0" err="1">
                <a:latin typeface="Comic Sans MS" panose="030F0702030302020204" pitchFamily="66" charset="0"/>
              </a:rPr>
              <a:t>sanatınında</a:t>
            </a:r>
            <a:r>
              <a:rPr lang="tr-TR" dirty="0">
                <a:latin typeface="Comic Sans MS" panose="030F0702030302020204" pitchFamily="66" charset="0"/>
              </a:rPr>
              <a:t> Babür ekolünün </a:t>
            </a:r>
            <a:r>
              <a:rPr lang="tr-TR" dirty="0" err="1">
                <a:latin typeface="Comic Sans MS" panose="030F0702030302020204" pitchFamily="66" charset="0"/>
              </a:rPr>
              <a:t>inşaasını</a:t>
            </a:r>
            <a:r>
              <a:rPr lang="tr-TR" dirty="0">
                <a:latin typeface="Comic Sans MS" panose="030F0702030302020204" pitchFamily="66" charset="0"/>
              </a:rPr>
              <a:t> sağlamıştır. Ancak hiç kuşkusuz en büyük desteği, tutkunu olduğu mimari çalışmalara vermiştir. Ülkenin bir başından bir başına kaleler, türbeler, saraylar, camiler ve medreseler yaptırmıştır. </a:t>
            </a:r>
            <a:r>
              <a:rPr lang="tr-TR" dirty="0" err="1">
                <a:latin typeface="Comic Sans MS" panose="030F0702030302020204" pitchFamily="66" charset="0"/>
              </a:rPr>
              <a:t>Şahcihanabad</a:t>
            </a:r>
            <a:r>
              <a:rPr lang="tr-TR" dirty="0">
                <a:latin typeface="Comic Sans MS" panose="030F0702030302020204" pitchFamily="66" charset="0"/>
              </a:rPr>
              <a:t> yani bugünkü </a:t>
            </a:r>
            <a:r>
              <a:rPr lang="tr-TR" dirty="0">
                <a:latin typeface="Comic Sans MS" panose="030F0702030302020204" pitchFamily="66" charset="0"/>
                <a:hlinkClick r:id="rId2" tooltip="Delhi"/>
              </a:rPr>
              <a:t>Delhi</a:t>
            </a:r>
            <a:r>
              <a:rPr lang="tr-TR" dirty="0">
                <a:latin typeface="Comic Sans MS" panose="030F0702030302020204" pitchFamily="66" charset="0"/>
              </a:rPr>
              <a:t> kenti de bu hükümdar tarafından kurulmuştur.</a:t>
            </a:r>
          </a:p>
          <a:p>
            <a:endParaRPr lang="tr-TR" dirty="0"/>
          </a:p>
        </p:txBody>
      </p:sp>
    </p:spTree>
    <p:extLst>
      <p:ext uri="{BB962C8B-B14F-4D97-AF65-F5344CB8AC3E}">
        <p14:creationId xmlns:p14="http://schemas.microsoft.com/office/powerpoint/2010/main" val="3079996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919FDF-1005-4403-A4B6-5C231A2B05A7}"/>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Kızıl kale (Delhi)</a:t>
            </a:r>
            <a:endParaRPr lang="tr-TR" dirty="0">
              <a:solidFill>
                <a:schemeClr val="tx1">
                  <a:lumMod val="85000"/>
                  <a:lumOff val="15000"/>
                </a:schemeClr>
              </a:solidFill>
              <a:latin typeface="Comic Sans MS" panose="030F0702030302020204" pitchFamily="66" charset="0"/>
            </a:endParaRPr>
          </a:p>
        </p:txBody>
      </p:sp>
      <p:pic>
        <p:nvPicPr>
          <p:cNvPr id="5" name="İçerik Yer Tutucusu 4">
            <a:extLst>
              <a:ext uri="{FF2B5EF4-FFF2-40B4-BE49-F238E27FC236}">
                <a16:creationId xmlns:a16="http://schemas.microsoft.com/office/drawing/2014/main" id="{85FB9C94-3FFF-43D3-AF3F-B440A8313434}"/>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538635" y="1600200"/>
            <a:ext cx="7304730" cy="4873625"/>
          </a:xfrm>
        </p:spPr>
      </p:pic>
    </p:spTree>
    <p:extLst>
      <p:ext uri="{BB962C8B-B14F-4D97-AF65-F5344CB8AC3E}">
        <p14:creationId xmlns:p14="http://schemas.microsoft.com/office/powerpoint/2010/main" val="88420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r>
              <a:rPr lang="tr-TR" b="1" dirty="0" err="1">
                <a:latin typeface="Comic Sans MS" panose="030F0702030302020204" pitchFamily="66" charset="0"/>
              </a:rPr>
              <a:t>Ülke,değişik</a:t>
            </a:r>
            <a:r>
              <a:rPr lang="tr-TR" b="1" dirty="0">
                <a:latin typeface="Comic Sans MS" panose="030F0702030302020204" pitchFamily="66" charset="0"/>
              </a:rPr>
              <a:t> iç sorunlar yüzünden bunalımlı bir </a:t>
            </a:r>
            <a:r>
              <a:rPr lang="tr-TR" b="1" dirty="0" err="1">
                <a:latin typeface="Comic Sans MS" panose="030F0702030302020204" pitchFamily="66" charset="0"/>
              </a:rPr>
              <a:t>dönemdeydi.Şah</a:t>
            </a:r>
            <a:r>
              <a:rPr lang="tr-TR" b="1" dirty="0">
                <a:latin typeface="Comic Sans MS" panose="030F0702030302020204" pitchFamily="66" charset="0"/>
              </a:rPr>
              <a:t> Cihan iki yıl bunlarla </a:t>
            </a:r>
            <a:r>
              <a:rPr lang="tr-TR" b="1" dirty="0" err="1">
                <a:latin typeface="Comic Sans MS" panose="030F0702030302020204" pitchFamily="66" charset="0"/>
              </a:rPr>
              <a:t>uğraştı.Cihangir’in</a:t>
            </a:r>
            <a:r>
              <a:rPr lang="tr-TR" b="1" dirty="0">
                <a:latin typeface="Comic Sans MS" panose="030F0702030302020204" pitchFamily="66" charset="0"/>
              </a:rPr>
              <a:t> başarısız yönetimi nedeniyle Özbekler Kabil’i kuşatmışlardı. Batı’da da İran, giderek büyük bir tehlike </a:t>
            </a:r>
            <a:r>
              <a:rPr lang="tr-TR" b="1" dirty="0" err="1">
                <a:latin typeface="Comic Sans MS" panose="030F0702030302020204" pitchFamily="66" charset="0"/>
              </a:rPr>
              <a:t>oluşturmaktaydı.Fakat</a:t>
            </a:r>
            <a:r>
              <a:rPr lang="tr-TR" b="1" dirty="0">
                <a:latin typeface="Comic Sans MS" panose="030F0702030302020204" pitchFamily="66" charset="0"/>
              </a:rPr>
              <a:t> İran Şah’ı </a:t>
            </a:r>
            <a:r>
              <a:rPr lang="tr-TR" b="1" dirty="0" err="1">
                <a:latin typeface="Comic Sans MS" panose="030F0702030302020204" pitchFamily="66" charset="0"/>
              </a:rPr>
              <a:t>I.Abbas’ın</a:t>
            </a:r>
            <a:r>
              <a:rPr lang="tr-TR" b="1" dirty="0">
                <a:latin typeface="Comic Sans MS" panose="030F0702030302020204" pitchFamily="66" charset="0"/>
              </a:rPr>
              <a:t> ölmesi ,Kabil’e gönderilen ordunun başarısı Şah Cihan’ın iktidarını </a:t>
            </a:r>
            <a:r>
              <a:rPr lang="tr-TR" b="1" dirty="0" err="1">
                <a:latin typeface="Comic Sans MS" panose="030F0702030302020204" pitchFamily="66" charset="0"/>
              </a:rPr>
              <a:t>güçlendirdi.Bu</a:t>
            </a:r>
            <a:r>
              <a:rPr lang="tr-TR" b="1" dirty="0">
                <a:latin typeface="Comic Sans MS" panose="030F0702030302020204" pitchFamily="66" charset="0"/>
              </a:rPr>
              <a:t> durum öteki sorunlara eğilmesini kolaylaştırdı.</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487333310"/>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E6AD8B-EADB-4FAA-96F4-EFD34B786F2E}"/>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65572F00-22A4-4B3B-AB08-0E305D5667AA}"/>
              </a:ext>
            </a:extLst>
          </p:cNvPr>
          <p:cNvSpPr>
            <a:spLocks noGrp="1"/>
          </p:cNvSpPr>
          <p:nvPr>
            <p:ph sz="quarter" idx="1"/>
          </p:nvPr>
        </p:nvSpPr>
        <p:spPr>
          <a:xfrm>
            <a:off x="457200" y="1628800"/>
            <a:ext cx="7467600" cy="4873752"/>
          </a:xfrm>
        </p:spPr>
        <p:txBody>
          <a:bodyPr>
            <a:noAutofit/>
          </a:bodyPr>
          <a:lstStyle/>
          <a:p>
            <a:r>
              <a:rPr lang="tr-TR" sz="3200" dirty="0">
                <a:latin typeface="Comic Sans MS" panose="030F0702030302020204" pitchFamily="66" charset="0"/>
              </a:rPr>
              <a:t>Şah Cihan tahta geçtiğinde Hindistan bir kez daha Babür ve Ekber yönetimleriyle hem askeri hem kahramanlık hem de kültürel atılım açısından boy ölçüşebilecek  katıksız bir Büyük Hint-Türk yönetimine girmiş oldu. Şah Cihan her anlamda imparatorluğun en büyük mimarı oldu. Hint-Türk yönetiminin nüfuzunu güneye doğru genişletti.</a:t>
            </a:r>
          </a:p>
        </p:txBody>
      </p:sp>
    </p:spTree>
    <p:extLst>
      <p:ext uri="{BB962C8B-B14F-4D97-AF65-F5344CB8AC3E}">
        <p14:creationId xmlns:p14="http://schemas.microsoft.com/office/powerpoint/2010/main" val="374201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r>
              <a:rPr lang="tr-TR" b="1" dirty="0" err="1">
                <a:latin typeface="Comic Sans MS" panose="030F0702030302020204" pitchFamily="66" charset="0"/>
              </a:rPr>
              <a:t>Bündelkent</a:t>
            </a:r>
            <a:r>
              <a:rPr lang="tr-TR" b="1" dirty="0">
                <a:latin typeface="Comic Sans MS" panose="030F0702030302020204" pitchFamily="66" charset="0"/>
              </a:rPr>
              <a:t> Kralı’nın ve Han Cihan </a:t>
            </a:r>
            <a:r>
              <a:rPr lang="tr-TR" b="1" dirty="0" err="1">
                <a:latin typeface="Comic Sans MS" panose="030F0702030302020204" pitchFamily="66" charset="0"/>
              </a:rPr>
              <a:t>Ludi’nin</a:t>
            </a:r>
            <a:r>
              <a:rPr lang="tr-TR" b="1" dirty="0">
                <a:latin typeface="Comic Sans MS" panose="030F0702030302020204" pitchFamily="66" charset="0"/>
              </a:rPr>
              <a:t> yönettikleri iki ayrı ayaklanmayı 1629’da bastırdı. Bu arada , büyükbabası Ekber’in, İslam dini kuralları ile bağdaşmayan öğretilerini, Güneş takviminin kullanılmasını, hükümdar önündeki ibadet anlamlı secdeyi yasakladı. Eşi </a:t>
            </a:r>
            <a:r>
              <a:rPr lang="tr-TR" b="1" dirty="0" err="1">
                <a:latin typeface="Comic Sans MS" panose="030F0702030302020204" pitchFamily="66" charset="0"/>
              </a:rPr>
              <a:t>Ercümend</a:t>
            </a:r>
            <a:r>
              <a:rPr lang="tr-TR" b="1" dirty="0">
                <a:latin typeface="Comic Sans MS" panose="030F0702030302020204" pitchFamily="66" charset="0"/>
              </a:rPr>
              <a:t> </a:t>
            </a:r>
            <a:r>
              <a:rPr lang="tr-TR" b="1" dirty="0" err="1">
                <a:latin typeface="Comic Sans MS" panose="030F0702030302020204" pitchFamily="66" charset="0"/>
              </a:rPr>
              <a:t>Bânu’nun</a:t>
            </a:r>
            <a:r>
              <a:rPr lang="tr-TR" b="1" dirty="0">
                <a:latin typeface="Comic Sans MS" panose="030F0702030302020204" pitchFamily="66" charset="0"/>
              </a:rPr>
              <a:t> ölümü yüzünden ertelediği </a:t>
            </a:r>
            <a:r>
              <a:rPr lang="tr-TR" b="1" dirty="0" err="1">
                <a:latin typeface="Comic Sans MS" panose="030F0702030302020204" pitchFamily="66" charset="0"/>
              </a:rPr>
              <a:t>Nizamşahlar’a</a:t>
            </a:r>
            <a:r>
              <a:rPr lang="tr-TR" b="1" dirty="0">
                <a:latin typeface="Comic Sans MS" panose="030F0702030302020204" pitchFamily="66" charset="0"/>
              </a:rPr>
              <a:t> karşı seferi 1630’da başlattı. Bu devletin başkenti  Devlet-</a:t>
            </a:r>
            <a:r>
              <a:rPr lang="tr-TR" b="1" dirty="0" err="1">
                <a:latin typeface="Comic Sans MS" panose="030F0702030302020204" pitchFamily="66" charset="0"/>
              </a:rPr>
              <a:t>âbad’ı</a:t>
            </a:r>
            <a:r>
              <a:rPr lang="tr-TR" b="1" dirty="0">
                <a:latin typeface="Comic Sans MS" panose="030F0702030302020204" pitchFamily="66" charset="0"/>
              </a:rPr>
              <a:t> kuşatmaya aldı. O yılki şiddetli kuraklık yüzünden bir başarı elde edemedi.</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838200" y="418051"/>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604764708"/>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5C3A63B-39AC-4852-AD02-FA1F5E6F7425}"/>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A332C02F-91C1-4B2B-85B0-687A10980F94}"/>
              </a:ext>
            </a:extLst>
          </p:cNvPr>
          <p:cNvSpPr>
            <a:spLocks noGrp="1"/>
          </p:cNvSpPr>
          <p:nvPr>
            <p:ph sz="quarter" idx="1"/>
          </p:nvPr>
        </p:nvSpPr>
        <p:spPr/>
        <p:txBody>
          <a:bodyPr>
            <a:normAutofit/>
          </a:bodyPr>
          <a:lstStyle/>
          <a:p>
            <a:r>
              <a:rPr lang="tr-TR" dirty="0">
                <a:latin typeface="Comic Sans MS" panose="030F0702030302020204" pitchFamily="66" charset="0"/>
              </a:rPr>
              <a:t>Şah Cihan, hükümdarlığının ilk yıllarında Özbekleri Afganistan’dan uzaklaştırarak </a:t>
            </a:r>
            <a:r>
              <a:rPr lang="tr-TR" dirty="0" err="1">
                <a:latin typeface="Comic Sans MS" panose="030F0702030302020204" pitchFamily="66" charset="0"/>
              </a:rPr>
              <a:t>Nizamşahların</a:t>
            </a:r>
            <a:r>
              <a:rPr lang="tr-TR" dirty="0">
                <a:latin typeface="Comic Sans MS" panose="030F0702030302020204" pitchFamily="66" charset="0"/>
              </a:rPr>
              <a:t> elinde bulunan Gürkanlı topraklarını geri aldığı gibi, kısa bir süre </a:t>
            </a:r>
            <a:r>
              <a:rPr lang="tr-TR" dirty="0" err="1">
                <a:latin typeface="Comic Sans MS" panose="030F0702030302020204" pitchFamily="66" charset="0"/>
              </a:rPr>
              <a:t>Nizamşahlar</a:t>
            </a:r>
            <a:r>
              <a:rPr lang="tr-TR" dirty="0">
                <a:latin typeface="Comic Sans MS" panose="030F0702030302020204" pitchFamily="66" charset="0"/>
              </a:rPr>
              <a:t> devletini de tümüyle ortadan kaldırdı (1633). </a:t>
            </a:r>
            <a:r>
              <a:rPr lang="tr-TR" dirty="0" err="1">
                <a:latin typeface="Comic Sans MS" panose="030F0702030302020204" pitchFamily="66" charset="0"/>
              </a:rPr>
              <a:t>Bengal’in</a:t>
            </a:r>
            <a:r>
              <a:rPr lang="tr-TR" dirty="0">
                <a:latin typeface="Comic Sans MS" panose="030F0702030302020204" pitchFamily="66" charset="0"/>
              </a:rPr>
              <a:t> kimi kıyı kentlerini almış olan Portekizlileri yenip </a:t>
            </a:r>
            <a:r>
              <a:rPr lang="tr-TR" dirty="0" err="1">
                <a:latin typeface="Comic Sans MS" panose="030F0702030302020204" pitchFamily="66" charset="0"/>
              </a:rPr>
              <a:t>Kutbşahlar</a:t>
            </a:r>
            <a:r>
              <a:rPr lang="tr-TR" dirty="0">
                <a:latin typeface="Comic Sans MS" panose="030F0702030302020204" pitchFamily="66" charset="0"/>
              </a:rPr>
              <a:t> ve </a:t>
            </a:r>
            <a:r>
              <a:rPr lang="tr-TR" dirty="0" err="1">
                <a:latin typeface="Comic Sans MS" panose="030F0702030302020204" pitchFamily="66" charset="0"/>
              </a:rPr>
              <a:t>Adilşahlarla</a:t>
            </a:r>
            <a:r>
              <a:rPr lang="tr-TR" dirty="0">
                <a:latin typeface="Comic Sans MS" panose="030F0702030302020204" pitchFamily="66" charset="0"/>
              </a:rPr>
              <a:t> imzaladı </a:t>
            </a:r>
            <a:r>
              <a:rPr lang="tr-TR" dirty="0" err="1">
                <a:latin typeface="Comic Sans MS" panose="030F0702030302020204" pitchFamily="66" charset="0"/>
              </a:rPr>
              <a:t>ğı</a:t>
            </a:r>
            <a:r>
              <a:rPr lang="tr-TR" dirty="0">
                <a:latin typeface="Comic Sans MS" panose="030F0702030302020204" pitchFamily="66" charset="0"/>
              </a:rPr>
              <a:t> antlaşma ile egemenliğinin bu iki devlet tarafından kabul edilmesini sağladı (1636). Yine bu sıralarda İran’a karşı Osmanlı Padişahı IV. Murad’ın işbirliğini sağlamak amacıyla İstanbul’a bir elçi göndermesine karşın, bu girişiminden sonuç alamadı. </a:t>
            </a:r>
            <a:endParaRPr lang="tr-TR" b="1" dirty="0">
              <a:latin typeface="Comic Sans MS" panose="030F0702030302020204" pitchFamily="66" charset="0"/>
            </a:endParaRPr>
          </a:p>
          <a:p>
            <a:endParaRPr lang="tr-TR" dirty="0"/>
          </a:p>
        </p:txBody>
      </p:sp>
    </p:spTree>
    <p:extLst>
      <p:ext uri="{BB962C8B-B14F-4D97-AF65-F5344CB8AC3E}">
        <p14:creationId xmlns:p14="http://schemas.microsoft.com/office/powerpoint/2010/main" val="320150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8523B3-1312-4858-A542-8A2120ED3AB4}"/>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10E1170F-C45F-4FB8-A290-2EB7BFF7AD6B}"/>
              </a:ext>
            </a:extLst>
          </p:cNvPr>
          <p:cNvSpPr>
            <a:spLocks noGrp="1"/>
          </p:cNvSpPr>
          <p:nvPr>
            <p:ph sz="quarter" idx="1"/>
          </p:nvPr>
        </p:nvSpPr>
        <p:spPr/>
        <p:txBody>
          <a:bodyPr/>
          <a:lstStyle/>
          <a:p>
            <a:r>
              <a:rPr lang="tr-TR" dirty="0">
                <a:latin typeface="Comic Sans MS" panose="030F0702030302020204" pitchFamily="66" charset="0"/>
              </a:rPr>
              <a:t>Ancak </a:t>
            </a:r>
            <a:r>
              <a:rPr lang="tr-TR" dirty="0" err="1">
                <a:latin typeface="Comic Sans MS" panose="030F0702030302020204" pitchFamily="66" charset="0"/>
              </a:rPr>
              <a:t>Nizamşahlar’ı</a:t>
            </a:r>
            <a:r>
              <a:rPr lang="tr-TR" dirty="0">
                <a:latin typeface="Comic Sans MS" panose="030F0702030302020204" pitchFamily="66" charset="0"/>
              </a:rPr>
              <a:t>, bir daha </a:t>
            </a:r>
            <a:r>
              <a:rPr lang="tr-TR" dirty="0" err="1">
                <a:latin typeface="Comic Sans MS" panose="030F0702030302020204" pitchFamily="66" charset="0"/>
              </a:rPr>
              <a:t>Bicapur</a:t>
            </a:r>
            <a:r>
              <a:rPr lang="tr-TR" dirty="0">
                <a:latin typeface="Comic Sans MS" panose="030F0702030302020204" pitchFamily="66" charset="0"/>
              </a:rPr>
              <a:t> </a:t>
            </a:r>
            <a:r>
              <a:rPr lang="tr-TR" dirty="0" err="1">
                <a:latin typeface="Comic Sans MS" panose="030F0702030302020204" pitchFamily="66" charset="0"/>
              </a:rPr>
              <a:t>Sultanlığı’na</a:t>
            </a:r>
            <a:r>
              <a:rPr lang="tr-TR" dirty="0">
                <a:latin typeface="Comic Sans MS" panose="030F0702030302020204" pitchFamily="66" charset="0"/>
              </a:rPr>
              <a:t> yardım etmemek koşulu ile kendine bağladıktan sonra </a:t>
            </a:r>
            <a:r>
              <a:rPr lang="tr-TR" dirty="0" err="1">
                <a:latin typeface="Comic Sans MS" panose="030F0702030302020204" pitchFamily="66" charset="0"/>
              </a:rPr>
              <a:t>Lâhor’a</a:t>
            </a:r>
            <a:r>
              <a:rPr lang="tr-TR" dirty="0">
                <a:latin typeface="Comic Sans MS" panose="030F0702030302020204" pitchFamily="66" charset="0"/>
              </a:rPr>
              <a:t> döndü. </a:t>
            </a:r>
            <a:br>
              <a:rPr lang="tr-TR" dirty="0">
                <a:latin typeface="Comic Sans MS" panose="030F0702030302020204" pitchFamily="66" charset="0"/>
              </a:rPr>
            </a:br>
            <a:r>
              <a:rPr lang="tr-TR" dirty="0">
                <a:latin typeface="Comic Sans MS" panose="030F0702030302020204" pitchFamily="66" charset="0"/>
              </a:rPr>
              <a:t>1636’ya dek sürdürülen seferlerle de ilk kez </a:t>
            </a:r>
            <a:r>
              <a:rPr lang="tr-TR" dirty="0" err="1">
                <a:latin typeface="Comic Sans MS" panose="030F0702030302020204" pitchFamily="66" charset="0"/>
              </a:rPr>
              <a:t>Dekkan</a:t>
            </a:r>
            <a:r>
              <a:rPr lang="tr-TR" dirty="0">
                <a:latin typeface="Comic Sans MS" panose="030F0702030302020204" pitchFamily="66" charset="0"/>
              </a:rPr>
              <a:t> Yarımadası’nın tamamı denetim altına alınabildi. Oğlu </a:t>
            </a:r>
            <a:r>
              <a:rPr lang="tr-TR" dirty="0" err="1">
                <a:latin typeface="Comic Sans MS" panose="030F0702030302020204" pitchFamily="66" charset="0"/>
              </a:rPr>
              <a:t>Evrengzib’i</a:t>
            </a:r>
            <a:r>
              <a:rPr lang="tr-TR" dirty="0">
                <a:latin typeface="Comic Sans MS" panose="030F0702030302020204" pitchFamily="66" charset="0"/>
              </a:rPr>
              <a:t> </a:t>
            </a:r>
            <a:r>
              <a:rPr lang="tr-TR" dirty="0" err="1">
                <a:latin typeface="Comic Sans MS" panose="030F0702030302020204" pitchFamily="66" charset="0"/>
              </a:rPr>
              <a:t>Dekkan</a:t>
            </a:r>
            <a:r>
              <a:rPr lang="tr-TR" dirty="0">
                <a:latin typeface="Comic Sans MS" panose="030F0702030302020204" pitchFamily="66" charset="0"/>
              </a:rPr>
              <a:t> genel valiliğine atadı.1637’de Tibet’e bir ordu göndererek burayı da vergiye bağladı. Osmanlı Devleti ile ilişkilere önem verdi .İran’a yönelik amaçları nedeniyle </a:t>
            </a:r>
            <a:r>
              <a:rPr lang="tr-TR" dirty="0" err="1">
                <a:latin typeface="Comic Sans MS" panose="030F0702030302020204" pitchFamily="66" charset="0"/>
              </a:rPr>
              <a:t>IV.Murad’la</a:t>
            </a:r>
            <a:r>
              <a:rPr lang="tr-TR" dirty="0">
                <a:latin typeface="Comic Sans MS" panose="030F0702030302020204" pitchFamily="66" charset="0"/>
              </a:rPr>
              <a:t> dostluk ilişkileri </a:t>
            </a:r>
            <a:r>
              <a:rPr lang="tr-TR" dirty="0" err="1">
                <a:latin typeface="Comic Sans MS" panose="030F0702030302020204" pitchFamily="66" charset="0"/>
              </a:rPr>
              <a:t>kurdu.Şah</a:t>
            </a:r>
            <a:r>
              <a:rPr lang="tr-TR" dirty="0">
                <a:latin typeface="Comic Sans MS" panose="030F0702030302020204" pitchFamily="66" charset="0"/>
              </a:rPr>
              <a:t> Cihan’ın bir elçisi , Bağdat seferindeki </a:t>
            </a:r>
            <a:r>
              <a:rPr lang="tr-TR" dirty="0" err="1">
                <a:latin typeface="Comic Sans MS" panose="030F0702030302020204" pitchFamily="66" charset="0"/>
              </a:rPr>
              <a:t>IV.Murad’la</a:t>
            </a:r>
            <a:r>
              <a:rPr lang="tr-TR" dirty="0">
                <a:latin typeface="Comic Sans MS" panose="030F0702030302020204" pitchFamily="66" charset="0"/>
              </a:rPr>
              <a:t> 1638’de görüştü.</a:t>
            </a:r>
          </a:p>
        </p:txBody>
      </p:sp>
    </p:spTree>
    <p:extLst>
      <p:ext uri="{BB962C8B-B14F-4D97-AF65-F5344CB8AC3E}">
        <p14:creationId xmlns:p14="http://schemas.microsoft.com/office/powerpoint/2010/main" val="1298325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A53A46-A9C9-4297-9D2D-56AC6D14D0A4}"/>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B4BF9647-3285-434F-8434-056F09D4CFA1}"/>
              </a:ext>
            </a:extLst>
          </p:cNvPr>
          <p:cNvSpPr>
            <a:spLocks noGrp="1"/>
          </p:cNvSpPr>
          <p:nvPr>
            <p:ph sz="quarter" idx="1"/>
          </p:nvPr>
        </p:nvSpPr>
        <p:spPr/>
        <p:txBody>
          <a:bodyPr>
            <a:normAutofit lnSpcReduction="10000"/>
          </a:bodyPr>
          <a:lstStyle/>
          <a:p>
            <a:r>
              <a:rPr lang="tr-TR" dirty="0">
                <a:latin typeface="Comic Sans MS" panose="030F0702030302020204" pitchFamily="66" charset="0"/>
              </a:rPr>
              <a:t>Bu sırada Hint-Türk orduları da İran’ın yönetimindeki Kandahar ‘ı ele </a:t>
            </a:r>
            <a:r>
              <a:rPr lang="tr-TR" dirty="0" err="1">
                <a:latin typeface="Comic Sans MS" panose="030F0702030302020204" pitchFamily="66" charset="0"/>
              </a:rPr>
              <a:t>geçirdi.Kandahar’ı</a:t>
            </a:r>
            <a:r>
              <a:rPr lang="tr-TR" dirty="0">
                <a:latin typeface="Comic Sans MS" panose="030F0702030302020204" pitchFamily="66" charset="0"/>
              </a:rPr>
              <a:t> Keşmir’e katarak Büyük Keşmir Eyaletini kurdu ve burada güçlü bir garnizon oluşturdu.1639’da Osmanlılarla </a:t>
            </a:r>
            <a:r>
              <a:rPr lang="tr-TR" dirty="0" err="1">
                <a:latin typeface="Comic Sans MS" panose="030F0702030302020204" pitchFamily="66" charset="0"/>
              </a:rPr>
              <a:t>Kasr</a:t>
            </a:r>
            <a:r>
              <a:rPr lang="tr-TR" dirty="0">
                <a:latin typeface="Comic Sans MS" panose="030F0702030302020204" pitchFamily="66" charset="0"/>
              </a:rPr>
              <a:t>-ı Şirin Antlaşması’nı imzalayan I. </a:t>
            </a:r>
            <a:r>
              <a:rPr lang="tr-TR" dirty="0" err="1">
                <a:latin typeface="Comic Sans MS" panose="030F0702030302020204" pitchFamily="66" charset="0"/>
              </a:rPr>
              <a:t>Sâ-fi’nin</a:t>
            </a:r>
            <a:r>
              <a:rPr lang="tr-TR" dirty="0">
                <a:latin typeface="Comic Sans MS" panose="030F0702030302020204" pitchFamily="66" charset="0"/>
              </a:rPr>
              <a:t>  Kandahar’ı geri alma girişimi sonuçsuz </a:t>
            </a:r>
            <a:r>
              <a:rPr lang="tr-TR" dirty="0" err="1">
                <a:latin typeface="Comic Sans MS" panose="030F0702030302020204" pitchFamily="66" charset="0"/>
              </a:rPr>
              <a:t>kaldı.Şah</a:t>
            </a:r>
            <a:r>
              <a:rPr lang="tr-TR" dirty="0">
                <a:latin typeface="Comic Sans MS" panose="030F0702030302020204" pitchFamily="66" charset="0"/>
              </a:rPr>
              <a:t> Cihan, 1640 yılını </a:t>
            </a:r>
            <a:r>
              <a:rPr lang="tr-TR" dirty="0" err="1">
                <a:latin typeface="Comic Sans MS" panose="030F0702030302020204" pitchFamily="66" charset="0"/>
              </a:rPr>
              <a:t>kabil’de</a:t>
            </a:r>
            <a:r>
              <a:rPr lang="tr-TR" dirty="0">
                <a:latin typeface="Comic Sans MS" panose="030F0702030302020204" pitchFamily="66" charset="0"/>
              </a:rPr>
              <a:t> </a:t>
            </a:r>
            <a:r>
              <a:rPr lang="tr-TR" dirty="0" err="1">
                <a:latin typeface="Comic Sans MS" panose="030F0702030302020204" pitchFamily="66" charset="0"/>
              </a:rPr>
              <a:t>geçirdi.Türkistan</a:t>
            </a:r>
            <a:r>
              <a:rPr lang="tr-TR" dirty="0">
                <a:latin typeface="Comic Sans MS" panose="030F0702030302020204" pitchFamily="66" charset="0"/>
              </a:rPr>
              <a:t> sorunlarıyla </a:t>
            </a:r>
            <a:r>
              <a:rPr lang="tr-TR" dirty="0" err="1">
                <a:latin typeface="Comic Sans MS" panose="030F0702030302020204" pitchFamily="66" charset="0"/>
              </a:rPr>
              <a:t>ilgilendi.Bunun</a:t>
            </a:r>
            <a:r>
              <a:rPr lang="tr-TR" dirty="0">
                <a:latin typeface="Comic Sans MS" panose="030F0702030302020204" pitchFamily="66" charset="0"/>
              </a:rPr>
              <a:t> somut bir </a:t>
            </a:r>
            <a:r>
              <a:rPr lang="tr-TR" dirty="0" err="1">
                <a:latin typeface="Comic Sans MS" panose="030F0702030302020204" pitchFamily="66" charset="0"/>
              </a:rPr>
              <a:t>sonucu,Özbek</a:t>
            </a:r>
            <a:r>
              <a:rPr lang="tr-TR" dirty="0">
                <a:latin typeface="Comic Sans MS" panose="030F0702030302020204" pitchFamily="66" charset="0"/>
              </a:rPr>
              <a:t> tahtındaki değişiklik </a:t>
            </a:r>
            <a:r>
              <a:rPr lang="tr-TR" dirty="0" err="1">
                <a:latin typeface="Comic Sans MS" panose="030F0702030302020204" pitchFamily="66" charset="0"/>
              </a:rPr>
              <a:t>oldu.Yeni</a:t>
            </a:r>
            <a:r>
              <a:rPr lang="tr-TR" dirty="0">
                <a:latin typeface="Comic Sans MS" panose="030F0702030302020204" pitchFamily="66" charset="0"/>
              </a:rPr>
              <a:t> Özbek Hanı Nezir Muhammed sert ve acımasız bir siyaset güdünce ülkesi </a:t>
            </a:r>
            <a:r>
              <a:rPr lang="tr-TR" dirty="0" err="1">
                <a:latin typeface="Comic Sans MS" panose="030F0702030302020204" pitchFamily="66" charset="0"/>
              </a:rPr>
              <a:t>karıştı.Bu</a:t>
            </a:r>
            <a:r>
              <a:rPr lang="tr-TR" dirty="0">
                <a:latin typeface="Comic Sans MS" panose="030F0702030302020204" pitchFamily="66" charset="0"/>
              </a:rPr>
              <a:t> fırsatı değerlendirmek isteyen Şah Cihan , atalarının yurdunu geri almak için 1645’te oğlu Murad-</a:t>
            </a:r>
            <a:r>
              <a:rPr lang="tr-TR" dirty="0" err="1">
                <a:latin typeface="Comic Sans MS" panose="030F0702030302020204" pitchFamily="66" charset="0"/>
              </a:rPr>
              <a:t>Bahş’ı</a:t>
            </a:r>
            <a:r>
              <a:rPr lang="tr-TR" dirty="0">
                <a:latin typeface="Comic Sans MS" panose="030F0702030302020204" pitchFamily="66" charset="0"/>
              </a:rPr>
              <a:t> bölgeye gönderdi.</a:t>
            </a:r>
          </a:p>
        </p:txBody>
      </p:sp>
    </p:spTree>
    <p:extLst>
      <p:ext uri="{BB962C8B-B14F-4D97-AF65-F5344CB8AC3E}">
        <p14:creationId xmlns:p14="http://schemas.microsoft.com/office/powerpoint/2010/main" val="1597501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E5147B-DCCE-4D02-AC60-68D0AAE4BFB0}"/>
              </a:ext>
            </a:extLst>
          </p:cNvPr>
          <p:cNvSpPr>
            <a:spLocks noGrp="1"/>
          </p:cNvSpPr>
          <p:nvPr>
            <p:ph type="title"/>
          </p:nvPr>
        </p:nvSpPr>
        <p:spPr/>
        <p:txBody>
          <a:bodyPr/>
          <a:lstStyle/>
          <a:p>
            <a:pPr algn="ct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HİN 309 </a:t>
            </a:r>
            <a:b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br>
            <a:r>
              <a:rPr lang="tr-TR" sz="2800" b="1" dirty="0">
                <a:solidFill>
                  <a:srgbClr val="7598D9">
                    <a:lumMod val="75000"/>
                  </a:srgb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F0380CD6-57F5-41F9-8D0F-32B20749FA05}"/>
              </a:ext>
            </a:extLst>
          </p:cNvPr>
          <p:cNvSpPr>
            <a:spLocks noGrp="1"/>
          </p:cNvSpPr>
          <p:nvPr>
            <p:ph sz="quarter" idx="1"/>
          </p:nvPr>
        </p:nvSpPr>
        <p:spPr/>
        <p:txBody>
          <a:bodyPr/>
          <a:lstStyle/>
          <a:p>
            <a:r>
              <a:rPr lang="tr-TR" dirty="0">
                <a:latin typeface="Comic Sans MS" panose="030F0702030302020204" pitchFamily="66" charset="0"/>
              </a:rPr>
              <a:t>Turan seferi denen bu harekât sonunda 1646’da </a:t>
            </a:r>
            <a:r>
              <a:rPr lang="tr-TR" dirty="0" err="1">
                <a:latin typeface="Comic Sans MS" panose="030F0702030302020204" pitchFamily="66" charset="0"/>
              </a:rPr>
              <a:t>Badehşan</a:t>
            </a:r>
            <a:r>
              <a:rPr lang="tr-TR" dirty="0">
                <a:latin typeface="Comic Sans MS" panose="030F0702030302020204" pitchFamily="66" charset="0"/>
              </a:rPr>
              <a:t>, Semerkant yolundaki birçok kale ve </a:t>
            </a:r>
            <a:r>
              <a:rPr lang="tr-TR" dirty="0" err="1">
                <a:latin typeface="Comic Sans MS" panose="030F0702030302020204" pitchFamily="66" charset="0"/>
              </a:rPr>
              <a:t>Belh</a:t>
            </a:r>
            <a:r>
              <a:rPr lang="tr-TR" dirty="0">
                <a:latin typeface="Comic Sans MS" panose="030F0702030302020204" pitchFamily="66" charset="0"/>
              </a:rPr>
              <a:t> </a:t>
            </a:r>
            <a:r>
              <a:rPr lang="tr-TR" dirty="0" err="1">
                <a:latin typeface="Comic Sans MS" panose="030F0702030302020204" pitchFamily="66" charset="0"/>
              </a:rPr>
              <a:t>alındı.Batı’da</a:t>
            </a:r>
            <a:r>
              <a:rPr lang="tr-TR" dirty="0">
                <a:latin typeface="Comic Sans MS" panose="030F0702030302020204" pitchFamily="66" charset="0"/>
              </a:rPr>
              <a:t> </a:t>
            </a:r>
            <a:r>
              <a:rPr lang="tr-TR" dirty="0" err="1">
                <a:latin typeface="Comic Sans MS" panose="030F0702030302020204" pitchFamily="66" charset="0"/>
              </a:rPr>
              <a:t>Hindukuş’la</a:t>
            </a:r>
            <a:r>
              <a:rPr lang="tr-TR" dirty="0">
                <a:latin typeface="Comic Sans MS" panose="030F0702030302020204" pitchFamily="66" charset="0"/>
              </a:rPr>
              <a:t> Ceyhun arasındaki Afgan </a:t>
            </a:r>
            <a:r>
              <a:rPr lang="tr-TR" dirty="0" err="1">
                <a:latin typeface="Comic Sans MS" panose="030F0702030302020204" pitchFamily="66" charset="0"/>
              </a:rPr>
              <a:t>Türkistanı</a:t>
            </a:r>
            <a:r>
              <a:rPr lang="tr-TR" dirty="0">
                <a:latin typeface="Comic Sans MS" panose="030F0702030302020204" pitchFamily="66" charset="0"/>
              </a:rPr>
              <a:t> Şah Cihan’ın buyruğuna </a:t>
            </a:r>
            <a:r>
              <a:rPr lang="tr-TR" dirty="0" err="1">
                <a:latin typeface="Comic Sans MS" panose="030F0702030302020204" pitchFamily="66" charset="0"/>
              </a:rPr>
              <a:t>girdi.Ancak</a:t>
            </a:r>
            <a:r>
              <a:rPr lang="tr-TR" dirty="0">
                <a:latin typeface="Comic Sans MS" panose="030F0702030302020204" pitchFamily="66" charset="0"/>
              </a:rPr>
              <a:t> bu geniş ülkede güvenliği sağlamak kolay değildi.1647’de </a:t>
            </a:r>
            <a:r>
              <a:rPr lang="tr-TR" dirty="0" err="1">
                <a:latin typeface="Comic Sans MS" panose="030F0702030302020204" pitchFamily="66" charset="0"/>
              </a:rPr>
              <a:t>Evrengzib</a:t>
            </a:r>
            <a:r>
              <a:rPr lang="tr-TR" dirty="0">
                <a:latin typeface="Comic Sans MS" panose="030F0702030302020204" pitchFamily="66" charset="0"/>
              </a:rPr>
              <a:t>, büyük bir ordu ile </a:t>
            </a:r>
            <a:r>
              <a:rPr lang="tr-TR" dirty="0" err="1">
                <a:latin typeface="Comic Sans MS" panose="030F0702030302020204" pitchFamily="66" charset="0"/>
              </a:rPr>
              <a:t>Bedahşan</a:t>
            </a:r>
            <a:r>
              <a:rPr lang="tr-TR" dirty="0">
                <a:latin typeface="Comic Sans MS" panose="030F0702030302020204" pitchFamily="66" charset="0"/>
              </a:rPr>
              <a:t> valiliğine </a:t>
            </a:r>
            <a:r>
              <a:rPr lang="tr-TR" dirty="0" err="1">
                <a:latin typeface="Comic Sans MS" panose="030F0702030302020204" pitchFamily="66" charset="0"/>
              </a:rPr>
              <a:t>gönderildi.Evrengzib</a:t>
            </a:r>
            <a:r>
              <a:rPr lang="tr-TR" dirty="0">
                <a:latin typeface="Comic Sans MS" panose="030F0702030302020204" pitchFamily="66" charset="0"/>
              </a:rPr>
              <a:t> </a:t>
            </a:r>
            <a:r>
              <a:rPr lang="tr-TR" dirty="0" err="1">
                <a:latin typeface="Comic Sans MS" panose="030F0702030302020204" pitchFamily="66" charset="0"/>
              </a:rPr>
              <a:t>Belh</a:t>
            </a:r>
            <a:r>
              <a:rPr lang="tr-TR" dirty="0">
                <a:latin typeface="Comic Sans MS" panose="030F0702030302020204" pitchFamily="66" charset="0"/>
              </a:rPr>
              <a:t> yakınlarında </a:t>
            </a:r>
            <a:r>
              <a:rPr lang="tr-TR" dirty="0" err="1">
                <a:latin typeface="Comic Sans MS" panose="030F0702030302020204" pitchFamily="66" charset="0"/>
              </a:rPr>
              <a:t>Özbekler’le</a:t>
            </a:r>
            <a:r>
              <a:rPr lang="tr-TR" dirty="0">
                <a:latin typeface="Comic Sans MS" panose="030F0702030302020204" pitchFamily="66" charset="0"/>
              </a:rPr>
              <a:t> yaptığı savaşı kazanmakla birlikte doğal güçlükler ve çete baskınları yüzünden işgal ettiği toprakları </a:t>
            </a:r>
            <a:r>
              <a:rPr lang="tr-TR" dirty="0" err="1">
                <a:latin typeface="Comic Sans MS" panose="030F0702030302020204" pitchFamily="66" charset="0"/>
              </a:rPr>
              <a:t>Özbekler’e</a:t>
            </a:r>
            <a:r>
              <a:rPr lang="tr-TR" dirty="0">
                <a:latin typeface="Comic Sans MS" panose="030F0702030302020204" pitchFamily="66" charset="0"/>
              </a:rPr>
              <a:t> bırakarak babasının onayı ile Kabil’e çekildi.</a:t>
            </a:r>
          </a:p>
        </p:txBody>
      </p:sp>
    </p:spTree>
    <p:extLst>
      <p:ext uri="{BB962C8B-B14F-4D97-AF65-F5344CB8AC3E}">
        <p14:creationId xmlns:p14="http://schemas.microsoft.com/office/powerpoint/2010/main" val="3811226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09457E-1D3E-4422-9590-75A357A64E9E}"/>
              </a:ext>
            </a:extLst>
          </p:cNvPr>
          <p:cNvSpPr>
            <a:spLocks noGrp="1"/>
          </p:cNvSpPr>
          <p:nvPr>
            <p:ph type="title"/>
          </p:nvPr>
        </p:nvSpPr>
        <p:spPr>
          <a:xfrm>
            <a:off x="395536" y="0"/>
            <a:ext cx="7467600" cy="764704"/>
          </a:xfrm>
        </p:spPr>
        <p:txBody>
          <a:bodyPr>
            <a:noAutofit/>
          </a:bodyPr>
          <a:lstStyle/>
          <a:p>
            <a:pPr algn="ctr"/>
            <a:r>
              <a:rPr lang="tr-TR" sz="16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16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16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1600" dirty="0">
              <a:latin typeface="Comic Sans MS" panose="030F0702030302020204" pitchFamily="66" charset="0"/>
            </a:endParaRPr>
          </a:p>
        </p:txBody>
      </p:sp>
      <p:sp>
        <p:nvSpPr>
          <p:cNvPr id="20" name="İçerik Yer Tutucusu 19">
            <a:extLst>
              <a:ext uri="{FF2B5EF4-FFF2-40B4-BE49-F238E27FC236}">
                <a16:creationId xmlns:a16="http://schemas.microsoft.com/office/drawing/2014/main" id="{FE6A4ED7-EDAD-4E96-9A0D-15C7B69F04DE}"/>
              </a:ext>
            </a:extLst>
          </p:cNvPr>
          <p:cNvSpPr>
            <a:spLocks noGrp="1"/>
          </p:cNvSpPr>
          <p:nvPr>
            <p:ph sz="quarter" idx="1"/>
          </p:nvPr>
        </p:nvSpPr>
        <p:spPr>
          <a:xfrm>
            <a:off x="1187624" y="5949280"/>
            <a:ext cx="6737176" cy="524672"/>
          </a:xfrm>
        </p:spPr>
        <p:txBody>
          <a:bodyPr>
            <a:normAutofit/>
          </a:bodyPr>
          <a:lstStyle/>
          <a:p>
            <a:r>
              <a:rPr lang="tr-TR" sz="1200" dirty="0">
                <a:latin typeface="Comic Sans MS" panose="030F0702030302020204" pitchFamily="66" charset="0"/>
              </a:rPr>
              <a:t>Kâğıt üzerine boya ve altın ile yapılmış 17.yy. tasviri: </a:t>
            </a:r>
            <a:r>
              <a:rPr lang="tr-TR" sz="1200" i="1" dirty="0">
                <a:latin typeface="Comic Sans MS" panose="030F0702030302020204" pitchFamily="66" charset="0"/>
              </a:rPr>
              <a:t>Dünya üzerinde Şah Cihan</a:t>
            </a:r>
            <a:r>
              <a:rPr lang="tr-TR" sz="1200" dirty="0">
                <a:latin typeface="Comic Sans MS" panose="030F0702030302020204" pitchFamily="66" charset="0"/>
              </a:rPr>
              <a:t>.</a:t>
            </a:r>
          </a:p>
        </p:txBody>
      </p:sp>
      <p:pic>
        <p:nvPicPr>
          <p:cNvPr id="22" name="Resim 21">
            <a:extLst>
              <a:ext uri="{FF2B5EF4-FFF2-40B4-BE49-F238E27FC236}">
                <a16:creationId xmlns:a16="http://schemas.microsoft.com/office/drawing/2014/main" id="{E9EB323D-8FFD-4F1B-BCDA-5A03485CAB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884843"/>
            <a:ext cx="4968552" cy="4917160"/>
          </a:xfrm>
          <a:prstGeom prst="rect">
            <a:avLst/>
          </a:prstGeom>
        </p:spPr>
      </p:pic>
    </p:spTree>
    <p:extLst>
      <p:ext uri="{BB962C8B-B14F-4D97-AF65-F5344CB8AC3E}">
        <p14:creationId xmlns:p14="http://schemas.microsoft.com/office/powerpoint/2010/main" val="4876008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2060</TotalTime>
  <Words>1037</Words>
  <Application>Microsoft Office PowerPoint</Application>
  <PresentationFormat>Ekran Gösterisi (4:3)</PresentationFormat>
  <Paragraphs>41</Paragraphs>
  <Slides>16</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Calibri</vt:lpstr>
      <vt:lpstr>Century Schoolbook</vt:lpstr>
      <vt:lpstr>Comic Sans MS</vt:lpstr>
      <vt:lpstr>Wingdings</vt:lpstr>
      <vt:lpstr>Wingdings 2</vt:lpstr>
      <vt:lpstr>Oriel</vt:lpstr>
      <vt:lpstr>                     HİN 309   YENİÇAĞ HİNDİSTAN TARİHİ  10. hafta  Hint-Türk İmparatorluğu: Dönemi Şah cihan ıı       </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Şah cihan ,kudretli ve lükse düşkün bir imparatordor. Tavus kuşu tahtı adını verdiği,değerli taşlarla  süslü tahtı için büyük bir servet harcamıştır.</vt:lpstr>
      <vt:lpstr>Kültür ve sanata desteği</vt:lpstr>
      <vt:lpstr>Kızıl kale (Delhi)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170</cp:revision>
  <cp:lastPrinted>2018-11-21T14:10:08Z</cp:lastPrinted>
  <dcterms:created xsi:type="dcterms:W3CDTF">2014-11-21T09:52:05Z</dcterms:created>
  <dcterms:modified xsi:type="dcterms:W3CDTF">2020-03-04T16:02:40Z</dcterms:modified>
</cp:coreProperties>
</file>