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11"/>
  </p:notesMasterIdLst>
  <p:sldIdLst>
    <p:sldId id="264" r:id="rId2"/>
    <p:sldId id="257" r:id="rId3"/>
    <p:sldId id="259" r:id="rId4"/>
    <p:sldId id="260" r:id="rId5"/>
    <p:sldId id="261" r:id="rId6"/>
    <p:sldId id="263" r:id="rId7"/>
    <p:sldId id="262" r:id="rId8"/>
    <p:sldId id="258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06" autoAdjust="0"/>
    <p:restoredTop sz="78157" autoAdjust="0"/>
  </p:normalViewPr>
  <p:slideViewPr>
    <p:cSldViewPr snapToGrid="0">
      <p:cViewPr varScale="1">
        <p:scale>
          <a:sx n="61" d="100"/>
          <a:sy n="61" d="100"/>
        </p:scale>
        <p:origin x="8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5EEE3-9FFD-4318-8DEF-B947E31EF92F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1DB53-E780-466A-9900-097ACAA2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277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1DB53-E780-466A-9900-097ACAA2BBCD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864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1DB53-E780-466A-9900-097ACAA2BBCD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547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1DB53-E780-466A-9900-097ACAA2BBCD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522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549A-38AC-46E7-83B7-40C7A01DCD78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117D-E629-4468-B3B6-D582092915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008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549A-38AC-46E7-83B7-40C7A01DCD78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117D-E629-4468-B3B6-D582092915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295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549A-38AC-46E7-83B7-40C7A01DCD78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117D-E629-4468-B3B6-D582092915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77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549A-38AC-46E7-83B7-40C7A01DCD78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117D-E629-4468-B3B6-D582092915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620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549A-38AC-46E7-83B7-40C7A01DCD78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117D-E629-4468-B3B6-D582092915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26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549A-38AC-46E7-83B7-40C7A01DCD78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117D-E629-4468-B3B6-D582092915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8833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549A-38AC-46E7-83B7-40C7A01DCD78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117D-E629-4468-B3B6-D58209291569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722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549A-38AC-46E7-83B7-40C7A01DCD78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117D-E629-4468-B3B6-D58209291569}" type="slidenum">
              <a:rPr lang="tr-TR" smtClean="0"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52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549A-38AC-46E7-83B7-40C7A01DCD78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117D-E629-4468-B3B6-D582092915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773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549A-38AC-46E7-83B7-40C7A01DCD78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117D-E629-4468-B3B6-D582092915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17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549A-38AC-46E7-83B7-40C7A01DCD78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3117D-E629-4468-B3B6-D582092915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334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CC1549A-38AC-46E7-83B7-40C7A01DCD78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3117D-E629-4468-B3B6-D582092915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574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61872" y="166524"/>
            <a:ext cx="9418320" cy="18168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3600" b="1" dirty="0" smtClean="0">
                <a:latin typeface="Gabriola" pitchFamily="82" charset="0"/>
                <a:cs typeface="Arial" pitchFamily="34" charset="0"/>
              </a:rPr>
              <a:t>EĞİTİMDE ÖLÇME VE DEĞERLENDİRME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81566" y="2305318"/>
            <a:ext cx="9418320" cy="3193439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Ankara Üniversitesi </a:t>
            </a:r>
          </a:p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Eğitimde Ölçme ve Değerlendirme Anabilim Dalı </a:t>
            </a: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1</a:t>
            </a:r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. Hafta </a:t>
            </a:r>
          </a:p>
          <a:p>
            <a:pPr algn="ctr"/>
            <a:endParaRPr lang="tr-TR" sz="3300" dirty="0" smtClean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Dr. Cansu AYAN</a:t>
            </a:r>
            <a:endParaRPr lang="tr-TR" sz="3300" dirty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59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6803829"/>
              </p:ext>
            </p:extLst>
          </p:nvPr>
        </p:nvGraphicFramePr>
        <p:xfrm>
          <a:off x="838200" y="800100"/>
          <a:ext cx="10515600" cy="490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409023642"/>
                    </a:ext>
                  </a:extLst>
                </a:gridCol>
              </a:tblGrid>
              <a:tr h="468957">
                <a:tc>
                  <a:txBody>
                    <a:bodyPr/>
                    <a:lstStyle/>
                    <a:p>
                      <a:r>
                        <a:rPr lang="tr-TR" dirty="0" smtClean="0"/>
                        <a:t>Konular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754745"/>
                  </a:ext>
                </a:extLst>
              </a:tr>
              <a:tr h="468957">
                <a:tc>
                  <a:txBody>
                    <a:bodyPr/>
                    <a:lstStyle/>
                    <a:p>
                      <a:r>
                        <a:rPr lang="tr-TR" dirty="0" smtClean="0"/>
                        <a:t>1. Okul Öğrenmelerinde Ölçme ve Değerlendirmenin Önemi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410710"/>
                  </a:ext>
                </a:extLst>
              </a:tr>
              <a:tr h="809433">
                <a:tc>
                  <a:txBody>
                    <a:bodyPr/>
                    <a:lstStyle/>
                    <a:p>
                      <a:r>
                        <a:rPr lang="tr-TR" dirty="0" smtClean="0"/>
                        <a:t>2.</a:t>
                      </a:r>
                      <a:r>
                        <a:rPr lang="tr-TR" baseline="0" dirty="0" smtClean="0"/>
                        <a:t> Ölçme ve Değerlendirmeyle İlgili Temel Kavramlar (Ölçme/Değerlendirme/Değişkenler/Birim/Ölçek Türleri/Hata </a:t>
                      </a:r>
                      <a:r>
                        <a:rPr lang="tr-TR" baseline="0" dirty="0" err="1" smtClean="0"/>
                        <a:t>vs</a:t>
                      </a:r>
                      <a:r>
                        <a:rPr lang="tr-TR" baseline="0" dirty="0" smtClean="0"/>
                        <a:t>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6542524"/>
                  </a:ext>
                </a:extLst>
              </a:tr>
              <a:tr h="468957">
                <a:tc>
                  <a:txBody>
                    <a:bodyPr/>
                    <a:lstStyle/>
                    <a:p>
                      <a:r>
                        <a:rPr lang="tr-TR" dirty="0" smtClean="0"/>
                        <a:t>3. Ölçme Araçlarında Bulunması Gereken</a:t>
                      </a:r>
                      <a:r>
                        <a:rPr lang="tr-TR" baseline="0" dirty="0" smtClean="0"/>
                        <a:t> Özellikler</a:t>
                      </a:r>
                      <a:r>
                        <a:rPr lang="tr-TR" dirty="0" smtClean="0"/>
                        <a:t> (Geçerlik /Güvenirlik / Kullanışlılık)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58874"/>
                  </a:ext>
                </a:extLst>
              </a:tr>
              <a:tr h="809433">
                <a:tc>
                  <a:txBody>
                    <a:bodyPr/>
                    <a:lstStyle/>
                    <a:p>
                      <a:r>
                        <a:rPr lang="tr-TR" dirty="0" smtClean="0"/>
                        <a:t>4. Ölçme</a:t>
                      </a:r>
                      <a:r>
                        <a:rPr lang="tr-TR" baseline="0" dirty="0" smtClean="0"/>
                        <a:t> Araçlarının Sınıflandırılması (Bilişsel/</a:t>
                      </a:r>
                      <a:r>
                        <a:rPr lang="tr-TR" baseline="0" dirty="0" err="1" smtClean="0"/>
                        <a:t>duyuşsal</a:t>
                      </a:r>
                      <a:r>
                        <a:rPr lang="tr-TR" baseline="0" dirty="0" smtClean="0"/>
                        <a:t>/</a:t>
                      </a:r>
                      <a:r>
                        <a:rPr lang="tr-TR" baseline="0" dirty="0" err="1" smtClean="0"/>
                        <a:t>psikomotor</a:t>
                      </a:r>
                      <a:r>
                        <a:rPr lang="tr-TR" baseline="0" dirty="0" smtClean="0"/>
                        <a:t> özelliklerim ölçülmesi) / Bilişsel özelliklerin sınıflandırılması-Taksonomi)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164093"/>
                  </a:ext>
                </a:extLst>
              </a:tr>
              <a:tr h="468957">
                <a:tc>
                  <a:txBody>
                    <a:bodyPr/>
                    <a:lstStyle/>
                    <a:p>
                      <a:r>
                        <a:rPr lang="tr-TR" dirty="0" smtClean="0"/>
                        <a:t>5. Eğitimde</a:t>
                      </a:r>
                      <a:r>
                        <a:rPr lang="tr-TR" baseline="0" dirty="0" smtClean="0"/>
                        <a:t> kullanılan ölçme araçları ve madde tipleri / puanlama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5618"/>
                  </a:ext>
                </a:extLst>
              </a:tr>
              <a:tr h="468957">
                <a:tc>
                  <a:txBody>
                    <a:bodyPr/>
                    <a:lstStyle/>
                    <a:p>
                      <a:r>
                        <a:rPr lang="tr-TR" dirty="0" smtClean="0"/>
                        <a:t>6. Test Geliştirme Süreci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647016"/>
                  </a:ext>
                </a:extLst>
              </a:tr>
              <a:tr h="468957">
                <a:tc>
                  <a:txBody>
                    <a:bodyPr/>
                    <a:lstStyle/>
                    <a:p>
                      <a:r>
                        <a:rPr lang="tr-TR" dirty="0" smtClean="0"/>
                        <a:t>7. Madde ve Test İstatistiklerinin</a:t>
                      </a:r>
                      <a:r>
                        <a:rPr lang="tr-TR" baseline="0" dirty="0" smtClean="0"/>
                        <a:t> Hesaplanması / Standart Puanlar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005196"/>
                  </a:ext>
                </a:extLst>
              </a:tr>
              <a:tr h="468957">
                <a:tc>
                  <a:txBody>
                    <a:bodyPr/>
                    <a:lstStyle/>
                    <a:p>
                      <a:r>
                        <a:rPr lang="tr-TR" baseline="0" dirty="0" smtClean="0"/>
                        <a:t>8. Ölçme Sonuçlarına Dayalı Olarak Not Verme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031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944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Eğitim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Bireylere yaşantıları </a:t>
            </a:r>
            <a:r>
              <a:rPr lang="tr-TR" dirty="0"/>
              <a:t>yoluyla istendik ve kalıcı davranışlar kazandırma </a:t>
            </a:r>
            <a:r>
              <a:rPr lang="tr-TR" dirty="0" smtClean="0"/>
              <a:t>süreci (Ertürk</a:t>
            </a:r>
            <a:r>
              <a:rPr lang="tr-TR" dirty="0"/>
              <a:t>, 2013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D</a:t>
            </a:r>
            <a:r>
              <a:rPr lang="tr-TR" dirty="0" smtClean="0"/>
              <a:t>avranışlarını </a:t>
            </a:r>
            <a:r>
              <a:rPr lang="tr-TR" dirty="0"/>
              <a:t>istendik yönde değiştirmek için yararlanılan bir</a:t>
            </a:r>
            <a:br>
              <a:rPr lang="tr-TR" dirty="0"/>
            </a:br>
            <a:r>
              <a:rPr lang="tr-TR" dirty="0"/>
              <a:t>sistem</a:t>
            </a:r>
          </a:p>
        </p:txBody>
      </p:sp>
    </p:spTree>
    <p:extLst>
      <p:ext uri="{BB962C8B-B14F-4D97-AF65-F5344CB8AC3E}">
        <p14:creationId xmlns:p14="http://schemas.microsoft.com/office/powerpoint/2010/main" val="349733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Bir Sistem Olarak Eğitim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dizi amacı yerine getirmek için birbiriyle ilişkili parçalardan</a:t>
            </a:r>
            <a:br>
              <a:rPr lang="tr-TR" dirty="0"/>
            </a:br>
            <a:r>
              <a:rPr lang="tr-TR" dirty="0"/>
              <a:t>oluşan yapıya sistem denir (</a:t>
            </a:r>
            <a:r>
              <a:rPr lang="tr-TR" dirty="0" err="1"/>
              <a:t>Baykul</a:t>
            </a:r>
            <a:r>
              <a:rPr lang="tr-TR" dirty="0"/>
              <a:t>, 1999). Okullar, işletmeler, çeşitli kurum ve kuruluşlar gibi yapılar, belirli amaçlar doğrultusunda</a:t>
            </a:r>
            <a:br>
              <a:rPr lang="tr-TR" dirty="0"/>
            </a:br>
            <a:r>
              <a:rPr lang="tr-TR" dirty="0"/>
              <a:t>oluşturulmuş birer sistemdir.</a:t>
            </a:r>
          </a:p>
        </p:txBody>
      </p:sp>
    </p:spTree>
    <p:extLst>
      <p:ext uri="{BB962C8B-B14F-4D97-AF65-F5344CB8AC3E}">
        <p14:creationId xmlns:p14="http://schemas.microsoft.com/office/powerpoint/2010/main" val="1352508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772510"/>
            <a:ext cx="10373481" cy="501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092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Ölçme Sonuçları Nerelerde Kullanılır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paydaşların süreç ve çıktılarla ilgili bilgi edinmesi </a:t>
            </a:r>
          </a:p>
          <a:p>
            <a:r>
              <a:rPr lang="tr-TR" dirty="0" smtClean="0"/>
              <a:t>Öğrenme eksiklerinin ve nedenlerinin tespiti </a:t>
            </a:r>
          </a:p>
          <a:p>
            <a:r>
              <a:rPr lang="tr-TR" dirty="0" smtClean="0"/>
              <a:t>Karar verme </a:t>
            </a:r>
          </a:p>
          <a:p>
            <a:r>
              <a:rPr lang="tr-TR" dirty="0" smtClean="0"/>
              <a:t>Politika, yöntem, teknik belirleme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965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Eğitimde Hesap Verebilirlik ve Değerlendirme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Hesap verebilirlik; bir işi veya bir görevi yapmak üzere kendilerine kaynak emanet edilenlerin, kaynakları emanet edenlere kaynakların kullanılma ve işin yerine getirilme derecesi hakkında açıklamada bulunma zorunluluğudur. </a:t>
            </a:r>
          </a:p>
          <a:p>
            <a:pPr marL="0" indent="0">
              <a:buNone/>
            </a:pPr>
            <a:r>
              <a:rPr lang="tr-TR" dirty="0" smtClean="0"/>
              <a:t>Eğitim alanında; </a:t>
            </a:r>
          </a:p>
          <a:p>
            <a:r>
              <a:rPr lang="tr-TR" dirty="0" smtClean="0"/>
              <a:t>Tüzük ve yönetmeliklere uygunluk </a:t>
            </a:r>
          </a:p>
          <a:p>
            <a:r>
              <a:rPr lang="tr-TR" dirty="0" smtClean="0"/>
              <a:t>Mesleki normlara uygunluk                                    hesap verebilirlik </a:t>
            </a:r>
          </a:p>
          <a:p>
            <a:r>
              <a:rPr lang="tr-TR" dirty="0" smtClean="0"/>
              <a:t>Sonuçlara dayalı </a:t>
            </a:r>
          </a:p>
        </p:txBody>
      </p:sp>
      <p:sp>
        <p:nvSpPr>
          <p:cNvPr id="4" name="Sağ Ayraç 3"/>
          <p:cNvSpPr/>
          <p:nvPr/>
        </p:nvSpPr>
        <p:spPr>
          <a:xfrm>
            <a:off x="6369269" y="4099034"/>
            <a:ext cx="1087821" cy="1213945"/>
          </a:xfrm>
          <a:prstGeom prst="rightBrace">
            <a:avLst>
              <a:gd name="adj1" fmla="val 25725"/>
              <a:gd name="adj2" fmla="val 5389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866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 Sürecinde Gözetilmesi Gereken İlkeler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Amaçlar </a:t>
            </a:r>
          </a:p>
          <a:p>
            <a:pPr marL="514350" indent="-514350">
              <a:buAutoNum type="arabicPeriod"/>
            </a:pPr>
            <a:r>
              <a:rPr lang="tr-TR" dirty="0" smtClean="0"/>
              <a:t>Devamlılık </a:t>
            </a:r>
          </a:p>
          <a:p>
            <a:pPr marL="514350" indent="-514350">
              <a:buAutoNum type="arabicPeriod"/>
            </a:pPr>
            <a:r>
              <a:rPr lang="tr-TR" dirty="0" smtClean="0"/>
              <a:t>Genişlik-Kapsamlılık </a:t>
            </a:r>
          </a:p>
          <a:p>
            <a:pPr marL="514350" indent="-514350">
              <a:buAutoNum type="arabicPeriod"/>
            </a:pPr>
            <a:r>
              <a:rPr lang="tr-TR" dirty="0" smtClean="0"/>
              <a:t>Kendi Kendini Değerlendirme </a:t>
            </a:r>
          </a:p>
          <a:p>
            <a:pPr marL="514350" indent="-514350">
              <a:buAutoNum type="arabicPeriod"/>
            </a:pPr>
            <a:r>
              <a:rPr lang="tr-TR" dirty="0" smtClean="0"/>
              <a:t>Ölçme Araçlarında Çeşitlilik </a:t>
            </a:r>
          </a:p>
          <a:p>
            <a:pPr marL="514350" indent="-514350">
              <a:buAutoNum type="arabicPeriod"/>
            </a:pPr>
            <a:r>
              <a:rPr lang="tr-TR" dirty="0" smtClean="0"/>
              <a:t>İşbirliği </a:t>
            </a:r>
          </a:p>
          <a:p>
            <a:pPr marL="514350" indent="-514350">
              <a:buAutoNum type="arabicPeriod"/>
            </a:pPr>
            <a:r>
              <a:rPr lang="tr-TR" dirty="0" smtClean="0"/>
              <a:t>Planlama </a:t>
            </a:r>
          </a:p>
          <a:p>
            <a:pPr marL="514350" indent="-514350">
              <a:buAutoNum type="arabicPeriod"/>
            </a:pPr>
            <a:r>
              <a:rPr lang="tr-TR" dirty="0" smtClean="0"/>
              <a:t>Bireysel Farklılıklar </a:t>
            </a:r>
          </a:p>
          <a:p>
            <a:pPr marL="514350" indent="-51435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7904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Demirtaşlı</a:t>
            </a:r>
            <a:r>
              <a:rPr lang="tr-TR" dirty="0"/>
              <a:t>, R.N. (Ed.) (2012).</a:t>
            </a:r>
            <a:r>
              <a:rPr lang="tr-TR" b="1" dirty="0"/>
              <a:t> Eğitimde Ölçme ve Değerlendirme. </a:t>
            </a:r>
            <a:r>
              <a:rPr lang="tr-TR" dirty="0" err="1"/>
              <a:t>Edge</a:t>
            </a:r>
            <a:r>
              <a:rPr lang="tr-TR" dirty="0"/>
              <a:t> Akademi, Ankara.</a:t>
            </a:r>
          </a:p>
          <a:p>
            <a:r>
              <a:rPr lang="tr-TR" dirty="0"/>
              <a:t>BAYKUL, Yaşar </a:t>
            </a:r>
            <a:r>
              <a:rPr lang="tr-TR" dirty="0" smtClean="0"/>
              <a:t>(1999). </a:t>
            </a:r>
            <a:r>
              <a:rPr lang="tr-TR" b="1" dirty="0"/>
              <a:t>Eğitimde ve Psikolojide Ölçme</a:t>
            </a:r>
            <a:r>
              <a:rPr lang="tr-TR" dirty="0"/>
              <a:t>. ÖSYM Yayınları,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7273334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271</Words>
  <Application>Microsoft Office PowerPoint</Application>
  <PresentationFormat>Geniş ekran</PresentationFormat>
  <Paragraphs>47</Paragraphs>
  <Slides>9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Gabriola</vt:lpstr>
      <vt:lpstr>Wingdings 2</vt:lpstr>
      <vt:lpstr>HDOfficeLightV0</vt:lpstr>
      <vt:lpstr>EĞİTİMDE ÖLÇME VE DEĞERLENDİRME</vt:lpstr>
      <vt:lpstr>PowerPoint Sunusu</vt:lpstr>
      <vt:lpstr>Eğitim </vt:lpstr>
      <vt:lpstr>Bir Sistem Olarak Eğitim </vt:lpstr>
      <vt:lpstr>PowerPoint Sunusu</vt:lpstr>
      <vt:lpstr>Ölçme Sonuçları Nerelerde Kullanılır </vt:lpstr>
      <vt:lpstr>Eğitimde Hesap Verebilirlik ve Değerlendirme </vt:lpstr>
      <vt:lpstr>Değerlendirme Sürecinde Gözetilmesi Gereken İlkeler </vt:lpstr>
      <vt:lpstr>Kaynaklar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</dc:title>
  <dc:creator>CAT_Proje_PC_1</dc:creator>
  <cp:lastModifiedBy>CAT_Proje_PC_1</cp:lastModifiedBy>
  <cp:revision>20</cp:revision>
  <dcterms:created xsi:type="dcterms:W3CDTF">2019-02-18T14:59:06Z</dcterms:created>
  <dcterms:modified xsi:type="dcterms:W3CDTF">2020-02-13T14:38:51Z</dcterms:modified>
</cp:coreProperties>
</file>