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9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Ortadoğu Ülkelerinin Ekonomik, Siyasal ve Toplumsal Yapıları: Monarşiler </a:t>
            </a:r>
            <a:r>
              <a:rPr lang="tr-TR" sz="2800" dirty="0" smtClean="0">
                <a:solidFill>
                  <a:srgbClr val="660066"/>
                </a:solidFill>
              </a:rPr>
              <a:t>II (Devrim Öncesi İran, Fas, Ürdün)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DEVRİM ÖNCESİ İRAN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Muhammed</a:t>
            </a:r>
            <a:r>
              <a:rPr lang="en-US" dirty="0" smtClean="0"/>
              <a:t> </a:t>
            </a:r>
            <a:r>
              <a:rPr lang="en-US" dirty="0" err="1" smtClean="0"/>
              <a:t>Rıza</a:t>
            </a:r>
            <a:r>
              <a:rPr lang="en-US" dirty="0" smtClean="0"/>
              <a:t> </a:t>
            </a:r>
            <a:r>
              <a:rPr lang="en-US" dirty="0" err="1" smtClean="0"/>
              <a:t>Şah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büyümesi</a:t>
            </a:r>
            <a:r>
              <a:rPr lang="en-US" dirty="0" smtClean="0"/>
              <a:t> (1953-1975)</a:t>
            </a:r>
          </a:p>
          <a:p>
            <a:pPr marL="82296" indent="0">
              <a:buNone/>
            </a:pP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 smtClean="0"/>
              <a:t>güçlendirilmesi</a:t>
            </a:r>
            <a:r>
              <a:rPr lang="en-US" dirty="0" smtClean="0"/>
              <a:t>: </a:t>
            </a:r>
            <a:r>
              <a:rPr lang="en-US" dirty="0" err="1" smtClean="0"/>
              <a:t>Silah</a:t>
            </a:r>
            <a:r>
              <a:rPr lang="en-US" dirty="0" smtClean="0"/>
              <a:t> </a:t>
            </a:r>
            <a:r>
              <a:rPr lang="en-US" dirty="0" err="1" smtClean="0"/>
              <a:t>alımlarında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asker </a:t>
            </a:r>
            <a:r>
              <a:rPr lang="en-US" dirty="0" err="1" smtClean="0"/>
              <a:t>sayısında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Bürokraside</a:t>
            </a:r>
            <a:r>
              <a:rPr lang="en-US" dirty="0" smtClean="0"/>
              <a:t> </a:t>
            </a:r>
            <a:r>
              <a:rPr lang="en-US" dirty="0" err="1" smtClean="0"/>
              <a:t>genişleme</a:t>
            </a:r>
            <a:r>
              <a:rPr lang="en-US" dirty="0" smtClean="0"/>
              <a:t>: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bakanlıkların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bürokraside</a:t>
            </a:r>
            <a:r>
              <a:rPr lang="en-US" dirty="0" smtClean="0"/>
              <a:t>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oranda</a:t>
            </a:r>
            <a:r>
              <a:rPr lang="en-US" dirty="0" smtClean="0"/>
              <a:t> </a:t>
            </a:r>
            <a:r>
              <a:rPr lang="en-US" dirty="0" err="1" smtClean="0"/>
              <a:t>istihdam</a:t>
            </a:r>
            <a:r>
              <a:rPr lang="en-US" dirty="0" smtClean="0"/>
              <a:t> </a:t>
            </a: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Saray</a:t>
            </a:r>
            <a:r>
              <a:rPr lang="en-US" dirty="0" smtClean="0"/>
              <a:t> </a:t>
            </a:r>
            <a:r>
              <a:rPr lang="en-US" dirty="0" err="1" smtClean="0"/>
              <a:t>patronaj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güçlendirilmesi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8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DEVRİM ÖNCESİ İRAN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r>
              <a:rPr lang="en-US" dirty="0" smtClean="0"/>
              <a:t> (1953-1975):</a:t>
            </a:r>
          </a:p>
          <a:p>
            <a:pPr marL="82296" indent="0">
              <a:buNone/>
            </a:pPr>
            <a:r>
              <a:rPr lang="en-US" dirty="0" smtClean="0"/>
              <a:t>1963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Devrim</a:t>
            </a:r>
            <a:r>
              <a:rPr lang="en-US" dirty="0" smtClean="0"/>
              <a:t>: “Kızıl </a:t>
            </a:r>
            <a:r>
              <a:rPr lang="en-US" dirty="0" err="1" smtClean="0"/>
              <a:t>devrim”le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, </a:t>
            </a: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reformu</a:t>
            </a:r>
            <a:r>
              <a:rPr lang="en-US" dirty="0" smtClean="0"/>
              <a:t>,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kurumlarında</a:t>
            </a:r>
            <a:r>
              <a:rPr lang="en-US" dirty="0" smtClean="0"/>
              <a:t> reform.</a:t>
            </a:r>
          </a:p>
          <a:p>
            <a:pPr marL="82296" indent="0">
              <a:buNone/>
            </a:pP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Devrim’in</a:t>
            </a:r>
            <a:r>
              <a:rPr lang="en-US" dirty="0" smtClean="0"/>
              <a:t> </a:t>
            </a:r>
            <a:r>
              <a:rPr lang="en-US" dirty="0" err="1" smtClean="0"/>
              <a:t>yarattığı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sosyo-ekonomik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gerilimler</a:t>
            </a:r>
            <a:r>
              <a:rPr lang="en-US" dirty="0" smtClean="0"/>
              <a:t>, </a:t>
            </a:r>
            <a:r>
              <a:rPr lang="en-US" dirty="0" err="1" smtClean="0"/>
              <a:t>iran</a:t>
            </a:r>
            <a:r>
              <a:rPr lang="en-US" dirty="0" smtClean="0"/>
              <a:t> </a:t>
            </a:r>
            <a:r>
              <a:rPr lang="en-US" dirty="0" err="1" smtClean="0"/>
              <a:t>islam</a:t>
            </a:r>
            <a:r>
              <a:rPr lang="en-US" dirty="0" smtClean="0"/>
              <a:t> </a:t>
            </a:r>
            <a:r>
              <a:rPr lang="en-US" dirty="0" err="1" smtClean="0"/>
              <a:t>Devrimi’ne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araladı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Monarşiye</a:t>
            </a:r>
            <a:r>
              <a:rPr lang="en-US" dirty="0" smtClean="0"/>
              <a:t> </a:t>
            </a:r>
            <a:r>
              <a:rPr lang="en-US" dirty="0" err="1" smtClean="0"/>
              <a:t>muhalif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r>
              <a:rPr lang="en-US" dirty="0" smtClean="0"/>
              <a:t>: </a:t>
            </a:r>
            <a:r>
              <a:rPr lang="en-US" dirty="0" err="1" smtClean="0"/>
              <a:t>Aydınlar</a:t>
            </a:r>
            <a:r>
              <a:rPr lang="en-US" dirty="0" smtClean="0"/>
              <a:t>, </a:t>
            </a:r>
            <a:r>
              <a:rPr lang="en-US" dirty="0" err="1" smtClean="0"/>
              <a:t>kentli</a:t>
            </a:r>
            <a:r>
              <a:rPr lang="en-US" dirty="0" smtClean="0"/>
              <a:t>, </a:t>
            </a:r>
            <a:r>
              <a:rPr lang="en-US" dirty="0" err="1" smtClean="0"/>
              <a:t>işçi</a:t>
            </a:r>
            <a:r>
              <a:rPr lang="en-US" dirty="0" smtClean="0"/>
              <a:t> </a:t>
            </a:r>
            <a:r>
              <a:rPr lang="en-US" dirty="0" err="1" smtClean="0"/>
              <a:t>sınıfı</a:t>
            </a:r>
            <a:r>
              <a:rPr lang="en-US" dirty="0" smtClean="0"/>
              <a:t>, </a:t>
            </a:r>
            <a:r>
              <a:rPr lang="en-US" dirty="0" err="1" smtClean="0"/>
              <a:t>ulema</a:t>
            </a:r>
            <a:r>
              <a:rPr lang="en-US" dirty="0" smtClean="0"/>
              <a:t>, </a:t>
            </a:r>
            <a:r>
              <a:rPr lang="en-US" dirty="0" err="1" smtClean="0"/>
              <a:t>Çarşı</a:t>
            </a:r>
            <a:r>
              <a:rPr lang="en-US" dirty="0" smtClean="0"/>
              <a:t> </a:t>
            </a:r>
            <a:r>
              <a:rPr lang="en-US" dirty="0" err="1" smtClean="0"/>
              <a:t>esnafı</a:t>
            </a:r>
            <a:r>
              <a:rPr lang="en-US" dirty="0" smtClean="0"/>
              <a:t>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41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DEVRİM ÖNCESİ İRAN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gerilimler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err="1" smtClean="0"/>
              <a:t>Öne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figürler</a:t>
            </a:r>
            <a:r>
              <a:rPr lang="en-US" dirty="0" smtClean="0"/>
              <a:t>: Ali </a:t>
            </a:r>
            <a:r>
              <a:rPr lang="en-US" dirty="0" err="1" smtClean="0"/>
              <a:t>Şerati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Humeyni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Şeriati’nin</a:t>
            </a:r>
            <a:r>
              <a:rPr lang="en-US" dirty="0" smtClean="0"/>
              <a:t> </a:t>
            </a:r>
            <a:r>
              <a:rPr lang="en-US" dirty="0" err="1" smtClean="0"/>
              <a:t>düşüncesinde</a:t>
            </a:r>
            <a:r>
              <a:rPr lang="en-US" dirty="0" smtClean="0"/>
              <a:t> </a:t>
            </a:r>
            <a:r>
              <a:rPr lang="en-US" dirty="0" err="1" smtClean="0"/>
              <a:t>Şiiliğin</a:t>
            </a:r>
            <a:r>
              <a:rPr lang="en-US" dirty="0" smtClean="0"/>
              <a:t> </a:t>
            </a:r>
            <a:r>
              <a:rPr lang="en-US" dirty="0" err="1" smtClean="0"/>
              <a:t>devrimci</a:t>
            </a:r>
            <a:r>
              <a:rPr lang="en-US" dirty="0" smtClean="0"/>
              <a:t> </a:t>
            </a:r>
            <a:r>
              <a:rPr lang="en-US" dirty="0" err="1" smtClean="0"/>
              <a:t>yanının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plana</a:t>
            </a:r>
            <a:r>
              <a:rPr lang="en-US" dirty="0" smtClean="0"/>
              <a:t> </a:t>
            </a:r>
            <a:r>
              <a:rPr lang="en-US" dirty="0" err="1" smtClean="0"/>
              <a:t>çıkarılması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err="1" smtClean="0"/>
              <a:t>Humeyni’ni</a:t>
            </a:r>
            <a:r>
              <a:rPr lang="en-US" dirty="0" smtClean="0"/>
              <a:t> </a:t>
            </a:r>
            <a:r>
              <a:rPr lang="en-US" dirty="0" err="1" smtClean="0"/>
              <a:t>Velayet-i</a:t>
            </a:r>
            <a:r>
              <a:rPr lang="en-US" dirty="0" smtClean="0"/>
              <a:t> </a:t>
            </a:r>
            <a:r>
              <a:rPr lang="en-US" dirty="0" err="1" smtClean="0"/>
              <a:t>Fakih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Monarşiye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eleştirileri</a:t>
            </a:r>
            <a:r>
              <a:rPr lang="en-US" dirty="0" smtClean="0"/>
              <a:t>: Bu </a:t>
            </a:r>
            <a:r>
              <a:rPr lang="en-US" dirty="0" err="1" smtClean="0"/>
              <a:t>kavram</a:t>
            </a:r>
            <a:r>
              <a:rPr lang="en-US" dirty="0" smtClean="0"/>
              <a:t>, 12. </a:t>
            </a:r>
            <a:r>
              <a:rPr lang="en-US" dirty="0" err="1" smtClean="0"/>
              <a:t>İmam’ın</a:t>
            </a:r>
            <a:r>
              <a:rPr lang="en-US" dirty="0" smtClean="0"/>
              <a:t> </a:t>
            </a:r>
            <a:r>
              <a:rPr lang="en-US" dirty="0" err="1" smtClean="0"/>
              <a:t>yokluğunda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dünyadaki</a:t>
            </a:r>
            <a:r>
              <a:rPr lang="en-US" dirty="0" smtClean="0"/>
              <a:t> </a:t>
            </a:r>
            <a:r>
              <a:rPr lang="en-US" dirty="0" err="1" smtClean="0"/>
              <a:t>yardımcıları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müçtehidlerin</a:t>
            </a:r>
            <a:r>
              <a:rPr lang="en-US" dirty="0" smtClean="0"/>
              <a:t> </a:t>
            </a:r>
            <a:r>
              <a:rPr lang="en-US" dirty="0" err="1" smtClean="0"/>
              <a:t>Şeriat’ın</a:t>
            </a:r>
            <a:r>
              <a:rPr lang="en-US" dirty="0" smtClean="0"/>
              <a:t> </a:t>
            </a:r>
            <a:r>
              <a:rPr lang="en-US" dirty="0" err="1" smtClean="0"/>
              <a:t>bekçileri</a:t>
            </a:r>
            <a:r>
              <a:rPr lang="en-US" dirty="0" smtClean="0"/>
              <a:t> </a:t>
            </a:r>
            <a:r>
              <a:rPr lang="en-US" dirty="0" err="1" smtClean="0"/>
              <a:t>olacaklarına</a:t>
            </a:r>
            <a:r>
              <a:rPr lang="en-US" dirty="0" smtClean="0"/>
              <a:t> </a:t>
            </a:r>
            <a:r>
              <a:rPr lang="en-US" dirty="0" err="1" smtClean="0"/>
              <a:t>işaret</a:t>
            </a:r>
            <a:r>
              <a:rPr lang="en-US" dirty="0" smtClean="0"/>
              <a:t> </a:t>
            </a:r>
            <a:r>
              <a:rPr lang="en-US" dirty="0" err="1" smtClean="0"/>
              <a:t>etmekteydi</a:t>
            </a:r>
            <a:r>
              <a:rPr lang="en-US" dirty="0" smtClean="0"/>
              <a:t>.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yanı</a:t>
            </a:r>
            <a:r>
              <a:rPr lang="en-US" dirty="0" smtClean="0"/>
              <a:t> </a:t>
            </a:r>
            <a:r>
              <a:rPr lang="en-US" dirty="0" err="1" smtClean="0"/>
              <a:t>sıra</a:t>
            </a:r>
            <a:r>
              <a:rPr lang="en-US" dirty="0" smtClean="0"/>
              <a:t>, </a:t>
            </a:r>
            <a:r>
              <a:rPr lang="en-US" dirty="0" err="1" smtClean="0"/>
              <a:t>Humeyni</a:t>
            </a:r>
            <a:r>
              <a:rPr lang="en-US" dirty="0" smtClean="0"/>
              <a:t> </a:t>
            </a:r>
            <a:r>
              <a:rPr lang="en-US" dirty="0" err="1" smtClean="0"/>
              <a:t>monarşiyi</a:t>
            </a:r>
            <a:r>
              <a:rPr lang="en-US" dirty="0" smtClean="0"/>
              <a:t> </a:t>
            </a:r>
            <a:r>
              <a:rPr lang="en-US" dirty="0" err="1" smtClean="0"/>
              <a:t>paganlıkla</a:t>
            </a:r>
            <a:r>
              <a:rPr lang="en-US" dirty="0" smtClean="0"/>
              <a:t> </a:t>
            </a:r>
            <a:r>
              <a:rPr lang="en-US" dirty="0" err="1" smtClean="0"/>
              <a:t>suçlamaktaydı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81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DEVRİM ÖNCESİ İRAN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 smtClean="0"/>
              <a:t>Devleti</a:t>
            </a:r>
            <a:r>
              <a:rPr lang="en-US" dirty="0" smtClean="0"/>
              <a:t>: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partilerin</a:t>
            </a:r>
            <a:r>
              <a:rPr lang="en-US" dirty="0" smtClean="0"/>
              <a:t> 1975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ilga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, </a:t>
            </a:r>
            <a:r>
              <a:rPr lang="en-US" dirty="0" err="1" smtClean="0"/>
              <a:t>rejime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Diriliş</a:t>
            </a:r>
            <a:r>
              <a:rPr lang="en-US" dirty="0" smtClean="0"/>
              <a:t> </a:t>
            </a:r>
            <a:r>
              <a:rPr lang="en-US" dirty="0" err="1" smtClean="0"/>
              <a:t>Partisi’nin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r>
              <a:rPr lang="en-US" dirty="0" smtClean="0"/>
              <a:t> </a:t>
            </a:r>
            <a:r>
              <a:rPr lang="en-US" dirty="0" err="1" smtClean="0"/>
              <a:t>devrime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sürecin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taşlarından</a:t>
            </a:r>
            <a:r>
              <a:rPr lang="en-US" dirty="0" smtClean="0"/>
              <a:t> </a:t>
            </a:r>
            <a:r>
              <a:rPr lang="en-US" dirty="0" err="1" smtClean="0"/>
              <a:t>birini</a:t>
            </a:r>
            <a:r>
              <a:rPr lang="en-US" dirty="0" smtClean="0"/>
              <a:t> </a:t>
            </a:r>
            <a:r>
              <a:rPr lang="en-US" dirty="0" err="1" smtClean="0"/>
              <a:t>oluşturdu</a:t>
            </a:r>
            <a:r>
              <a:rPr lang="en-US" dirty="0" smtClean="0"/>
              <a:t>.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, </a:t>
            </a:r>
            <a:r>
              <a:rPr lang="en-US" dirty="0" err="1" smtClean="0"/>
              <a:t>Çarşı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ulema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arttırılan</a:t>
            </a:r>
            <a:r>
              <a:rPr lang="en-US" dirty="0" smtClean="0"/>
              <a:t> </a:t>
            </a:r>
            <a:r>
              <a:rPr lang="en-US" dirty="0" err="1" smtClean="0"/>
              <a:t>baskı</a:t>
            </a:r>
            <a:r>
              <a:rPr lang="en-US" dirty="0" smtClean="0"/>
              <a:t>, </a:t>
            </a:r>
            <a:r>
              <a:rPr lang="en-US" dirty="0" err="1" smtClean="0"/>
              <a:t>halihazırda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muhalefetin</a:t>
            </a:r>
            <a:r>
              <a:rPr lang="en-US" dirty="0" smtClean="0"/>
              <a:t> </a:t>
            </a:r>
            <a:r>
              <a:rPr lang="en-US" dirty="0" err="1" smtClean="0"/>
              <a:t>harekete</a:t>
            </a:r>
            <a:r>
              <a:rPr lang="en-US" dirty="0" smtClean="0"/>
              <a:t> </a:t>
            </a:r>
            <a:r>
              <a:rPr lang="en-US" dirty="0" err="1" smtClean="0"/>
              <a:t>geçmesine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tanıdı</a:t>
            </a:r>
            <a:r>
              <a:rPr lang="en-US" dirty="0" smtClean="0"/>
              <a:t>. </a:t>
            </a:r>
            <a:r>
              <a:rPr lang="en-US" dirty="0" err="1" smtClean="0"/>
              <a:t>Şubat</a:t>
            </a:r>
            <a:r>
              <a:rPr lang="en-US" dirty="0" smtClean="0"/>
              <a:t> 1979’daki İran İslam </a:t>
            </a:r>
            <a:r>
              <a:rPr lang="en-US" dirty="0" err="1" smtClean="0"/>
              <a:t>Devrimi’yle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bölgedeki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İslmacı</a:t>
            </a:r>
            <a:r>
              <a:rPr lang="en-US" dirty="0" smtClean="0"/>
              <a:t> </a:t>
            </a:r>
            <a:r>
              <a:rPr lang="en-US" dirty="0" err="1" smtClean="0"/>
              <a:t>hareketlere</a:t>
            </a:r>
            <a:r>
              <a:rPr lang="en-US" dirty="0" smtClean="0"/>
              <a:t> de </a:t>
            </a:r>
            <a:r>
              <a:rPr lang="en-US" dirty="0" err="1" smtClean="0"/>
              <a:t>ilham</a:t>
            </a:r>
            <a:r>
              <a:rPr lang="en-US" dirty="0" smtClean="0"/>
              <a:t> </a:t>
            </a:r>
            <a:r>
              <a:rPr lang="en-US" dirty="0" err="1" smtClean="0"/>
              <a:t>kaynağı</a:t>
            </a:r>
            <a:r>
              <a:rPr lang="en-US" dirty="0" smtClean="0"/>
              <a:t> </a:t>
            </a:r>
            <a:r>
              <a:rPr lang="en-US" dirty="0" err="1" smtClean="0"/>
              <a:t>olacak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model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</a:t>
            </a:r>
            <a:r>
              <a:rPr lang="en-US" dirty="0" smtClean="0"/>
              <a:t> </a:t>
            </a:r>
            <a:r>
              <a:rPr lang="en-US" dirty="0" err="1" smtClean="0"/>
              <a:t>oldu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96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FAS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Font typeface="Wingdings" charset="2"/>
              <a:buChar char="u"/>
            </a:pPr>
            <a:r>
              <a:rPr lang="tr-TR" dirty="0"/>
              <a:t>Fas’ta Fransız-İspanyol Himayesi </a:t>
            </a:r>
          </a:p>
          <a:p>
            <a:pPr marL="82296" lvl="0" indent="0">
              <a:buNone/>
            </a:pPr>
            <a:r>
              <a:rPr lang="tr-TR" dirty="0" smtClean="0"/>
              <a:t>-Geleneksel </a:t>
            </a:r>
            <a:r>
              <a:rPr lang="tr-TR" dirty="0"/>
              <a:t>İktidarın Zayıflaması ve Artan Batı Nüfuzu (1822-1912</a:t>
            </a:r>
            <a:r>
              <a:rPr lang="tr-TR" dirty="0" smtClean="0"/>
              <a:t>)</a:t>
            </a:r>
          </a:p>
          <a:p>
            <a:pPr marL="82296" lvl="0" indent="0">
              <a:buNone/>
            </a:pPr>
            <a:r>
              <a:rPr lang="tr-TR" dirty="0"/>
              <a:t>-</a:t>
            </a:r>
            <a:r>
              <a:rPr lang="tr-TR" dirty="0" smtClean="0"/>
              <a:t>1912 </a:t>
            </a:r>
            <a:r>
              <a:rPr lang="tr-TR" dirty="0" err="1"/>
              <a:t>Fez</a:t>
            </a:r>
            <a:r>
              <a:rPr lang="tr-TR" dirty="0"/>
              <a:t> Antlaşması ve Himaye Rejiminin Tesisi</a:t>
            </a:r>
          </a:p>
          <a:p>
            <a:pPr marL="82296" lvl="0" indent="0">
              <a:buNone/>
            </a:pPr>
            <a:r>
              <a:rPr lang="tr-TR" dirty="0" smtClean="0"/>
              <a:t>-Fransız ve İspanyol Himayeleri</a:t>
            </a:r>
            <a:endParaRPr lang="tr-TR" dirty="0"/>
          </a:p>
          <a:p>
            <a:pPr marL="82296" lvl="0" indent="0">
              <a:buNone/>
            </a:pPr>
            <a:r>
              <a:rPr lang="tr-TR" dirty="0" smtClean="0"/>
              <a:t>- </a:t>
            </a:r>
            <a:r>
              <a:rPr lang="tr-TR" dirty="0"/>
              <a:t>İspanya’ya Karşı Başkaldırı:  Abdülkerim Ayaklanması ve </a:t>
            </a:r>
            <a:r>
              <a:rPr lang="tr-TR" dirty="0" err="1"/>
              <a:t>Rif</a:t>
            </a:r>
            <a:r>
              <a:rPr lang="tr-TR" dirty="0"/>
              <a:t> Savaşı (1920-1927)</a:t>
            </a:r>
          </a:p>
          <a:p>
            <a:pPr marL="82296" lvl="0" indent="0">
              <a:buNone/>
            </a:pPr>
            <a:r>
              <a:rPr lang="tr-TR" dirty="0" smtClean="0"/>
              <a:t>-İki </a:t>
            </a:r>
            <a:r>
              <a:rPr lang="tr-TR" dirty="0"/>
              <a:t>Savaş Arası Dönemde Fas Milliyetçiliğinin Yükselişi</a:t>
            </a:r>
          </a:p>
          <a:p>
            <a:pPr lvl="0">
              <a:buFont typeface="Wingdings" charset="2"/>
              <a:buChar char="u"/>
            </a:pPr>
            <a:r>
              <a:rPr lang="tr-TR" dirty="0" smtClean="0"/>
              <a:t> </a:t>
            </a:r>
            <a:r>
              <a:rPr lang="tr-TR" dirty="0"/>
              <a:t>İstiklal Partisi ve Sultan V. Muhammed’in Bağımsızlık Mücadelesi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824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FAS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charset="2"/>
              <a:buChar char="u"/>
            </a:pPr>
            <a:endParaRPr lang="tr-TR" dirty="0" smtClean="0"/>
          </a:p>
          <a:p>
            <a:pPr lvl="1">
              <a:buFont typeface="Wingdings" charset="2"/>
              <a:buChar char="u"/>
            </a:pPr>
            <a:r>
              <a:rPr lang="tr-TR" dirty="0" smtClean="0"/>
              <a:t>Bağımsızlığın </a:t>
            </a:r>
            <a:r>
              <a:rPr lang="tr-TR" dirty="0"/>
              <a:t>İlk Yılları: </a:t>
            </a:r>
            <a:r>
              <a:rPr lang="tr-TR" dirty="0" smtClean="0"/>
              <a:t> V</a:t>
            </a:r>
            <a:r>
              <a:rPr lang="tr-TR" dirty="0"/>
              <a:t>. Muhammed Dönemi (1956-1961)</a:t>
            </a:r>
          </a:p>
          <a:p>
            <a:pPr lvl="1">
              <a:buFont typeface="Wingdings" charset="2"/>
              <a:buChar char="u"/>
            </a:pPr>
            <a:r>
              <a:rPr lang="tr-TR" dirty="0"/>
              <a:t>II. Hasan ve Modern Fas’ın </a:t>
            </a:r>
            <a:r>
              <a:rPr lang="tr-TR" dirty="0" smtClean="0"/>
              <a:t>İnşası</a:t>
            </a:r>
          </a:p>
          <a:p>
            <a:pPr marL="402336" lvl="1" indent="0">
              <a:buNone/>
            </a:pPr>
            <a:r>
              <a:rPr lang="tr-TR" dirty="0"/>
              <a:t>-</a:t>
            </a:r>
            <a:r>
              <a:rPr lang="tr-TR" dirty="0" smtClean="0"/>
              <a:t>Rejimin </a:t>
            </a:r>
            <a:r>
              <a:rPr lang="tr-TR" dirty="0"/>
              <a:t>Konsolidasyonu (1961-1975</a:t>
            </a:r>
            <a:r>
              <a:rPr lang="tr-TR" dirty="0" smtClean="0"/>
              <a:t>)</a:t>
            </a:r>
          </a:p>
          <a:p>
            <a:pPr marL="402336" lvl="1" indent="0">
              <a:buNone/>
            </a:pPr>
            <a:r>
              <a:rPr lang="tr-TR" dirty="0"/>
              <a:t>-</a:t>
            </a:r>
            <a:r>
              <a:rPr lang="tr-TR" dirty="0" smtClean="0"/>
              <a:t>Batı </a:t>
            </a:r>
            <a:r>
              <a:rPr lang="tr-TR" dirty="0"/>
              <a:t>Sahra Sorunu Çerçevesinde İstikrarlı </a:t>
            </a:r>
            <a:r>
              <a:rPr lang="tr-TR" dirty="0" err="1"/>
              <a:t>Otoriterleşme</a:t>
            </a:r>
            <a:r>
              <a:rPr lang="tr-TR" dirty="0"/>
              <a:t> (1975-1992</a:t>
            </a:r>
            <a:r>
              <a:rPr lang="tr-TR" dirty="0" smtClean="0"/>
              <a:t>)</a:t>
            </a:r>
          </a:p>
          <a:p>
            <a:pPr marL="402336" lvl="1" indent="0">
              <a:buNone/>
            </a:pPr>
            <a:r>
              <a:rPr lang="tr-TR" dirty="0"/>
              <a:t>-</a:t>
            </a:r>
            <a:r>
              <a:rPr lang="tr-TR" dirty="0" smtClean="0"/>
              <a:t>Cezayir </a:t>
            </a:r>
            <a:r>
              <a:rPr lang="tr-TR" dirty="0"/>
              <a:t>İç Savaşı Gölgesinde Kontrollü Liberalleşme (1992-1999)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39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ÜRDÜN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Ürdün’ün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,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Arka</a:t>
            </a:r>
            <a:r>
              <a:rPr lang="en-US" dirty="0" smtClean="0"/>
              <a:t> Plan</a:t>
            </a:r>
          </a:p>
          <a:p>
            <a:pPr marL="82296" indent="0">
              <a:buNone/>
            </a:pP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Nüfuzu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modern </a:t>
            </a:r>
            <a:r>
              <a:rPr lang="en-US" dirty="0" err="1" smtClean="0"/>
              <a:t>kurumların</a:t>
            </a:r>
            <a:r>
              <a:rPr lang="en-US" dirty="0" smtClean="0"/>
              <a:t> </a:t>
            </a:r>
            <a:r>
              <a:rPr lang="en-US" dirty="0" err="1" smtClean="0"/>
              <a:t>oluşumu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Ürdün</a:t>
            </a:r>
            <a:r>
              <a:rPr lang="en-US" dirty="0" smtClean="0"/>
              <a:t> </a:t>
            </a:r>
            <a:r>
              <a:rPr lang="en-US" dirty="0" err="1" smtClean="0"/>
              <a:t>Haşimi</a:t>
            </a:r>
            <a:r>
              <a:rPr lang="en-US" dirty="0" smtClean="0"/>
              <a:t> </a:t>
            </a:r>
            <a:r>
              <a:rPr lang="en-US" dirty="0" err="1" smtClean="0"/>
              <a:t>Krallığı’nın</a:t>
            </a:r>
            <a:r>
              <a:rPr lang="en-US" dirty="0" smtClean="0"/>
              <a:t> </a:t>
            </a:r>
            <a:r>
              <a:rPr lang="en-US" dirty="0" err="1" smtClean="0"/>
              <a:t>doğuşu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Şerialılar</a:t>
            </a:r>
            <a:r>
              <a:rPr lang="en-US" dirty="0" smtClean="0"/>
              <a:t>, </a:t>
            </a:r>
            <a:r>
              <a:rPr lang="en-US" dirty="0" err="1" smtClean="0"/>
              <a:t>Filistinliler</a:t>
            </a:r>
            <a:r>
              <a:rPr lang="en-US" dirty="0" smtClean="0"/>
              <a:t>,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gruplar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90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ÜRDÜN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: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Saray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Aygıtı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Elitler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sınıfı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ideolojisi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Arapçılık</a:t>
            </a:r>
            <a:r>
              <a:rPr lang="en-US" dirty="0" smtClean="0"/>
              <a:t>, </a:t>
            </a:r>
            <a:r>
              <a:rPr lang="en-US" dirty="0" err="1" smtClean="0"/>
              <a:t>İslamcılık</a:t>
            </a:r>
            <a:r>
              <a:rPr lang="en-US" dirty="0" smtClean="0"/>
              <a:t>, </a:t>
            </a:r>
            <a:r>
              <a:rPr lang="en-US" dirty="0" err="1" smtClean="0"/>
              <a:t>islami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Filistinli</a:t>
            </a:r>
            <a:r>
              <a:rPr lang="en-US" dirty="0" smtClean="0"/>
              <a:t> </a:t>
            </a:r>
            <a:r>
              <a:rPr lang="en-US" dirty="0" err="1" smtClean="0"/>
              <a:t>muhalefet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/>
              <a:t>R</a:t>
            </a:r>
            <a:r>
              <a:rPr lang="en-US" dirty="0" err="1" smtClean="0"/>
              <a:t>antçılık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487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207</TotalTime>
  <Words>461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BÖLGESEL POLİTİKA: ORTADOĞU (Bahar 2019-2020)</vt:lpstr>
      <vt:lpstr>DEVRİM ÖNCESİ İRAN</vt:lpstr>
      <vt:lpstr>DEVRİM ÖNCESİ İRAN</vt:lpstr>
      <vt:lpstr>DEVRİM ÖNCESİ İRAN</vt:lpstr>
      <vt:lpstr>DEVRİM ÖNCESİ İRAN</vt:lpstr>
      <vt:lpstr>FAS</vt:lpstr>
      <vt:lpstr>FAS</vt:lpstr>
      <vt:lpstr>ÜRDÜN</vt:lpstr>
      <vt:lpstr>ÜRDÜN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47</cp:revision>
  <dcterms:created xsi:type="dcterms:W3CDTF">2019-01-06T22:25:16Z</dcterms:created>
  <dcterms:modified xsi:type="dcterms:W3CDTF">2019-09-22T17:39:31Z</dcterms:modified>
</cp:coreProperties>
</file>