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73" r:id="rId9"/>
    <p:sldId id="276" r:id="rId10"/>
    <p:sldId id="281" r:id="rId11"/>
    <p:sldId id="282" r:id="rId12"/>
    <p:sldId id="283" r:id="rId13"/>
    <p:sldId id="285" r:id="rId14"/>
    <p:sldId id="287" r:id="rId15"/>
    <p:sldId id="290" r:id="rId16"/>
    <p:sldId id="291" r:id="rId17"/>
    <p:sldId id="294" r:id="rId18"/>
    <p:sldId id="295" r:id="rId19"/>
    <p:sldId id="297" r:id="rId20"/>
    <p:sldId id="298" r:id="rId21"/>
    <p:sldId id="299" r:id="rId22"/>
    <p:sldId id="300" r:id="rId23"/>
    <p:sldId id="301" r:id="rId24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5059" y="723391"/>
            <a:ext cx="782828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56260" y="1351385"/>
            <a:ext cx="5086984" cy="3969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15772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3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19783"/>
            <a:ext cx="2197735" cy="70485"/>
            <a:chOff x="923544" y="1319783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41119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19783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377187"/>
            <a:ext cx="7623809" cy="5091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200" spc="145" dirty="0">
                <a:solidFill>
                  <a:srgbClr val="FAFD00"/>
                </a:solidFill>
                <a:latin typeface="Times New Roman"/>
                <a:cs typeface="Times New Roman"/>
              </a:rPr>
              <a:t>Uncertainty</a:t>
            </a:r>
            <a:r>
              <a:rPr sz="42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60" dirty="0">
                <a:solidFill>
                  <a:srgbClr val="FAFD00"/>
                </a:solidFill>
                <a:latin typeface="Times New Roman"/>
                <a:cs typeface="Times New Roman"/>
              </a:rPr>
              <a:t>management</a:t>
            </a:r>
            <a:r>
              <a:rPr sz="42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14" dirty="0">
                <a:solidFill>
                  <a:srgbClr val="FAFD00"/>
                </a:solidFill>
                <a:latin typeface="Times New Roman"/>
                <a:cs typeface="Times New Roman"/>
              </a:rPr>
              <a:t>in</a:t>
            </a:r>
            <a:r>
              <a:rPr sz="4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30" dirty="0">
                <a:solidFill>
                  <a:srgbClr val="FAFD00"/>
                </a:solidFill>
                <a:latin typeface="Times New Roman"/>
                <a:cs typeface="Times New Roman"/>
              </a:rPr>
              <a:t>rule- </a:t>
            </a:r>
            <a:r>
              <a:rPr sz="4200" spc="-10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35" dirty="0">
                <a:solidFill>
                  <a:srgbClr val="FAFD00"/>
                </a:solidFill>
                <a:latin typeface="Times New Roman"/>
                <a:cs typeface="Times New Roman"/>
              </a:rPr>
              <a:t>based</a:t>
            </a:r>
            <a:r>
              <a:rPr sz="4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5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42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4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uncertainty?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Bias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endParaRPr sz="3000">
              <a:latin typeface="Times New Roman"/>
              <a:cs typeface="Times New Roman"/>
            </a:endParaRPr>
          </a:p>
          <a:p>
            <a:pPr marL="354965" marR="93027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25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evidential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4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486915"/>
            <a:ext cx="8240395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0287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251075" algn="l"/>
                <a:tab pos="61315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framework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primary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inputs.	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human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judgement.	However,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psychological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research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shows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 elicit probability values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suggests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the conditional probabilities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inconsistent with the prior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5347" y="647191"/>
            <a:ext cx="61544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55" dirty="0"/>
              <a:t>Bias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145" dirty="0"/>
              <a:t>the</a:t>
            </a:r>
            <a:r>
              <a:rPr spc="-25" dirty="0"/>
              <a:t> </a:t>
            </a:r>
            <a:r>
              <a:rPr spc="85" dirty="0"/>
              <a:t>Bayesian</a:t>
            </a:r>
            <a:r>
              <a:rPr spc="-30" dirty="0"/>
              <a:t> </a:t>
            </a:r>
            <a:r>
              <a:rPr spc="145" dirty="0"/>
              <a:t>method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743203"/>
            <a:ext cx="8136890" cy="597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40727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odd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noises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starter.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conditional 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starter being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faulty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 odd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noises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as: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30"/>
              </a:spcBef>
              <a:tabLst>
                <a:tab pos="1546860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symptom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“odd noises”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640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starter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bad {with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probability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0.7}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144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740727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 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odd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noises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you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starter.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conditional 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starter being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faulty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makes odd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noises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as:</a:t>
            </a:r>
            <a:endParaRPr sz="30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780"/>
              </a:spcBef>
            </a:pP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(starter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not bad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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odd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noises)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=</a:t>
            </a:r>
            <a:endParaRPr sz="30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720"/>
              </a:spcBef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=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(starter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good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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odd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noises)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=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0.7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0.3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705103"/>
            <a:ext cx="8688705" cy="603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5430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54686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Therefore,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companion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states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the symptom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 “odd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noises”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640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starter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good {with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probability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0.3}</a:t>
            </a:r>
            <a:endParaRPr sz="3000">
              <a:latin typeface="Times New Roman"/>
              <a:cs typeface="Times New Roman"/>
            </a:endParaRPr>
          </a:p>
          <a:p>
            <a:pPr marL="354965" marR="23114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experts 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conditional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existence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hidden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implicit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probability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(0.3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example).</a:t>
            </a:r>
            <a:endParaRPr sz="3000">
              <a:latin typeface="Times New Roman"/>
              <a:cs typeface="Times New Roman"/>
            </a:endParaRPr>
          </a:p>
          <a:p>
            <a:pPr marL="354965" marR="52387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available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statistical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empirical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studies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derive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following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1111250" algn="l"/>
              </a:tabLst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IF	the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starter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bad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THEN the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symptom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“odd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noises”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{probability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0.85}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85"/>
              </a:spcBef>
              <a:tabLst>
                <a:tab pos="1111250" algn="l"/>
              </a:tabLst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IF	the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starter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bad</a:t>
            </a: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THEN the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symptom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not “odd noises”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{probability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0.15}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07820" marR="5080" indent="-916305">
              <a:lnSpc>
                <a:spcPct val="100000"/>
              </a:lnSpc>
              <a:spcBef>
                <a:spcPts val="95"/>
              </a:spcBef>
            </a:pPr>
            <a:r>
              <a:rPr spc="165" dirty="0"/>
              <a:t>Certainty</a:t>
            </a:r>
            <a:r>
              <a:rPr spc="-10" dirty="0"/>
              <a:t> </a:t>
            </a:r>
            <a:r>
              <a:rPr spc="125" dirty="0"/>
              <a:t>factors</a:t>
            </a:r>
            <a:r>
              <a:rPr spc="-10" dirty="0"/>
              <a:t> </a:t>
            </a:r>
            <a:r>
              <a:rPr spc="145" dirty="0"/>
              <a:t>theory</a:t>
            </a:r>
            <a:r>
              <a:rPr spc="-10" dirty="0"/>
              <a:t> </a:t>
            </a:r>
            <a:r>
              <a:rPr spc="215" dirty="0"/>
              <a:t>and </a:t>
            </a:r>
            <a:r>
              <a:rPr spc="-985" dirty="0"/>
              <a:t> </a:t>
            </a:r>
            <a:r>
              <a:rPr spc="85" dirty="0"/>
              <a:t>evidential</a:t>
            </a:r>
            <a:r>
              <a:rPr spc="-10" dirty="0"/>
              <a:t> </a:t>
            </a:r>
            <a:r>
              <a:rPr spc="120" dirty="0"/>
              <a:t>reasoning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2210815"/>
            <a:ext cx="8029575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731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alternative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 reasoning.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8365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certainty factor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cf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to measure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expert’s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belief.	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maximum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certainty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+1.0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(definitely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minimum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1.0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(definitely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false).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states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evidence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certainly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true,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0.8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 be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this evidence.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1296415"/>
            <a:ext cx="8047355" cy="4324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certainty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base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syntax: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944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evidence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</a:t>
            </a:r>
            <a:endParaRPr sz="3000">
              <a:latin typeface="Symbol"/>
              <a:cs typeface="Symbol"/>
            </a:endParaRPr>
          </a:p>
          <a:p>
            <a:pPr marL="354965">
              <a:lnSpc>
                <a:spcPct val="100000"/>
              </a:lnSpc>
              <a:tabLst>
                <a:tab pos="15640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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hypothesis</a:t>
            </a:r>
            <a:r>
              <a:rPr sz="3000" spc="-5" dirty="0">
                <a:solidFill>
                  <a:srgbClr val="FAFD00"/>
                </a:solidFill>
                <a:latin typeface="Symbol"/>
                <a:cs typeface="Symbol"/>
              </a:rPr>
              <a:t>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{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30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}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>
              <a:latin typeface="Times New Roman"/>
              <a:cs typeface="Times New Roman"/>
            </a:endParaRPr>
          </a:p>
          <a:p>
            <a:pPr marL="354965" marR="34163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cf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occurred.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628294"/>
            <a:ext cx="8140700" cy="578231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600" spc="120" dirty="0">
                <a:solidFill>
                  <a:srgbClr val="FAFD00"/>
                </a:solidFill>
                <a:latin typeface="Times New Roman"/>
                <a:cs typeface="Times New Roman"/>
              </a:rPr>
              <a:t>Example:</a:t>
            </a:r>
            <a:endParaRPr sz="36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45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rule: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20"/>
              </a:spcBef>
              <a:tabLst>
                <a:tab pos="15944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640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i="1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100400"/>
              </a:lnSpc>
              <a:spcBef>
                <a:spcPts val="185"/>
              </a:spcBef>
              <a:tabLst>
                <a:tab pos="139128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 expert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not be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absolutely certain that this rule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holds.	Also suppose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been observed that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cases, even when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IF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the rule 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satisfied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X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, object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B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acquire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354965">
              <a:lnSpc>
                <a:spcPts val="3590"/>
              </a:lnSpc>
              <a:tabLst>
                <a:tab pos="159448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IF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4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64005" algn="l"/>
              </a:tabLst>
            </a:pP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i="1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{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30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0.7};</a:t>
            </a:r>
            <a:endParaRPr sz="3000">
              <a:latin typeface="Times New Roman"/>
              <a:cs typeface="Times New Roman"/>
            </a:endParaRPr>
          </a:p>
          <a:p>
            <a:pPr marL="1564005">
              <a:lnSpc>
                <a:spcPct val="100000"/>
              </a:lnSpc>
            </a:pP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3000" i="1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{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30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0.2}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951991"/>
            <a:ext cx="8257540" cy="5678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472821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 factor assigned by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rule 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establishing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net certainty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consequent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when 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antecedent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uncertain: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ts val="3454"/>
              </a:lnSpc>
              <a:spcBef>
                <a:spcPts val="745"/>
              </a:spcBef>
            </a:pPr>
            <a:r>
              <a:rPr sz="29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29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H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,</a:t>
            </a:r>
            <a:r>
              <a:rPr sz="29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E</a:t>
            </a:r>
            <a:r>
              <a:rPr sz="2900" spc="60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50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2900" i="1" spc="50" dirty="0">
                <a:solidFill>
                  <a:srgbClr val="FAFD00"/>
                </a:solidFill>
                <a:latin typeface="Times New Roman"/>
                <a:cs typeface="Times New Roman"/>
              </a:rPr>
              <a:t>E</a:t>
            </a:r>
            <a:r>
              <a:rPr sz="2900" spc="50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5" dirty="0">
                <a:solidFill>
                  <a:srgbClr val="FAFD00"/>
                </a:solidFill>
                <a:latin typeface="Symbol"/>
                <a:cs typeface="Symbol"/>
              </a:rPr>
              <a:t>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70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ts val="3450"/>
              </a:lnSpc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ts val="3475"/>
              </a:lnSpc>
              <a:tabLst>
                <a:tab pos="1480185" algn="l"/>
              </a:tabLst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IF	sky</a:t>
            </a:r>
            <a:r>
              <a:rPr sz="29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spc="-5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clear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tabLst>
                <a:tab pos="1524000" algn="l"/>
              </a:tabLst>
            </a:pP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THEN	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the forecast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sunny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{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0.8}</a:t>
            </a:r>
            <a:endParaRPr sz="2900">
              <a:latin typeface="Times New Roman"/>
              <a:cs typeface="Times New Roman"/>
            </a:endParaRPr>
          </a:p>
          <a:p>
            <a:pPr marL="354965" marR="233045">
              <a:lnSpc>
                <a:spcPts val="3470"/>
              </a:lnSpc>
              <a:spcBef>
                <a:spcPts val="819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 of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sky</a:t>
            </a:r>
            <a:r>
              <a:rPr sz="29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clear 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0.5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630"/>
              </a:spcBef>
            </a:pP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cf</a:t>
            </a:r>
            <a:r>
              <a:rPr sz="29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H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,</a:t>
            </a:r>
            <a:r>
              <a:rPr sz="29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E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=</a:t>
            </a:r>
            <a:r>
              <a:rPr sz="29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0.5</a:t>
            </a:r>
            <a:r>
              <a:rPr sz="29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Symbol"/>
                <a:cs typeface="Symbol"/>
              </a:rPr>
              <a:t>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0.8</a:t>
            </a:r>
            <a:r>
              <a:rPr sz="29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5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29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0.4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645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interpreted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“It</a:t>
            </a:r>
            <a:r>
              <a:rPr sz="29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900" i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sunny”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705103"/>
            <a:ext cx="8330565" cy="2909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9083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consequent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obtained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execution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must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merged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give a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combined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 factor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hypothesis.</a:t>
            </a:r>
            <a:endParaRPr sz="29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1835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 the knowledge base consists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62891" y="3641399"/>
          <a:ext cx="4748529" cy="1827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i="1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Rule</a:t>
                      </a:r>
                      <a:r>
                        <a:rPr sz="2800" i="1" spc="-5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1: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3050"/>
                        </a:lnSpc>
                      </a:pP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3050"/>
                        </a:lnSpc>
                      </a:pP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i="1" spc="-3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2800" spc="-3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3185"/>
                        </a:lnSpc>
                      </a:pPr>
                      <a:r>
                        <a:rPr sz="2800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3185"/>
                        </a:lnSpc>
                      </a:pP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i="1" spc="-3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2800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800" i="1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2800" i="1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cf</a:t>
                      </a:r>
                      <a:r>
                        <a:rPr sz="2800" i="1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0.8}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8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800" i="1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Rule</a:t>
                      </a:r>
                      <a:r>
                        <a:rPr sz="2800" i="1" spc="-5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2: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i="1" spc="-3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2800" spc="-3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ts val="3135"/>
                        </a:lnSpc>
                      </a:pPr>
                      <a:r>
                        <a:rPr sz="2800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THEN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3135"/>
                        </a:lnSpc>
                      </a:pP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i="1" spc="-3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2800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i="1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2800" i="1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{</a:t>
                      </a:r>
                      <a:r>
                        <a:rPr sz="2800" i="1" spc="-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cf</a:t>
                      </a:r>
                      <a:r>
                        <a:rPr sz="2800" i="1" spc="-25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solidFill>
                            <a:srgbClr val="FAFD00"/>
                          </a:solidFill>
                          <a:latin typeface="Times New Roman"/>
                          <a:cs typeface="Times New Roman"/>
                        </a:rPr>
                        <a:t>0.6}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82115" y="5772401"/>
            <a:ext cx="823023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What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certainty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should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assigned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object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C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having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value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65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if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both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1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75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2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fired?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1928" y="1525015"/>
            <a:ext cx="7535545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ommon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pieces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evidence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B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sources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C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0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Z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),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confidence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 should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stronger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piece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obtained.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115" y="1829815"/>
            <a:ext cx="784352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37781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certainty factors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 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practical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alternative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manner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manner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combined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they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probabilities.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“mathematically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pure”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mimic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thinking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995" y="618235"/>
            <a:ext cx="80873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0" dirty="0"/>
              <a:t>Introduction,</a:t>
            </a:r>
            <a:r>
              <a:rPr spc="-15" dirty="0"/>
              <a:t> </a:t>
            </a:r>
            <a:r>
              <a:rPr spc="220" dirty="0"/>
              <a:t>or</a:t>
            </a:r>
            <a:r>
              <a:rPr spc="-20" dirty="0"/>
              <a:t> </a:t>
            </a:r>
            <a:r>
              <a:rPr spc="165" dirty="0"/>
              <a:t>what</a:t>
            </a:r>
            <a:r>
              <a:rPr spc="-25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spc="165" dirty="0"/>
              <a:t>uncertainty?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352803"/>
            <a:ext cx="8314690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415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9084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incomplete,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inconsistent,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uncertain,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three.	In other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 information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often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unsuitable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  <a:tab pos="3027045" algn="l"/>
              </a:tabLst>
            </a:pP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Uncertainty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defined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lack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exact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enable 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reach a perfectly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reliable conclusion.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Classical logic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permits only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exact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reasoning.	It assumes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perfect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always exists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law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i="1" spc="55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excluded </a:t>
            </a:r>
            <a:r>
              <a:rPr sz="30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middle </a:t>
            </a:r>
            <a:r>
              <a:rPr sz="3000" i="1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always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applied: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49678" y="5772401"/>
            <a:ext cx="1463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-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25" dirty="0">
                <a:solidFill>
                  <a:srgbClr val="FAFD00"/>
                </a:solidFill>
                <a:latin typeface="Times New Roman"/>
                <a:cs typeface="Times New Roman"/>
              </a:rPr>
              <a:t>false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82115" y="5772401"/>
            <a:ext cx="49225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87450" algn="l"/>
                <a:tab pos="4528185" algn="l"/>
              </a:tabLst>
            </a:pP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	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i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45" dirty="0">
                <a:solidFill>
                  <a:srgbClr val="FAFD00"/>
                </a:solidFill>
                <a:latin typeface="Times New Roman"/>
                <a:cs typeface="Times New Roman"/>
              </a:rPr>
              <a:t>t</a:t>
            </a:r>
            <a:r>
              <a:rPr sz="3000" spc="330" dirty="0">
                <a:solidFill>
                  <a:srgbClr val="FAFD00"/>
                </a:solidFill>
                <a:latin typeface="Times New Roman"/>
                <a:cs typeface="Times New Roman"/>
              </a:rPr>
              <a:t>r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u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e	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I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F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not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0" dirty="0">
                <a:solidFill>
                  <a:srgbClr val="FAFD00"/>
                </a:solidFill>
                <a:latin typeface="Times New Roman"/>
                <a:cs typeface="Times New Roman"/>
              </a:rPr>
              <a:t>false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7725" y="6229601"/>
            <a:ext cx="3199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THEN</a:t>
            </a:r>
            <a:r>
              <a:rPr sz="30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i="1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not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true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30350" marR="5080" indent="-1518285">
              <a:lnSpc>
                <a:spcPct val="100000"/>
              </a:lnSpc>
              <a:spcBef>
                <a:spcPts val="95"/>
              </a:spcBef>
            </a:pPr>
            <a:r>
              <a:rPr spc="155" dirty="0"/>
              <a:t>Comparison</a:t>
            </a:r>
            <a:r>
              <a:rPr spc="-3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80" dirty="0"/>
              <a:t>Bayesian</a:t>
            </a:r>
            <a:r>
              <a:rPr spc="-25" dirty="0"/>
              <a:t> </a:t>
            </a:r>
            <a:r>
              <a:rPr spc="120" dirty="0"/>
              <a:t>reasoning </a:t>
            </a:r>
            <a:r>
              <a:rPr spc="-985" dirty="0"/>
              <a:t> </a:t>
            </a:r>
            <a:r>
              <a:rPr spc="220" dirty="0"/>
              <a:t>and</a:t>
            </a:r>
            <a:r>
              <a:rPr spc="-20" dirty="0"/>
              <a:t> </a:t>
            </a:r>
            <a:r>
              <a:rPr spc="145" dirty="0"/>
              <a:t>certainty</a:t>
            </a:r>
            <a:r>
              <a:rPr spc="-10" dirty="0"/>
              <a:t> </a:t>
            </a:r>
            <a:r>
              <a:rPr spc="125" dirty="0"/>
              <a:t>factors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0927" y="2267203"/>
            <a:ext cx="8227059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5393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oldest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best-established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deal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with inexact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knowledge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random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works well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forecasting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planning,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statistical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available 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accurate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statements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made.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819403"/>
            <a:ext cx="8326120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424680" algn="l"/>
                <a:tab pos="46062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possible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reliable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statistical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available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 assume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conditional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independence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evidence.		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many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researchers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unsuitable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work.	This dissatisfaction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motivated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development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certainty factors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theory.</a:t>
            </a:r>
            <a:endParaRPr sz="3000">
              <a:latin typeface="Times New Roman"/>
              <a:cs typeface="Times New Roman"/>
            </a:endParaRPr>
          </a:p>
          <a:p>
            <a:pPr marL="354965" marR="17843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certainty factors approach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lacks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mathematical correctness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probability theory,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outperforms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subjective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diagnostics.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1086103"/>
            <a:ext cx="8104505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6098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probabilities 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known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too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difficult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expensive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evidential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mechanism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manage incrementally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acquired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evidence,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conjunction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disjunction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evidences 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belief.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certainty factors approach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explanations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flow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0927" y="991615"/>
            <a:ext cx="835850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Bayesian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method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likely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appropriate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reliable statistical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engineer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able 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available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serious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decision-analytical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conversations.</a:t>
            </a:r>
            <a:endParaRPr sz="3000">
              <a:latin typeface="Times New Roman"/>
              <a:cs typeface="Times New Roman"/>
            </a:endParaRPr>
          </a:p>
          <a:p>
            <a:pPr marL="354965" marR="456565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absence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specified conditions,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Bayesian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approach might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arbitrary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biased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meaningful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results.</a:t>
            </a:r>
            <a:endParaRPr sz="3000">
              <a:latin typeface="Times New Roman"/>
              <a:cs typeface="Times New Roman"/>
            </a:endParaRPr>
          </a:p>
          <a:p>
            <a:pPr marL="354965" marR="38481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Bayesian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propagation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exponential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complexity,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impractical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large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bases.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9027" y="1695703"/>
            <a:ext cx="797814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Weak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implications</a:t>
            </a:r>
            <a:r>
              <a:rPr sz="3000" i="1" spc="60" dirty="0">
                <a:solidFill>
                  <a:srgbClr val="FAFD00"/>
                </a:solidFill>
                <a:latin typeface="Times New Roman"/>
                <a:cs typeface="Times New Roman"/>
              </a:rPr>
              <a:t>.</a:t>
            </a:r>
            <a:r>
              <a:rPr sz="3000" i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engineers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painful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concrete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correlations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between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(condition)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(action)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parts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Therefore,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ability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vague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associations,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correlations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numerical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factors.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0587" y="746251"/>
            <a:ext cx="6236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0" dirty="0"/>
              <a:t>Sources</a:t>
            </a:r>
            <a:r>
              <a:rPr sz="3600" spc="-15" dirty="0"/>
              <a:t> </a:t>
            </a:r>
            <a:r>
              <a:rPr sz="3600" dirty="0"/>
              <a:t>of</a:t>
            </a:r>
            <a:r>
              <a:rPr sz="3600" spc="-10" dirty="0"/>
              <a:t> </a:t>
            </a:r>
            <a:r>
              <a:rPr sz="3600" spc="150" dirty="0"/>
              <a:t>uncertain</a:t>
            </a:r>
            <a:r>
              <a:rPr sz="3600" spc="-10" dirty="0"/>
              <a:t> </a:t>
            </a:r>
            <a:r>
              <a:rPr sz="3600" spc="65" dirty="0"/>
              <a:t>knowledge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9027" y="1067815"/>
            <a:ext cx="823468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2389505" algn="l"/>
                <a:tab pos="3129280" algn="l"/>
                <a:tab pos="4372610" algn="l"/>
                <a:tab pos="4540250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Imprecise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language</a:t>
            </a:r>
            <a:r>
              <a:rPr sz="3000" i="1" spc="70" dirty="0">
                <a:solidFill>
                  <a:srgbClr val="FAFD00"/>
                </a:solidFill>
                <a:latin typeface="Times New Roman"/>
                <a:cs typeface="Times New Roman"/>
              </a:rPr>
              <a:t>.</a:t>
            </a:r>
            <a:r>
              <a:rPr sz="3000" i="1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Our natural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ambiguous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imprecise.	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describe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 with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terms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sometimes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frequently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hardly</a:t>
            </a:r>
            <a:r>
              <a:rPr sz="30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	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it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difficult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express knowledge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precise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IF-THEN 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production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meaning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quantified,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used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1944, Ray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Simpson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asked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355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school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college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students 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20 terms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like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often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scale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100.	In 1968, Milton Hakel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this experiment.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215" y="801115"/>
            <a:ext cx="8209280" cy="606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9530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Unknown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data</a:t>
            </a:r>
            <a:r>
              <a:rPr sz="3000" i="1" spc="130" dirty="0">
                <a:solidFill>
                  <a:srgbClr val="FAFD00"/>
                </a:solidFill>
                <a:latin typeface="Times New Roman"/>
                <a:cs typeface="Times New Roman"/>
              </a:rPr>
              <a:t>.</a:t>
            </a:r>
            <a:r>
              <a:rPr sz="30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incomplete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missing,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accept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“unknown”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approximate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SzPct val="76666"/>
              <a:buFont typeface="Lucida Sans Unicode"/>
              <a:buChar char="■"/>
              <a:tabLst>
                <a:tab pos="355600" algn="l"/>
                <a:tab pos="4457065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Combining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views of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different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experts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.</a:t>
            </a:r>
            <a:r>
              <a:rPr sz="3000" i="1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Large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combine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expertise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Unfortunately,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 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have contradictory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opinions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conflicting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conflict,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knowledge engineer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attach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 calculate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composite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conclusion.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systematic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9122" y="752347"/>
            <a:ext cx="52774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40" dirty="0"/>
              <a:t>Basic</a:t>
            </a:r>
            <a:r>
              <a:rPr spc="-40" dirty="0"/>
              <a:t> </a:t>
            </a:r>
            <a:r>
              <a:rPr spc="140" dirty="0"/>
              <a:t>probability</a:t>
            </a:r>
            <a:r>
              <a:rPr spc="-40" dirty="0"/>
              <a:t> </a:t>
            </a:r>
            <a:r>
              <a:rPr spc="145" dirty="0"/>
              <a:t>theory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215" y="1791715"/>
            <a:ext cx="8122920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concept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long history 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goes back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thousands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years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 like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“probably”,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“likely”,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“maybe”,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“perhaps”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“possibly”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spoken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mathematical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formulated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17th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century.</a:t>
            </a:r>
            <a:endParaRPr sz="3000">
              <a:latin typeface="Times New Roman"/>
              <a:cs typeface="Times New Roman"/>
            </a:endParaRPr>
          </a:p>
          <a:p>
            <a:pPr marL="354965" marR="10160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44131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probability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event 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proportion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occurs.	Probability 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scientific</a:t>
            </a:r>
            <a:r>
              <a:rPr sz="3000" i="1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measure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chance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028" y="1581403"/>
            <a:ext cx="798830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0492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 rules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 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form: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800"/>
              </a:spcBef>
              <a:tabLst>
                <a:tab pos="18415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	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</a:t>
            </a:r>
            <a:endParaRPr sz="3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tabLst>
                <a:tab pos="18415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	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{with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}</a:t>
            </a:r>
            <a:endParaRPr sz="3000">
              <a:latin typeface="Times New Roman"/>
              <a:cs typeface="Times New Roman"/>
            </a:endParaRPr>
          </a:p>
          <a:p>
            <a:pPr marL="12700" marR="635000">
              <a:lnSpc>
                <a:spcPct val="100000"/>
              </a:lnSpc>
              <a:spcBef>
                <a:spcPts val="18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 implies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event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occurs,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event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occur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denotes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support 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9474" y="752347"/>
            <a:ext cx="4217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80" dirty="0"/>
              <a:t>Bayesian</a:t>
            </a:r>
            <a:r>
              <a:rPr spc="-65" dirty="0"/>
              <a:t> </a:t>
            </a:r>
            <a:r>
              <a:rPr spc="120" dirty="0"/>
              <a:t>reasoning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5" y="801115"/>
            <a:ext cx="8377555" cy="60604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27940" indent="-342900">
              <a:lnSpc>
                <a:spcPct val="100200"/>
              </a:lnSpc>
              <a:spcBef>
                <a:spcPts val="9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8635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expert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solve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determines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prior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probabilities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possible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hypotheses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 and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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 and 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conditional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probabilities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true,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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 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false,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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Users provide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evidence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observed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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hypothesis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light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user-supplied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endParaRPr sz="3000">
              <a:latin typeface="Times New Roman"/>
              <a:cs typeface="Times New Roman"/>
            </a:endParaRPr>
          </a:p>
          <a:p>
            <a:pPr marL="354965" marR="1179830" algn="just">
              <a:lnSpc>
                <a:spcPct val="99300"/>
              </a:lnSpc>
              <a:spcBef>
                <a:spcPts val="70"/>
              </a:spcBef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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posterior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probability</a:t>
            </a:r>
            <a:r>
              <a:rPr sz="30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hypothesis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upon observing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96828" y="7027780"/>
            <a:ext cx="205104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0443" y="697483"/>
            <a:ext cx="7073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40" dirty="0"/>
              <a:t>Ranking</a:t>
            </a:r>
            <a:r>
              <a:rPr sz="3600" spc="-15" dirty="0"/>
              <a:t> </a:t>
            </a:r>
            <a:r>
              <a:rPr sz="3600" spc="85" dirty="0"/>
              <a:t>potentially</a:t>
            </a:r>
            <a:r>
              <a:rPr sz="3600" spc="-15" dirty="0"/>
              <a:t> </a:t>
            </a:r>
            <a:r>
              <a:rPr sz="3600" spc="200" dirty="0"/>
              <a:t>true</a:t>
            </a:r>
            <a:r>
              <a:rPr sz="3600" spc="-10" dirty="0"/>
              <a:t> </a:t>
            </a:r>
            <a:r>
              <a:rPr sz="3600" spc="75" dirty="0"/>
              <a:t>hypotheses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9028" y="1581403"/>
            <a:ext cx="8247380" cy="450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example.</a:t>
            </a:r>
            <a:endParaRPr sz="300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288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three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conditionally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independent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evidences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mutually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exclusive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exhaustive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hypotheses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3000" spc="-72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probabilities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hypotheses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respectively.</a:t>
            </a:r>
            <a:endParaRPr sz="3000">
              <a:latin typeface="Times New Roman"/>
              <a:cs typeface="Times New Roman"/>
            </a:endParaRPr>
          </a:p>
          <a:p>
            <a:pPr marL="50800" marR="100203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determines the conditional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observing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evidence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 hypotheses.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2060</Words>
  <Application>Microsoft Office PowerPoint</Application>
  <PresentationFormat>Özel</PresentationFormat>
  <Paragraphs>149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 MT</vt:lpstr>
      <vt:lpstr>Calibri</vt:lpstr>
      <vt:lpstr>Lucida Sans Unicode</vt:lpstr>
      <vt:lpstr>Symbol</vt:lpstr>
      <vt:lpstr>Times New Roman</vt:lpstr>
      <vt:lpstr>Office Theme</vt:lpstr>
      <vt:lpstr>Lecture 3</vt:lpstr>
      <vt:lpstr>Introduction, or what is uncertainty?</vt:lpstr>
      <vt:lpstr>Sources of uncertain knowledge</vt:lpstr>
      <vt:lpstr>PowerPoint Sunusu</vt:lpstr>
      <vt:lpstr>PowerPoint Sunusu</vt:lpstr>
      <vt:lpstr>Basic probability theory</vt:lpstr>
      <vt:lpstr>Bayesian reasoning</vt:lpstr>
      <vt:lpstr>PowerPoint Sunusu</vt:lpstr>
      <vt:lpstr>Ranking potentially true hypotheses</vt:lpstr>
      <vt:lpstr>Bias of the Bayesian method</vt:lpstr>
      <vt:lpstr>PowerPoint Sunusu</vt:lpstr>
      <vt:lpstr>PowerPoint Sunusu</vt:lpstr>
      <vt:lpstr>Certainty factors theory and  evidential reasoning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Comparison of Bayesian reasoning  and certainty factors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3.ppt</dc:title>
  <dc:creator>michaeln</dc:creator>
  <cp:lastModifiedBy>irem</cp:lastModifiedBy>
  <cp:revision>2</cp:revision>
  <dcterms:created xsi:type="dcterms:W3CDTF">2022-10-07T11:31:47Z</dcterms:created>
  <dcterms:modified xsi:type="dcterms:W3CDTF">2022-10-07T11:47:17Z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