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71" r:id="rId8"/>
    <p:sldId id="273" r:id="rId9"/>
    <p:sldId id="276" r:id="rId10"/>
    <p:sldId id="281" r:id="rId11"/>
    <p:sldId id="282" r:id="rId12"/>
    <p:sldId id="283" r:id="rId13"/>
    <p:sldId id="285" r:id="rId14"/>
    <p:sldId id="287" r:id="rId15"/>
    <p:sldId id="290" r:id="rId16"/>
    <p:sldId id="291" r:id="rId17"/>
    <p:sldId id="294" r:id="rId18"/>
    <p:sldId id="295" r:id="rId19"/>
    <p:sldId id="297" r:id="rId20"/>
    <p:sldId id="298" r:id="rId21"/>
    <p:sldId id="299" r:id="rId22"/>
    <p:sldId id="300" r:id="rId23"/>
    <p:sldId id="301" r:id="rId24"/>
  </p:sldIdLst>
  <p:sldSz cx="10058400" cy="7772400"/>
  <p:notesSz cx="10058400" cy="77724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75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457200"/>
            <a:ext cx="9143999" cy="685799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57200" y="457199"/>
            <a:ext cx="8476615" cy="6172200"/>
          </a:xfrm>
          <a:custGeom>
            <a:avLst/>
            <a:gdLst/>
            <a:ahLst/>
            <a:cxnLst/>
            <a:rect l="l" t="t" r="r" b="b"/>
            <a:pathLst>
              <a:path w="8476615" h="6172200">
                <a:moveTo>
                  <a:pt x="6132576" y="5425440"/>
                </a:moveTo>
                <a:lnTo>
                  <a:pt x="725424" y="0"/>
                </a:lnTo>
                <a:lnTo>
                  <a:pt x="0" y="0"/>
                </a:lnTo>
                <a:lnTo>
                  <a:pt x="0" y="763524"/>
                </a:lnTo>
                <a:lnTo>
                  <a:pt x="5388864" y="6172200"/>
                </a:lnTo>
                <a:lnTo>
                  <a:pt x="6132576" y="5425440"/>
                </a:lnTo>
                <a:close/>
              </a:path>
              <a:path w="8476615" h="6172200">
                <a:moveTo>
                  <a:pt x="6751320" y="4818888"/>
                </a:moveTo>
                <a:lnTo>
                  <a:pt x="1952244" y="0"/>
                </a:lnTo>
                <a:lnTo>
                  <a:pt x="1365504" y="0"/>
                </a:lnTo>
                <a:lnTo>
                  <a:pt x="6457188" y="5114544"/>
                </a:lnTo>
                <a:lnTo>
                  <a:pt x="6751320" y="4818888"/>
                </a:lnTo>
                <a:close/>
              </a:path>
              <a:path w="8476615" h="6172200">
                <a:moveTo>
                  <a:pt x="8008620" y="3552444"/>
                </a:moveTo>
                <a:lnTo>
                  <a:pt x="4471416" y="0"/>
                </a:lnTo>
                <a:lnTo>
                  <a:pt x="3471672" y="0"/>
                </a:lnTo>
                <a:lnTo>
                  <a:pt x="7508748" y="4055364"/>
                </a:lnTo>
                <a:lnTo>
                  <a:pt x="8008620" y="3552444"/>
                </a:lnTo>
                <a:close/>
              </a:path>
              <a:path w="8476615" h="6172200">
                <a:moveTo>
                  <a:pt x="8476488" y="3087624"/>
                </a:moveTo>
                <a:lnTo>
                  <a:pt x="5402580" y="0"/>
                </a:lnTo>
                <a:lnTo>
                  <a:pt x="4849368" y="0"/>
                </a:lnTo>
                <a:lnTo>
                  <a:pt x="8200644" y="3364992"/>
                </a:lnTo>
                <a:lnTo>
                  <a:pt x="8476488" y="3087624"/>
                </a:lnTo>
                <a:close/>
              </a:path>
            </a:pathLst>
          </a:custGeom>
          <a:solidFill>
            <a:srgbClr val="254CB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15059" y="723391"/>
            <a:ext cx="7828280" cy="124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FAFD0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56260" y="1351385"/>
            <a:ext cx="5086984" cy="39693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59383" y="6996608"/>
            <a:ext cx="3740785" cy="274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bg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171428" y="7027780"/>
            <a:ext cx="255904" cy="2228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0843" y="715772"/>
            <a:ext cx="2202815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160" dirty="0"/>
              <a:t>Lecture</a:t>
            </a:r>
            <a:r>
              <a:rPr sz="4200" spc="-70" dirty="0"/>
              <a:t> </a:t>
            </a:r>
            <a:r>
              <a:rPr sz="4200" dirty="0"/>
              <a:t>3</a:t>
            </a:r>
            <a:endParaRPr sz="4200"/>
          </a:p>
        </p:txBody>
      </p:sp>
      <p:grpSp>
        <p:nvGrpSpPr>
          <p:cNvPr id="3" name="object 3"/>
          <p:cNvGrpSpPr/>
          <p:nvPr/>
        </p:nvGrpSpPr>
        <p:grpSpPr>
          <a:xfrm>
            <a:off x="923544" y="1319783"/>
            <a:ext cx="2197735" cy="70485"/>
            <a:chOff x="923544" y="1319783"/>
            <a:chExt cx="2197735" cy="70485"/>
          </a:xfrm>
        </p:grpSpPr>
        <p:sp>
          <p:nvSpPr>
            <p:cNvPr id="4" name="object 4"/>
            <p:cNvSpPr/>
            <p:nvPr/>
          </p:nvSpPr>
          <p:spPr>
            <a:xfrm>
              <a:off x="944880" y="1341119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23544" y="1319783"/>
              <a:ext cx="2176780" cy="48895"/>
            </a:xfrm>
            <a:custGeom>
              <a:avLst/>
              <a:gdLst/>
              <a:ahLst/>
              <a:cxnLst/>
              <a:rect l="l" t="t" r="r" b="b"/>
              <a:pathLst>
                <a:path w="2176780" h="48894">
                  <a:moveTo>
                    <a:pt x="2176271" y="48767"/>
                  </a:moveTo>
                  <a:lnTo>
                    <a:pt x="2176271" y="0"/>
                  </a:lnTo>
                  <a:lnTo>
                    <a:pt x="0" y="0"/>
                  </a:lnTo>
                  <a:lnTo>
                    <a:pt x="0" y="48767"/>
                  </a:lnTo>
                  <a:lnTo>
                    <a:pt x="2176271" y="48767"/>
                  </a:lnTo>
                  <a:close/>
                </a:path>
              </a:pathLst>
            </a:custGeom>
            <a:solidFill>
              <a:srgbClr val="FAF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15415" y="1377187"/>
            <a:ext cx="7623809" cy="5091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4200" spc="145" dirty="0">
                <a:solidFill>
                  <a:srgbClr val="FAFD00"/>
                </a:solidFill>
                <a:latin typeface="Times New Roman"/>
                <a:cs typeface="Times New Roman"/>
              </a:rPr>
              <a:t>Uncertainty</a:t>
            </a:r>
            <a:r>
              <a:rPr sz="4200" spc="-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160" dirty="0">
                <a:solidFill>
                  <a:srgbClr val="FAFD00"/>
                </a:solidFill>
                <a:latin typeface="Times New Roman"/>
                <a:cs typeface="Times New Roman"/>
              </a:rPr>
              <a:t>management</a:t>
            </a:r>
            <a:r>
              <a:rPr sz="42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114" dirty="0">
                <a:solidFill>
                  <a:srgbClr val="FAFD00"/>
                </a:solidFill>
                <a:latin typeface="Times New Roman"/>
                <a:cs typeface="Times New Roman"/>
              </a:rPr>
              <a:t>in</a:t>
            </a:r>
            <a:r>
              <a:rPr sz="42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130" dirty="0">
                <a:solidFill>
                  <a:srgbClr val="FAFD00"/>
                </a:solidFill>
                <a:latin typeface="Times New Roman"/>
                <a:cs typeface="Times New Roman"/>
              </a:rPr>
              <a:t>rule- </a:t>
            </a:r>
            <a:r>
              <a:rPr sz="4200" spc="-10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135" dirty="0">
                <a:solidFill>
                  <a:srgbClr val="FAFD00"/>
                </a:solidFill>
                <a:latin typeface="Times New Roman"/>
                <a:cs typeface="Times New Roman"/>
              </a:rPr>
              <a:t>based</a:t>
            </a:r>
            <a:r>
              <a:rPr sz="42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150" dirty="0">
                <a:solidFill>
                  <a:srgbClr val="FAFD00"/>
                </a:solidFill>
                <a:latin typeface="Times New Roman"/>
                <a:cs typeface="Times New Roman"/>
              </a:rPr>
              <a:t>expert</a:t>
            </a:r>
            <a:r>
              <a:rPr sz="42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4200" spc="60" dirty="0">
                <a:solidFill>
                  <a:srgbClr val="FAFD00"/>
                </a:solidFill>
                <a:latin typeface="Times New Roman"/>
                <a:cs typeface="Times New Roman"/>
              </a:rPr>
              <a:t>systems</a:t>
            </a:r>
            <a:endParaRPr sz="42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98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Introduction,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FFFFF"/>
                </a:solidFill>
                <a:latin typeface="Times New Roman"/>
                <a:cs typeface="Times New Roman"/>
              </a:rPr>
              <a:t>what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120" dirty="0">
                <a:solidFill>
                  <a:srgbClr val="FFFFFF"/>
                </a:solidFill>
                <a:latin typeface="Times New Roman"/>
                <a:cs typeface="Times New Roman"/>
              </a:rPr>
              <a:t>uncertainty?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Basic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probability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theory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35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Bayesian</a:t>
            </a:r>
            <a:r>
              <a:rPr sz="30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reasoning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Bias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11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60" dirty="0">
                <a:solidFill>
                  <a:srgbClr val="FFFFFF"/>
                </a:solidFill>
                <a:latin typeface="Times New Roman"/>
                <a:cs typeface="Times New Roman"/>
              </a:rPr>
              <a:t>Bayesian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endParaRPr sz="3000">
              <a:latin typeface="Times New Roman"/>
              <a:cs typeface="Times New Roman"/>
            </a:endParaRPr>
          </a:p>
          <a:p>
            <a:pPr marL="354965" marR="93027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25" dirty="0">
                <a:solidFill>
                  <a:srgbClr val="FFFFFF"/>
                </a:solidFill>
                <a:latin typeface="Times New Roman"/>
                <a:cs typeface="Times New Roman"/>
              </a:rPr>
              <a:t>Certainty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factors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FFFFF"/>
                </a:solidFill>
                <a:latin typeface="Times New Roman"/>
                <a:cs typeface="Times New Roman"/>
              </a:rPr>
              <a:t>theory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65" dirty="0">
                <a:solidFill>
                  <a:srgbClr val="FFFFFF"/>
                </a:solidFill>
                <a:latin typeface="Times New Roman"/>
                <a:cs typeface="Times New Roman"/>
              </a:rPr>
              <a:t>evidential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90" dirty="0">
                <a:solidFill>
                  <a:srgbClr val="FFFFFF"/>
                </a:solidFill>
                <a:latin typeface="Times New Roman"/>
                <a:cs typeface="Times New Roman"/>
              </a:rPr>
              <a:t>reasoning</a:t>
            </a:r>
            <a:endParaRPr sz="3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40" dirty="0">
                <a:solidFill>
                  <a:srgbClr val="FFFFFF"/>
                </a:solidFill>
                <a:latin typeface="Times New Roman"/>
                <a:cs typeface="Times New Roman"/>
              </a:rPr>
              <a:t>Summary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</a:t>
            </a:fld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486915"/>
            <a:ext cx="8240395" cy="423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0287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251075" algn="l"/>
                <a:tab pos="613156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framework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Bayesian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requires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probability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primary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inputs.	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assessment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involves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human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judgement.	However,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psychological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research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shows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cannot elicit probability values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consistent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Bayesian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 algn="just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 suggests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the conditional probabilities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inconsistent with the prior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probabilities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given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95347" y="647191"/>
            <a:ext cx="61544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55" dirty="0"/>
              <a:t>Bias</a:t>
            </a:r>
            <a:r>
              <a:rPr spc="-25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spc="145" dirty="0"/>
              <a:t>the</a:t>
            </a:r>
            <a:r>
              <a:rPr spc="-25" dirty="0"/>
              <a:t> </a:t>
            </a:r>
            <a:r>
              <a:rPr spc="85" dirty="0"/>
              <a:t>Bayesian</a:t>
            </a:r>
            <a:r>
              <a:rPr spc="-30" dirty="0"/>
              <a:t> </a:t>
            </a:r>
            <a:r>
              <a:rPr spc="145" dirty="0"/>
              <a:t>method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3015" y="743203"/>
            <a:ext cx="8136890" cy="5978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740727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Consider,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does not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start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makes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odd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noises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you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press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starter.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conditional probability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starter being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faulty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makes odd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noises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may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expressed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as: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730"/>
              </a:spcBef>
              <a:tabLst>
                <a:tab pos="1546860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IF	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symptom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“odd noises”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tabLst>
                <a:tab pos="1564005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THEN	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starter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bad {with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probability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0.7}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144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7407275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Consider,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does not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start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makes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odd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noises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when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you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press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starter.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conditional probability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starter being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faulty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makes odd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noises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may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expressed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as:</a:t>
            </a:r>
            <a:endParaRPr sz="30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780"/>
              </a:spcBef>
            </a:pP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(starter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not bad</a:t>
            </a:r>
            <a:r>
              <a:rPr sz="3000" spc="-5" dirty="0">
                <a:solidFill>
                  <a:srgbClr val="FAFD00"/>
                </a:solidFill>
                <a:latin typeface="Symbol"/>
                <a:cs typeface="Symbol"/>
              </a:rPr>
              <a:t>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odd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noises)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=</a:t>
            </a:r>
            <a:endParaRPr sz="30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720"/>
              </a:spcBef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=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(starter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good</a:t>
            </a:r>
            <a:r>
              <a:rPr sz="3000" spc="-5" dirty="0">
                <a:solidFill>
                  <a:srgbClr val="FAFD00"/>
                </a:solidFill>
                <a:latin typeface="Symbol"/>
                <a:cs typeface="Symbol"/>
              </a:rPr>
              <a:t>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odd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noises)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=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1</a:t>
            </a:r>
            <a:r>
              <a:rPr sz="3000" spc="-5" dirty="0">
                <a:solidFill>
                  <a:srgbClr val="FAFD00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0.7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=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0.3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3015" y="705103"/>
            <a:ext cx="8688705" cy="603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5430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154686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Therefore,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obtain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companion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states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IF	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the symptom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 “odd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noises”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tabLst>
                <a:tab pos="1564005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THEN	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starter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good {with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probability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0.3}</a:t>
            </a:r>
            <a:endParaRPr sz="3000">
              <a:latin typeface="Times New Roman"/>
              <a:cs typeface="Times New Roman"/>
            </a:endParaRPr>
          </a:p>
          <a:p>
            <a:pPr marL="354965" marR="23114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Domain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experts do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conditional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probabilities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often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deny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very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existence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hidden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implicit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probability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(0.3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our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example).</a:t>
            </a:r>
            <a:endParaRPr sz="3000">
              <a:latin typeface="Times New Roman"/>
              <a:cs typeface="Times New Roman"/>
            </a:endParaRPr>
          </a:p>
          <a:p>
            <a:pPr marL="354965" marR="523875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would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available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statistical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information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empirical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studies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derive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following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rules: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  <a:tabLst>
                <a:tab pos="1111250" algn="l"/>
              </a:tabLst>
            </a:pP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IF	the</a:t>
            </a:r>
            <a:r>
              <a:rPr sz="29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AFD00"/>
                </a:solidFill>
                <a:latin typeface="Times New Roman"/>
                <a:cs typeface="Times New Roman"/>
              </a:rPr>
              <a:t>starter</a:t>
            </a:r>
            <a:r>
              <a:rPr sz="29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9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bad</a:t>
            </a: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THEN the</a:t>
            </a:r>
            <a:r>
              <a:rPr sz="29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symptom</a:t>
            </a:r>
            <a:r>
              <a:rPr sz="29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 “odd</a:t>
            </a:r>
            <a:r>
              <a:rPr sz="29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noises”</a:t>
            </a:r>
            <a:r>
              <a:rPr sz="29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{probability</a:t>
            </a: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0.85}</a:t>
            </a: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385"/>
              </a:spcBef>
              <a:tabLst>
                <a:tab pos="1111250" algn="l"/>
              </a:tabLst>
            </a:pP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IF	the</a:t>
            </a:r>
            <a:r>
              <a:rPr sz="29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AFD00"/>
                </a:solidFill>
                <a:latin typeface="Times New Roman"/>
                <a:cs typeface="Times New Roman"/>
              </a:rPr>
              <a:t>starter</a:t>
            </a:r>
            <a:r>
              <a:rPr sz="29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9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bad</a:t>
            </a:r>
            <a:endParaRPr sz="2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THEN the</a:t>
            </a:r>
            <a:r>
              <a:rPr sz="29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symptom</a:t>
            </a:r>
            <a:r>
              <a:rPr sz="29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is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not “odd noises”</a:t>
            </a:r>
            <a:r>
              <a:rPr sz="29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{probability</a:t>
            </a: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0.15}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07820" marR="5080" indent="-916305">
              <a:lnSpc>
                <a:spcPct val="100000"/>
              </a:lnSpc>
              <a:spcBef>
                <a:spcPts val="95"/>
              </a:spcBef>
            </a:pPr>
            <a:r>
              <a:rPr spc="165" dirty="0"/>
              <a:t>Certainty</a:t>
            </a:r>
            <a:r>
              <a:rPr spc="-10" dirty="0"/>
              <a:t> </a:t>
            </a:r>
            <a:r>
              <a:rPr spc="125" dirty="0"/>
              <a:t>factors</a:t>
            </a:r>
            <a:r>
              <a:rPr spc="-10" dirty="0"/>
              <a:t> </a:t>
            </a:r>
            <a:r>
              <a:rPr spc="145" dirty="0"/>
              <a:t>theory</a:t>
            </a:r>
            <a:r>
              <a:rPr spc="-10" dirty="0"/>
              <a:t> </a:t>
            </a:r>
            <a:r>
              <a:rPr spc="215" dirty="0"/>
              <a:t>and </a:t>
            </a:r>
            <a:r>
              <a:rPr spc="-985" dirty="0"/>
              <a:t> </a:t>
            </a:r>
            <a:r>
              <a:rPr spc="85" dirty="0"/>
              <a:t>evidential</a:t>
            </a:r>
            <a:r>
              <a:rPr spc="-10" dirty="0"/>
              <a:t> </a:t>
            </a:r>
            <a:r>
              <a:rPr spc="120" dirty="0"/>
              <a:t>reasoning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2210815"/>
            <a:ext cx="8029575" cy="423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6731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Certainty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factors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popular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alternative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Bayesian reasoning.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83654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certainty factor</a:t>
            </a:r>
            <a:r>
              <a:rPr sz="3000" spc="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cf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 to measure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expert’s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belief.	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maximum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value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certainty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factor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say,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+1.0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(definitely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true)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minimum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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1.0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(definitely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false).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states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some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evidence 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almost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certainly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true,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cf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0.8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would be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assigned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this evidence.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1296415"/>
            <a:ext cx="8047355" cy="43249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certainty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factors,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base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consists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set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rules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following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syntax: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44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tabLst>
                <a:tab pos="1594485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IF	</a:t>
            </a:r>
            <a:r>
              <a:rPr sz="3000" spc="-5" dirty="0">
                <a:solidFill>
                  <a:srgbClr val="FAFD00"/>
                </a:solidFill>
                <a:latin typeface="Symbol"/>
                <a:cs typeface="Symbol"/>
              </a:rPr>
              <a:t>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evidence</a:t>
            </a:r>
            <a:r>
              <a:rPr sz="3000" spc="-5" dirty="0">
                <a:solidFill>
                  <a:srgbClr val="FAFD00"/>
                </a:solidFill>
                <a:latin typeface="Symbol"/>
                <a:cs typeface="Symbol"/>
              </a:rPr>
              <a:t></a:t>
            </a:r>
            <a:endParaRPr sz="3000">
              <a:latin typeface="Symbol"/>
              <a:cs typeface="Symbol"/>
            </a:endParaRPr>
          </a:p>
          <a:p>
            <a:pPr marL="354965">
              <a:lnSpc>
                <a:spcPct val="100000"/>
              </a:lnSpc>
              <a:tabLst>
                <a:tab pos="1564005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THEN	</a:t>
            </a:r>
            <a:r>
              <a:rPr sz="3000" spc="-5" dirty="0">
                <a:solidFill>
                  <a:srgbClr val="FAFD00"/>
                </a:solidFill>
                <a:latin typeface="Symbol"/>
                <a:cs typeface="Symbol"/>
              </a:rPr>
              <a:t>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hypothesis</a:t>
            </a:r>
            <a:r>
              <a:rPr sz="3000" spc="-5" dirty="0">
                <a:solidFill>
                  <a:srgbClr val="FAFD00"/>
                </a:solidFill>
                <a:latin typeface="Symbol"/>
                <a:cs typeface="Symbol"/>
              </a:rPr>
              <a:t>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{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cf</a:t>
            </a:r>
            <a:r>
              <a:rPr sz="3000" i="1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}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050">
              <a:latin typeface="Times New Roman"/>
              <a:cs typeface="Times New Roman"/>
            </a:endParaRPr>
          </a:p>
          <a:p>
            <a:pPr marL="354965" marR="341630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cf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represents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belief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hypothesis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i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given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evidence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 occurred.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628294"/>
            <a:ext cx="8140700" cy="5782310"/>
          </a:xfrm>
          <a:prstGeom prst="rect">
            <a:avLst/>
          </a:prstGeom>
        </p:spPr>
        <p:txBody>
          <a:bodyPr vert="horz" wrap="square" lIns="0" tIns="1257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90"/>
              </a:spcBef>
              <a:buSzPct val="75000"/>
              <a:buFont typeface="Lucida Sans Unicode"/>
              <a:buChar char="■"/>
              <a:tabLst>
                <a:tab pos="355600" algn="l"/>
              </a:tabLst>
            </a:pPr>
            <a:r>
              <a:rPr sz="3600" spc="120" dirty="0">
                <a:solidFill>
                  <a:srgbClr val="FAFD00"/>
                </a:solidFill>
                <a:latin typeface="Times New Roman"/>
                <a:cs typeface="Times New Roman"/>
              </a:rPr>
              <a:t>Example:</a:t>
            </a:r>
            <a:endParaRPr sz="36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745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Consider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simple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rule: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720"/>
              </a:spcBef>
              <a:tabLst>
                <a:tab pos="1594485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IF	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i="1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4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tabLst>
                <a:tab pos="1564005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THEN	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r>
              <a:rPr sz="3000" i="1" spc="-4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Y</a:t>
            </a:r>
            <a:endParaRPr sz="3000">
              <a:latin typeface="Times New Roman"/>
              <a:cs typeface="Times New Roman"/>
            </a:endParaRPr>
          </a:p>
          <a:p>
            <a:pPr marL="354965" marR="5080">
              <a:lnSpc>
                <a:spcPct val="100400"/>
              </a:lnSpc>
              <a:spcBef>
                <a:spcPts val="185"/>
              </a:spcBef>
              <a:tabLst>
                <a:tab pos="1391285" algn="l"/>
              </a:tabLst>
            </a:pP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An expert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may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not be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absolutely certain that this rule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holds.	Also suppose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it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has been observed that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some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cases, even when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the IF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part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of the rule is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satisfied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800" spc="-6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object 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takes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28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value X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, object 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B 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acquire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some 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28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</a:t>
            </a:r>
            <a:r>
              <a:rPr sz="2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i="1" dirty="0">
                <a:solidFill>
                  <a:srgbClr val="FFFFFF"/>
                </a:solidFill>
                <a:latin typeface="Times New Roman"/>
                <a:cs typeface="Times New Roman"/>
              </a:rPr>
              <a:t>Z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marL="354965">
              <a:lnSpc>
                <a:spcPts val="3590"/>
              </a:lnSpc>
              <a:tabLst>
                <a:tab pos="1594485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IF	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i="1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4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endParaRPr sz="30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tabLst>
                <a:tab pos="1564005" algn="l"/>
              </a:tabLst>
            </a:pP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THEN	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r>
              <a:rPr sz="3000" i="1" spc="-3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Y</a:t>
            </a:r>
            <a:r>
              <a:rPr sz="30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{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cf</a:t>
            </a:r>
            <a:r>
              <a:rPr sz="3000" i="1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0.7};</a:t>
            </a:r>
            <a:endParaRPr sz="3000">
              <a:latin typeface="Times New Roman"/>
              <a:cs typeface="Times New Roman"/>
            </a:endParaRPr>
          </a:p>
          <a:p>
            <a:pPr marL="1564005">
              <a:lnSpc>
                <a:spcPct val="100000"/>
              </a:lnSpc>
            </a:pP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r>
              <a:rPr sz="3000" i="1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Z</a:t>
            </a:r>
            <a:r>
              <a:rPr sz="3000" i="1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{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cf</a:t>
            </a:r>
            <a:r>
              <a:rPr sz="3000" i="1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0.2}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951991"/>
            <a:ext cx="8257540" cy="56788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99900"/>
              </a:lnSpc>
              <a:spcBef>
                <a:spcPts val="105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  <a:tab pos="4728210" algn="l"/>
              </a:tabLst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certainty factor assigned by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rule is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propagated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through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chain.	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This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involves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establishing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net certainty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 consequent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when the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evidence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antecedent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uncertain:</a:t>
            </a:r>
            <a:endParaRPr sz="2900">
              <a:latin typeface="Times New Roman"/>
              <a:cs typeface="Times New Roman"/>
            </a:endParaRPr>
          </a:p>
          <a:p>
            <a:pPr marL="354965">
              <a:lnSpc>
                <a:spcPts val="3454"/>
              </a:lnSpc>
              <a:spcBef>
                <a:spcPts val="745"/>
              </a:spcBef>
            </a:pPr>
            <a:r>
              <a:rPr sz="2900" i="1" spc="75" dirty="0">
                <a:solidFill>
                  <a:srgbClr val="FAFD00"/>
                </a:solidFill>
                <a:latin typeface="Times New Roman"/>
                <a:cs typeface="Times New Roman"/>
              </a:rPr>
              <a:t>cf</a:t>
            </a:r>
            <a:r>
              <a:rPr sz="2900" i="1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60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2900" i="1" spc="60" dirty="0">
                <a:solidFill>
                  <a:srgbClr val="FAFD00"/>
                </a:solidFill>
                <a:latin typeface="Times New Roman"/>
                <a:cs typeface="Times New Roman"/>
              </a:rPr>
              <a:t>H</a:t>
            </a:r>
            <a:r>
              <a:rPr sz="2900" spc="60" dirty="0">
                <a:solidFill>
                  <a:srgbClr val="FAFD00"/>
                </a:solidFill>
                <a:latin typeface="Times New Roman"/>
                <a:cs typeface="Times New Roman"/>
              </a:rPr>
              <a:t>,</a:t>
            </a:r>
            <a:r>
              <a:rPr sz="2900" i="1" spc="60" dirty="0">
                <a:solidFill>
                  <a:srgbClr val="FAFD00"/>
                </a:solidFill>
                <a:latin typeface="Times New Roman"/>
                <a:cs typeface="Times New Roman"/>
              </a:rPr>
              <a:t>E</a:t>
            </a:r>
            <a:r>
              <a:rPr sz="2900" spc="60" dirty="0">
                <a:solidFill>
                  <a:srgbClr val="FAFD00"/>
                </a:solidFill>
                <a:latin typeface="Times New Roman"/>
                <a:cs typeface="Times New Roman"/>
              </a:rPr>
              <a:t>)</a:t>
            </a:r>
            <a:r>
              <a:rPr sz="29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20" dirty="0">
                <a:solidFill>
                  <a:srgbClr val="FAFD00"/>
                </a:solidFill>
                <a:latin typeface="Times New Roman"/>
                <a:cs typeface="Times New Roman"/>
              </a:rPr>
              <a:t>=</a:t>
            </a:r>
            <a:r>
              <a:rPr sz="29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75" dirty="0">
                <a:solidFill>
                  <a:srgbClr val="FAFD00"/>
                </a:solidFill>
                <a:latin typeface="Times New Roman"/>
                <a:cs typeface="Times New Roman"/>
              </a:rPr>
              <a:t>cf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50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2900" i="1" spc="50" dirty="0">
                <a:solidFill>
                  <a:srgbClr val="FAFD00"/>
                </a:solidFill>
                <a:latin typeface="Times New Roman"/>
                <a:cs typeface="Times New Roman"/>
              </a:rPr>
              <a:t>E</a:t>
            </a:r>
            <a:r>
              <a:rPr sz="2900" spc="50" dirty="0">
                <a:solidFill>
                  <a:srgbClr val="FAFD00"/>
                </a:solidFill>
                <a:latin typeface="Times New Roman"/>
                <a:cs typeface="Times New Roman"/>
              </a:rPr>
              <a:t>)</a:t>
            </a:r>
            <a:r>
              <a:rPr sz="29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5" dirty="0">
                <a:solidFill>
                  <a:srgbClr val="FAFD00"/>
                </a:solidFill>
                <a:latin typeface="Symbol"/>
                <a:cs typeface="Symbol"/>
              </a:rPr>
              <a:t>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70" dirty="0">
                <a:solidFill>
                  <a:srgbClr val="FAFD00"/>
                </a:solidFill>
                <a:latin typeface="Times New Roman"/>
                <a:cs typeface="Times New Roman"/>
              </a:rPr>
              <a:t>cf</a:t>
            </a:r>
            <a:endParaRPr sz="2900">
              <a:latin typeface="Times New Roman"/>
              <a:cs typeface="Times New Roman"/>
            </a:endParaRPr>
          </a:p>
          <a:p>
            <a:pPr marL="354965">
              <a:lnSpc>
                <a:spcPts val="3450"/>
              </a:lnSpc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29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example,</a:t>
            </a:r>
            <a:endParaRPr sz="2900">
              <a:latin typeface="Times New Roman"/>
              <a:cs typeface="Times New Roman"/>
            </a:endParaRPr>
          </a:p>
          <a:p>
            <a:pPr marL="354965">
              <a:lnSpc>
                <a:spcPts val="3475"/>
              </a:lnSpc>
              <a:tabLst>
                <a:tab pos="1480185" algn="l"/>
              </a:tabLst>
            </a:pP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IF	sky</a:t>
            </a:r>
            <a:r>
              <a:rPr sz="29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900" spc="-5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clear</a:t>
            </a:r>
            <a:endParaRPr sz="29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tabLst>
                <a:tab pos="1524000" algn="l"/>
              </a:tabLst>
            </a:pP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THEN	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the forecast</a:t>
            </a:r>
            <a:r>
              <a:rPr sz="29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 sunny</a:t>
            </a:r>
            <a:r>
              <a:rPr sz="29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AFD00"/>
                </a:solidFill>
                <a:latin typeface="Times New Roman"/>
                <a:cs typeface="Times New Roman"/>
              </a:rPr>
              <a:t>{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cf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0.8}</a:t>
            </a:r>
            <a:endParaRPr sz="2900">
              <a:latin typeface="Times New Roman"/>
              <a:cs typeface="Times New Roman"/>
            </a:endParaRPr>
          </a:p>
          <a:p>
            <a:pPr marL="354965" marR="233045">
              <a:lnSpc>
                <a:spcPts val="3470"/>
              </a:lnSpc>
              <a:spcBef>
                <a:spcPts val="819"/>
              </a:spcBef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current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certainty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factor of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sky</a:t>
            </a:r>
            <a:r>
              <a:rPr sz="2900" i="1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clear </a:t>
            </a:r>
            <a:r>
              <a:rPr sz="2900" spc="-10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0.5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endParaRPr sz="29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630"/>
              </a:spcBef>
            </a:pP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cf</a:t>
            </a:r>
            <a:r>
              <a:rPr sz="29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(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H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,</a:t>
            </a:r>
            <a:r>
              <a:rPr sz="29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E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)</a:t>
            </a:r>
            <a:r>
              <a:rPr sz="2900" spc="5" dirty="0">
                <a:solidFill>
                  <a:srgbClr val="FAFD00"/>
                </a:solidFill>
                <a:latin typeface="Times New Roman"/>
                <a:cs typeface="Times New Roman"/>
              </a:rPr>
              <a:t> =</a:t>
            </a:r>
            <a:r>
              <a:rPr sz="29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0.5</a:t>
            </a:r>
            <a:r>
              <a:rPr sz="29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AFD00"/>
                </a:solidFill>
                <a:latin typeface="Symbol"/>
                <a:cs typeface="Symbol"/>
              </a:rPr>
              <a:t></a:t>
            </a:r>
            <a:r>
              <a:rPr sz="29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AFD00"/>
                </a:solidFill>
                <a:latin typeface="Times New Roman"/>
                <a:cs typeface="Times New Roman"/>
              </a:rPr>
              <a:t>0.8</a:t>
            </a:r>
            <a:r>
              <a:rPr sz="29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spc="5" dirty="0">
                <a:solidFill>
                  <a:srgbClr val="FAFD00"/>
                </a:solidFill>
                <a:latin typeface="Times New Roman"/>
                <a:cs typeface="Times New Roman"/>
              </a:rPr>
              <a:t>=</a:t>
            </a:r>
            <a:r>
              <a:rPr sz="29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AFD00"/>
                </a:solidFill>
                <a:latin typeface="Times New Roman"/>
                <a:cs typeface="Times New Roman"/>
              </a:rPr>
              <a:t>0.4</a:t>
            </a:r>
            <a:endParaRPr sz="2900">
              <a:latin typeface="Times New Roman"/>
              <a:cs typeface="Times New Roman"/>
            </a:endParaRPr>
          </a:p>
          <a:p>
            <a:pPr marL="354965">
              <a:lnSpc>
                <a:spcPct val="100000"/>
              </a:lnSpc>
              <a:spcBef>
                <a:spcPts val="645"/>
              </a:spcBef>
            </a:pP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interpreted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“It</a:t>
            </a:r>
            <a:r>
              <a:rPr sz="29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dirty="0">
                <a:solidFill>
                  <a:srgbClr val="FFFFFF"/>
                </a:solidFill>
                <a:latin typeface="Times New Roman"/>
                <a:cs typeface="Times New Roman"/>
              </a:rPr>
              <a:t>may</a:t>
            </a:r>
            <a:r>
              <a:rPr sz="2900" i="1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i="1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29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sunny”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705103"/>
            <a:ext cx="8330565" cy="290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290830" indent="-342900">
              <a:lnSpc>
                <a:spcPct val="99900"/>
              </a:lnSpc>
              <a:spcBef>
                <a:spcPts val="105"/>
              </a:spcBef>
              <a:buClr>
                <a:srgbClr val="FAFD00"/>
              </a:buClr>
              <a:buSzPct val="75862"/>
              <a:buFont typeface="Lucida Sans Unicode"/>
              <a:buChar char="■"/>
              <a:tabLst>
                <a:tab pos="355600" algn="l"/>
              </a:tabLst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same consequent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obtained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execution of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two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more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rules,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individual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certainty</a:t>
            </a:r>
            <a:r>
              <a:rPr sz="29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factors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9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must</a:t>
            </a:r>
            <a:r>
              <a:rPr sz="29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merged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give a 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combined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certainty factor</a:t>
            </a:r>
            <a:r>
              <a:rPr sz="29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29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9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hypothesis.</a:t>
            </a:r>
            <a:endParaRPr sz="2900">
              <a:latin typeface="Times New Roman"/>
              <a:cs typeface="Times New Roman"/>
            </a:endParaRPr>
          </a:p>
          <a:p>
            <a:pPr marL="354965" marR="5080">
              <a:lnSpc>
                <a:spcPct val="100000"/>
              </a:lnSpc>
              <a:spcBef>
                <a:spcPts val="1835"/>
              </a:spcBef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Suppose the knowledge base consists </a:t>
            </a:r>
            <a:r>
              <a:rPr sz="2900" dirty="0">
                <a:solidFill>
                  <a:srgbClr val="FFFFFF"/>
                </a:solidFill>
                <a:latin typeface="Times New Roman"/>
                <a:cs typeface="Times New Roman"/>
              </a:rPr>
              <a:t>of the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following </a:t>
            </a:r>
            <a:r>
              <a:rPr sz="2900" spc="-7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rules: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162891" y="3641399"/>
          <a:ext cx="4748529" cy="182731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33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71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3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9978">
                <a:tc>
                  <a:txBody>
                    <a:bodyPr/>
                    <a:lstStyle/>
                    <a:p>
                      <a:pPr marL="31750">
                        <a:lnSpc>
                          <a:spcPts val="3050"/>
                        </a:lnSpc>
                      </a:pPr>
                      <a:r>
                        <a:rPr sz="2800" i="1" spc="-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Rule</a:t>
                      </a:r>
                      <a:r>
                        <a:rPr sz="2800" i="1" spc="-5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1: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ts val="3050"/>
                        </a:lnSpc>
                      </a:pPr>
                      <a:r>
                        <a:rPr sz="2800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IF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ts val="3050"/>
                        </a:lnSpc>
                      </a:pPr>
                      <a:r>
                        <a:rPr sz="2800" i="1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2800" i="1" spc="-30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2800" spc="-3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i="1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X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9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ts val="3185"/>
                        </a:lnSpc>
                      </a:pPr>
                      <a:r>
                        <a:rPr sz="2800" spc="-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THEN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3185"/>
                        </a:lnSpc>
                      </a:pPr>
                      <a:r>
                        <a:rPr sz="2800" i="1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2800" i="1" spc="-3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2800" spc="-2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i="1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Z</a:t>
                      </a:r>
                      <a:r>
                        <a:rPr sz="2800" i="1" spc="-2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{</a:t>
                      </a:r>
                      <a:r>
                        <a:rPr sz="2800" i="1" spc="-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cf</a:t>
                      </a:r>
                      <a:r>
                        <a:rPr sz="2800" i="1" spc="-2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0.8}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3681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800" i="1" spc="-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Rule</a:t>
                      </a:r>
                      <a:r>
                        <a:rPr sz="2800" i="1" spc="-5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2: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/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800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IF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/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2800" i="1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B</a:t>
                      </a:r>
                      <a:r>
                        <a:rPr sz="2800" i="1" spc="-30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2800" spc="-3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i="1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Y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07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34315">
                        <a:lnSpc>
                          <a:spcPts val="3135"/>
                        </a:lnSpc>
                      </a:pPr>
                      <a:r>
                        <a:rPr sz="2800" spc="-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THEN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ts val="3135"/>
                        </a:lnSpc>
                      </a:pPr>
                      <a:r>
                        <a:rPr sz="2800" i="1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2800" i="1" spc="-3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is</a:t>
                      </a:r>
                      <a:r>
                        <a:rPr sz="2800" spc="-2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i="1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Z</a:t>
                      </a:r>
                      <a:r>
                        <a:rPr sz="2800" i="1" spc="-2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spc="-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{</a:t>
                      </a:r>
                      <a:r>
                        <a:rPr sz="2800" i="1" spc="-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cf</a:t>
                      </a:r>
                      <a:r>
                        <a:rPr sz="2800" i="1" spc="-25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800" dirty="0">
                          <a:solidFill>
                            <a:srgbClr val="FAFD00"/>
                          </a:solidFill>
                          <a:latin typeface="Times New Roman"/>
                          <a:cs typeface="Times New Roman"/>
                        </a:rPr>
                        <a:t>0.6}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182115" y="5772401"/>
            <a:ext cx="8230234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What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certainty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should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be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55" dirty="0">
                <a:solidFill>
                  <a:srgbClr val="FAFD00"/>
                </a:solidFill>
                <a:latin typeface="Times New Roman"/>
                <a:cs typeface="Times New Roman"/>
              </a:rPr>
              <a:t>assigned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to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object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C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having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value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65" dirty="0">
                <a:solidFill>
                  <a:srgbClr val="FAFD00"/>
                </a:solidFill>
                <a:latin typeface="Times New Roman"/>
                <a:cs typeface="Times New Roman"/>
              </a:rPr>
              <a:t>Z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if</a:t>
            </a:r>
            <a:r>
              <a:rPr sz="3000" spc="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both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75" dirty="0">
                <a:solidFill>
                  <a:srgbClr val="FAFD00"/>
                </a:solidFill>
                <a:latin typeface="Times New Roman"/>
                <a:cs typeface="Times New Roman"/>
              </a:rPr>
              <a:t>Rule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1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and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75" dirty="0">
                <a:solidFill>
                  <a:srgbClr val="FAFD00"/>
                </a:solidFill>
                <a:latin typeface="Times New Roman"/>
                <a:cs typeface="Times New Roman"/>
              </a:rPr>
              <a:t>Rule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2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are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fired?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1928" y="1525015"/>
            <a:ext cx="7535545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900" spc="-5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ommon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sense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suggests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two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pieces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evidence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X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B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sources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i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Rule</a:t>
            </a:r>
            <a:r>
              <a:rPr sz="3000" i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2)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supporting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same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hypothesis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C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 </a:t>
            </a:r>
            <a:r>
              <a:rPr sz="3000" i="1" spc="-10" dirty="0">
                <a:solidFill>
                  <a:srgbClr val="FAFD00"/>
                </a:solidFill>
                <a:latin typeface="Times New Roman"/>
                <a:cs typeface="Times New Roman"/>
              </a:rPr>
              <a:t>Z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),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confidence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hypothesis should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increase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become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stronger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only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one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piece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evidence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obtained.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2115" y="1829815"/>
            <a:ext cx="7843520" cy="3225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537781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certainty factors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 provides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practical 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alternative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Bayesian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heuristic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manner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combining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certainty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factors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different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from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manner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would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combined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 they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were probabilities.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certainty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“mathematically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pure”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does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mimic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thinking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process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human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3995" y="618235"/>
            <a:ext cx="808735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150" dirty="0"/>
              <a:t>Introduction,</a:t>
            </a:r>
            <a:r>
              <a:rPr spc="-15" dirty="0"/>
              <a:t> </a:t>
            </a:r>
            <a:r>
              <a:rPr spc="220" dirty="0"/>
              <a:t>or</a:t>
            </a:r>
            <a:r>
              <a:rPr spc="-20" dirty="0"/>
              <a:t> </a:t>
            </a:r>
            <a:r>
              <a:rPr spc="165" dirty="0"/>
              <a:t>what</a:t>
            </a:r>
            <a:r>
              <a:rPr spc="-25" dirty="0"/>
              <a:t> </a:t>
            </a:r>
            <a:r>
              <a:rPr dirty="0"/>
              <a:t>is</a:t>
            </a:r>
            <a:r>
              <a:rPr spc="-20" dirty="0"/>
              <a:t> </a:t>
            </a:r>
            <a:r>
              <a:rPr spc="165" dirty="0"/>
              <a:t>uncertainty?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352803"/>
            <a:ext cx="8314690" cy="4233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8415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390842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Information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incomplete,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inconsistent,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uncertain,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all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three.	In other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words, information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often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unsuitable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solving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SzPct val="76666"/>
              <a:buFont typeface="Lucida Sans Unicode"/>
              <a:buChar char="■"/>
              <a:tabLst>
                <a:tab pos="355600" algn="l"/>
                <a:tab pos="3027045" algn="l"/>
              </a:tabLst>
            </a:pP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Uncertainty</a:t>
            </a:r>
            <a:r>
              <a:rPr sz="3000" spc="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defined 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lack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exact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would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enable us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reach a perfectly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reliable conclusion.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Classical logic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permits only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exact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reasoning.	It assumes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 perfect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always exists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law </a:t>
            </a:r>
            <a:r>
              <a:rPr sz="3000" i="1" spc="80" dirty="0">
                <a:solidFill>
                  <a:srgbClr val="FAFD00"/>
                </a:solidFill>
                <a:latin typeface="Times New Roman"/>
                <a:cs typeface="Times New Roman"/>
              </a:rPr>
              <a:t>of </a:t>
            </a:r>
            <a:r>
              <a:rPr sz="3000" i="1" spc="55" dirty="0">
                <a:solidFill>
                  <a:srgbClr val="FAFD00"/>
                </a:solidFill>
                <a:latin typeface="Times New Roman"/>
                <a:cs typeface="Times New Roman"/>
              </a:rPr>
              <a:t>the </a:t>
            </a:r>
            <a:r>
              <a:rPr sz="3000" i="1" spc="40" dirty="0">
                <a:solidFill>
                  <a:srgbClr val="FAFD00"/>
                </a:solidFill>
                <a:latin typeface="Times New Roman"/>
                <a:cs typeface="Times New Roman"/>
              </a:rPr>
              <a:t>excluded </a:t>
            </a:r>
            <a:r>
              <a:rPr sz="3000" i="1" spc="25" dirty="0">
                <a:solidFill>
                  <a:srgbClr val="FAFD00"/>
                </a:solidFill>
                <a:latin typeface="Times New Roman"/>
                <a:cs typeface="Times New Roman"/>
              </a:rPr>
              <a:t>middle </a:t>
            </a:r>
            <a:r>
              <a:rPr sz="3000" i="1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always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applied: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49678" y="5772401"/>
            <a:ext cx="146304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i="1" spc="170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i="1" spc="-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25" dirty="0">
                <a:solidFill>
                  <a:srgbClr val="FAFD00"/>
                </a:solidFill>
                <a:latin typeface="Times New Roman"/>
                <a:cs typeface="Times New Roman"/>
              </a:rPr>
              <a:t>false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82115" y="5772401"/>
            <a:ext cx="492252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187450" algn="l"/>
                <a:tab pos="4528185" algn="l"/>
              </a:tabLst>
            </a:pP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I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F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	</a:t>
            </a:r>
            <a:r>
              <a:rPr sz="3000" i="1" spc="170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i="1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i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s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45" dirty="0">
                <a:solidFill>
                  <a:srgbClr val="FAFD00"/>
                </a:solidFill>
                <a:latin typeface="Times New Roman"/>
                <a:cs typeface="Times New Roman"/>
              </a:rPr>
              <a:t>t</a:t>
            </a:r>
            <a:r>
              <a:rPr sz="3000" spc="330" dirty="0">
                <a:solidFill>
                  <a:srgbClr val="FAFD00"/>
                </a:solidFill>
                <a:latin typeface="Times New Roman"/>
                <a:cs typeface="Times New Roman"/>
              </a:rPr>
              <a:t>r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u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e	</a:t>
            </a: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I</a:t>
            </a: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F </a:t>
            </a:r>
            <a:r>
              <a:rPr sz="3000" spc="7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THEN</a:t>
            </a:r>
            <a:r>
              <a:rPr sz="3000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70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i="1" spc="-1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not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30" dirty="0">
                <a:solidFill>
                  <a:srgbClr val="FAFD00"/>
                </a:solidFill>
                <a:latin typeface="Times New Roman"/>
                <a:cs typeface="Times New Roman"/>
              </a:rPr>
              <a:t>false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97725" y="6229601"/>
            <a:ext cx="319913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125" dirty="0">
                <a:solidFill>
                  <a:srgbClr val="FAFD00"/>
                </a:solidFill>
                <a:latin typeface="Times New Roman"/>
                <a:cs typeface="Times New Roman"/>
              </a:rPr>
              <a:t>THEN</a:t>
            </a:r>
            <a:r>
              <a:rPr sz="3000" spc="-4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170" dirty="0">
                <a:solidFill>
                  <a:srgbClr val="FAFD00"/>
                </a:solidFill>
                <a:latin typeface="Times New Roman"/>
                <a:cs typeface="Times New Roman"/>
              </a:rPr>
              <a:t>A</a:t>
            </a:r>
            <a:r>
              <a:rPr sz="3000" i="1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is</a:t>
            </a:r>
            <a:r>
              <a:rPr sz="3000" spc="-2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not</a:t>
            </a:r>
            <a:r>
              <a:rPr sz="3000" spc="-2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0" dirty="0">
                <a:solidFill>
                  <a:srgbClr val="FAFD00"/>
                </a:solidFill>
                <a:latin typeface="Times New Roman"/>
                <a:cs typeface="Times New Roman"/>
              </a:rPr>
              <a:t>true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30350" marR="5080" indent="-1518285">
              <a:lnSpc>
                <a:spcPct val="100000"/>
              </a:lnSpc>
              <a:spcBef>
                <a:spcPts val="95"/>
              </a:spcBef>
            </a:pPr>
            <a:r>
              <a:rPr spc="155" dirty="0"/>
              <a:t>Comparison</a:t>
            </a:r>
            <a:r>
              <a:rPr spc="-30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spc="80" dirty="0"/>
              <a:t>Bayesian</a:t>
            </a:r>
            <a:r>
              <a:rPr spc="-25" dirty="0"/>
              <a:t> </a:t>
            </a:r>
            <a:r>
              <a:rPr spc="120" dirty="0"/>
              <a:t>reasoning </a:t>
            </a:r>
            <a:r>
              <a:rPr spc="-985" dirty="0"/>
              <a:t> </a:t>
            </a:r>
            <a:r>
              <a:rPr spc="220" dirty="0"/>
              <a:t>and</a:t>
            </a:r>
            <a:r>
              <a:rPr spc="-20" dirty="0"/>
              <a:t> </a:t>
            </a:r>
            <a:r>
              <a:rPr spc="145" dirty="0"/>
              <a:t>certainty</a:t>
            </a:r>
            <a:r>
              <a:rPr spc="-10" dirty="0"/>
              <a:t> </a:t>
            </a:r>
            <a:r>
              <a:rPr spc="125" dirty="0"/>
              <a:t>factors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20927" y="2267203"/>
            <a:ext cx="8227059" cy="2768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253936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Probability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oldest 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best-established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technique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deal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with inexact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knowledge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random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data.	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 works well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areas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forecasting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planning,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statistical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available and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accurate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probability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statements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made.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0927" y="819403"/>
            <a:ext cx="8326120" cy="5605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4424680" algn="l"/>
                <a:tab pos="460629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many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 possible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applications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reliable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statistical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information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available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cannot assume 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conditional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independence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evidence.		As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result, many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researchers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have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found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Bayesian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unsuitable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their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work.	This dissatisfaction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motivated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development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certainty factors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theory.</a:t>
            </a:r>
            <a:endParaRPr sz="3000">
              <a:latin typeface="Times New Roman"/>
              <a:cs typeface="Times New Roman"/>
            </a:endParaRPr>
          </a:p>
          <a:p>
            <a:pPr marL="354965" marR="178435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Although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certainty factors approach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lacks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mathematical correctness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probability theory,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outperforms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subjective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Bayesian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areas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as diagnostics.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0927" y="1086103"/>
            <a:ext cx="8104505" cy="46907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60985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Certainty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factors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cases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where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probabilities are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not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known 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 too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difficult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expensive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obtain.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evidential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mechanism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manage incrementally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acquired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evidence,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conjunction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disjunction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hypotheses,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well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evidences with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different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degrees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belief.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certainty factors approach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 provides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better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explanations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control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flow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through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rule-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system.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0927" y="991615"/>
            <a:ext cx="8358505" cy="5239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Bayesian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method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likely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be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most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appropriate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reliable statistical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data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exists,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engineer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able 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lead,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expert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available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serious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decision-analytical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conversations.</a:t>
            </a:r>
            <a:endParaRPr sz="3000">
              <a:latin typeface="Times New Roman"/>
              <a:cs typeface="Times New Roman"/>
            </a:endParaRPr>
          </a:p>
          <a:p>
            <a:pPr marL="354965" marR="456565" indent="-342900" algn="just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the absence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the specified conditions,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Bayesian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approach might be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arbitrary 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biased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meaningful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results.</a:t>
            </a:r>
            <a:endParaRPr sz="3000">
              <a:latin typeface="Times New Roman"/>
              <a:cs typeface="Times New Roman"/>
            </a:endParaRPr>
          </a:p>
          <a:p>
            <a:pPr marL="354965" marR="384810" indent="-342900">
              <a:lnSpc>
                <a:spcPct val="100000"/>
              </a:lnSpc>
              <a:spcBef>
                <a:spcPts val="73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Bayesian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belief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propagation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exponential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complexity,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thus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impractical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large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 bases.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9027" y="1695703"/>
            <a:ext cx="7978140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120" dirty="0">
                <a:solidFill>
                  <a:srgbClr val="FAFD00"/>
                </a:solidFill>
                <a:latin typeface="Times New Roman"/>
                <a:cs typeface="Times New Roman"/>
              </a:rPr>
              <a:t>Weak </a:t>
            </a:r>
            <a:r>
              <a:rPr sz="3000" spc="60" dirty="0">
                <a:solidFill>
                  <a:srgbClr val="FAFD00"/>
                </a:solidFill>
                <a:latin typeface="Times New Roman"/>
                <a:cs typeface="Times New Roman"/>
              </a:rPr>
              <a:t>implications</a:t>
            </a:r>
            <a:r>
              <a:rPr sz="3000" i="1" spc="60" dirty="0">
                <a:solidFill>
                  <a:srgbClr val="FAFD00"/>
                </a:solidFill>
                <a:latin typeface="Times New Roman"/>
                <a:cs typeface="Times New Roman"/>
              </a:rPr>
              <a:t>.</a:t>
            </a:r>
            <a:r>
              <a:rPr sz="3000" i="1" spc="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Domain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experts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engineers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have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painful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task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establishing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concrete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correlations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between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(condition)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THEN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(action)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parts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rules.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Therefore,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need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have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ability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handle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vague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associations,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example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by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accepting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degree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correlations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numerical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certainty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factors.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10587" y="746251"/>
            <a:ext cx="62363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80" dirty="0"/>
              <a:t>Sources</a:t>
            </a:r>
            <a:r>
              <a:rPr sz="3600" spc="-15" dirty="0"/>
              <a:t> </a:t>
            </a:r>
            <a:r>
              <a:rPr sz="3600" dirty="0"/>
              <a:t>of</a:t>
            </a:r>
            <a:r>
              <a:rPr sz="3600" spc="-10" dirty="0"/>
              <a:t> </a:t>
            </a:r>
            <a:r>
              <a:rPr sz="3600" spc="150" dirty="0"/>
              <a:t>uncertain</a:t>
            </a:r>
            <a:r>
              <a:rPr sz="3600" spc="-10" dirty="0"/>
              <a:t> </a:t>
            </a:r>
            <a:r>
              <a:rPr sz="3600" spc="65" dirty="0"/>
              <a:t>knowledge</a:t>
            </a:r>
            <a:endParaRPr sz="3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59027" y="1067815"/>
            <a:ext cx="8234680" cy="505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SzPct val="76666"/>
              <a:buFont typeface="Lucida Sans Unicode"/>
              <a:buChar char="■"/>
              <a:tabLst>
                <a:tab pos="355600" algn="l"/>
                <a:tab pos="2389505" algn="l"/>
                <a:tab pos="3129280" algn="l"/>
                <a:tab pos="4372610" algn="l"/>
                <a:tab pos="4540250" algn="l"/>
              </a:tabLst>
            </a:pP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Imprecise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language</a:t>
            </a:r>
            <a:r>
              <a:rPr sz="3000" i="1" spc="70" dirty="0">
                <a:solidFill>
                  <a:srgbClr val="FAFD00"/>
                </a:solidFill>
                <a:latin typeface="Times New Roman"/>
                <a:cs typeface="Times New Roman"/>
              </a:rPr>
              <a:t>.</a:t>
            </a:r>
            <a:r>
              <a:rPr sz="3000" i="1" spc="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Our natural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language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ambiguous</a:t>
            </a:r>
            <a:r>
              <a:rPr sz="30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imprecise.	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describe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facts with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terms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as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often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sometimes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frequently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hardly</a:t>
            </a:r>
            <a:r>
              <a:rPr sz="3000" i="1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ever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	As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result, it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difficult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express knowledge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precise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IF-THEN form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production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rules.	However,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meaning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facts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quantified,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it can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 used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systems.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1944, Ray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Simpson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asked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355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high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school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college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students to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place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20 terms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like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often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on a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scale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between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100.	In 1968, Milton Hakel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repeated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this experiment.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215" y="801115"/>
            <a:ext cx="8209280" cy="6060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495300" indent="-342900">
              <a:lnSpc>
                <a:spcPct val="100000"/>
              </a:lnSpc>
              <a:spcBef>
                <a:spcPts val="100"/>
              </a:spcBef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Unknown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30" dirty="0">
                <a:solidFill>
                  <a:srgbClr val="FAFD00"/>
                </a:solidFill>
                <a:latin typeface="Times New Roman"/>
                <a:cs typeface="Times New Roman"/>
              </a:rPr>
              <a:t>data</a:t>
            </a:r>
            <a:r>
              <a:rPr sz="3000" i="1" spc="130" dirty="0">
                <a:solidFill>
                  <a:srgbClr val="FAFD00"/>
                </a:solidFill>
                <a:latin typeface="Times New Roman"/>
                <a:cs typeface="Times New Roman"/>
              </a:rPr>
              <a:t>.</a:t>
            </a:r>
            <a:r>
              <a:rPr sz="3000" i="1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When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data is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incomplete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missing,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only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solution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accept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value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“unknown”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proceed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approximate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reasoning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value.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720"/>
              </a:spcBef>
              <a:buSzPct val="76666"/>
              <a:buFont typeface="Lucida Sans Unicode"/>
              <a:buChar char="■"/>
              <a:tabLst>
                <a:tab pos="355600" algn="l"/>
                <a:tab pos="4457065" algn="l"/>
              </a:tabLst>
            </a:pP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Combining </a:t>
            </a:r>
            <a:r>
              <a:rPr sz="3000" spc="110" dirty="0">
                <a:solidFill>
                  <a:srgbClr val="FAFD00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views of </a:t>
            </a:r>
            <a:r>
              <a:rPr sz="3000" spc="90" dirty="0">
                <a:solidFill>
                  <a:srgbClr val="FAFD00"/>
                </a:solidFill>
                <a:latin typeface="Times New Roman"/>
                <a:cs typeface="Times New Roman"/>
              </a:rPr>
              <a:t>different </a:t>
            </a:r>
            <a:r>
              <a:rPr sz="3000" spc="80" dirty="0">
                <a:solidFill>
                  <a:srgbClr val="FAFD00"/>
                </a:solidFill>
                <a:latin typeface="Times New Roman"/>
                <a:cs typeface="Times New Roman"/>
              </a:rPr>
              <a:t>experts</a:t>
            </a:r>
            <a:r>
              <a:rPr sz="3000" i="1" spc="80" dirty="0">
                <a:solidFill>
                  <a:srgbClr val="FAFD00"/>
                </a:solidFill>
                <a:latin typeface="Times New Roman"/>
                <a:cs typeface="Times New Roman"/>
              </a:rPr>
              <a:t>.</a:t>
            </a:r>
            <a:r>
              <a:rPr sz="3000" i="1" spc="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Large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systems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usually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combine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knowledge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and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expertise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number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experts.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Unfortunately,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experts often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have contradictory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opinions 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produce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conflicting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rules.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resolve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conflict,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knowledge engineer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attach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each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expert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 calculate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composite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conclusion.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But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no</a:t>
            </a:r>
            <a:r>
              <a:rPr sz="30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systematic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method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exists to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obtain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these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weights.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89122" y="752347"/>
            <a:ext cx="52774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40" dirty="0"/>
              <a:t>Basic</a:t>
            </a:r>
            <a:r>
              <a:rPr spc="-40" dirty="0"/>
              <a:t> </a:t>
            </a:r>
            <a:r>
              <a:rPr spc="140" dirty="0"/>
              <a:t>probability</a:t>
            </a:r>
            <a:r>
              <a:rPr spc="-40" dirty="0"/>
              <a:t> </a:t>
            </a:r>
            <a:r>
              <a:rPr spc="145" dirty="0"/>
              <a:t>theory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215" y="1791715"/>
            <a:ext cx="8122920" cy="423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10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concept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probability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long history that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goes back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thousands 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years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when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words like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“probably”,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“likely”,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“maybe”,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“perhaps”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“possibly”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were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introduced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spoken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languages.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mathematical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theory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probability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was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formulated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only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17th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century.</a:t>
            </a:r>
            <a:endParaRPr sz="3000">
              <a:latin typeface="Times New Roman"/>
              <a:cs typeface="Times New Roman"/>
            </a:endParaRPr>
          </a:p>
          <a:p>
            <a:pPr marL="354965" marR="101600" indent="-342900">
              <a:lnSpc>
                <a:spcPct val="100000"/>
              </a:lnSpc>
              <a:spcBef>
                <a:spcPts val="72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5441315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probability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event is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proportion of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cases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event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occurs.	Probability can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also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defined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as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30" dirty="0">
                <a:solidFill>
                  <a:srgbClr val="FAFD00"/>
                </a:solidFill>
                <a:latin typeface="Times New Roman"/>
                <a:cs typeface="Times New Roman"/>
              </a:rPr>
              <a:t>scientific</a:t>
            </a:r>
            <a:r>
              <a:rPr sz="3000" i="1" spc="10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measure</a:t>
            </a:r>
            <a:r>
              <a:rPr sz="3000" i="1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80" dirty="0">
                <a:solidFill>
                  <a:srgbClr val="FAFD00"/>
                </a:solidFill>
                <a:latin typeface="Times New Roman"/>
                <a:cs typeface="Times New Roman"/>
              </a:rPr>
              <a:t>of</a:t>
            </a:r>
            <a:r>
              <a:rPr sz="3000" i="1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i="1" spc="45" dirty="0">
                <a:solidFill>
                  <a:srgbClr val="FAFD00"/>
                </a:solidFill>
                <a:latin typeface="Times New Roman"/>
                <a:cs typeface="Times New Roman"/>
              </a:rPr>
              <a:t>chance</a:t>
            </a:r>
            <a:r>
              <a:rPr sz="3000" spc="4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9028" y="1581403"/>
            <a:ext cx="7988300" cy="459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04925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Suppose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all rules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knowledge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base are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represented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following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form:</a:t>
            </a:r>
            <a:endParaRPr sz="3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1800"/>
              </a:spcBef>
              <a:tabLst>
                <a:tab pos="18415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IF	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i="1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true</a:t>
            </a:r>
            <a:endParaRPr sz="3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tabLst>
                <a:tab pos="1841500" algn="l"/>
              </a:tabLst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THEN	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true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{with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probability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}</a:t>
            </a:r>
            <a:endParaRPr sz="3000">
              <a:latin typeface="Times New Roman"/>
              <a:cs typeface="Times New Roman"/>
            </a:endParaRPr>
          </a:p>
          <a:p>
            <a:pPr marL="12700" marR="635000">
              <a:lnSpc>
                <a:spcPct val="100000"/>
              </a:lnSpc>
              <a:spcBef>
                <a:spcPts val="180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rule implies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event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occurs,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then the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probability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event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will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occur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1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i="1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usually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represents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a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hypothesis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denotes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evidence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support this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hypothesis.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919474" y="752347"/>
            <a:ext cx="42176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80" dirty="0"/>
              <a:t>Bayesian</a:t>
            </a:r>
            <a:r>
              <a:rPr spc="-65" dirty="0"/>
              <a:t> </a:t>
            </a:r>
            <a:r>
              <a:rPr spc="120" dirty="0"/>
              <a:t>reasoning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3015" y="801115"/>
            <a:ext cx="8377555" cy="60604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4965" marR="27940" indent="-342900">
              <a:lnSpc>
                <a:spcPct val="100200"/>
              </a:lnSpc>
              <a:spcBef>
                <a:spcPts val="90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  <a:tab pos="586359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 expert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systems,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probabilities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required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to solve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problem</a:t>
            </a:r>
            <a:r>
              <a:rPr sz="3000" spc="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by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experts.	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determines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65" dirty="0">
                <a:solidFill>
                  <a:srgbClr val="FAFD00"/>
                </a:solidFill>
                <a:latin typeface="Times New Roman"/>
                <a:cs typeface="Times New Roman"/>
              </a:rPr>
              <a:t>prior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probabilities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possible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hypotheses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 and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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), and also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70" dirty="0">
                <a:solidFill>
                  <a:srgbClr val="FAFD00"/>
                </a:solidFill>
                <a:latin typeface="Times New Roman"/>
                <a:cs typeface="Times New Roman"/>
              </a:rPr>
              <a:t>conditional </a:t>
            </a:r>
            <a:r>
              <a:rPr sz="3000" spc="85" dirty="0">
                <a:solidFill>
                  <a:srgbClr val="FAFD00"/>
                </a:solidFill>
                <a:latin typeface="Times New Roman"/>
                <a:cs typeface="Times New Roman"/>
              </a:rPr>
              <a:t>probabilities</a:t>
            </a:r>
            <a:r>
              <a:rPr sz="3000" spc="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observing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evidence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E 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hypothesis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i="1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true,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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),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if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hypothesis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H </a:t>
            </a:r>
            <a:r>
              <a:rPr sz="3000" i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false,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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).</a:t>
            </a:r>
            <a:endParaRPr sz="3000">
              <a:latin typeface="Times New Roman"/>
              <a:cs typeface="Times New Roman"/>
            </a:endParaRPr>
          </a:p>
          <a:p>
            <a:pPr marL="354965" marR="5080" indent="-342900">
              <a:lnSpc>
                <a:spcPct val="100000"/>
              </a:lnSpc>
              <a:spcBef>
                <a:spcPts val="675"/>
              </a:spcBef>
              <a:buClr>
                <a:srgbClr val="FAFD00"/>
              </a:buClr>
              <a:buSzPct val="76666"/>
              <a:buFont typeface="Lucida Sans Unicode"/>
              <a:buChar char="■"/>
              <a:tabLst>
                <a:tab pos="355600" algn="l"/>
              </a:tabLst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Users provide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information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about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evidence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observed</a:t>
            </a:r>
            <a:r>
              <a:rPr sz="30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expert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system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computes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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hypothesis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light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user-supplied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evidence</a:t>
            </a:r>
            <a:endParaRPr sz="3000">
              <a:latin typeface="Times New Roman"/>
              <a:cs typeface="Times New Roman"/>
            </a:endParaRPr>
          </a:p>
          <a:p>
            <a:pPr marL="354965" marR="1179830" algn="just">
              <a:lnSpc>
                <a:spcPct val="99300"/>
              </a:lnSpc>
              <a:spcBef>
                <a:spcPts val="70"/>
              </a:spcBef>
            </a:pP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Probability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spc="-5" dirty="0">
                <a:solidFill>
                  <a:srgbClr val="FFFFFF"/>
                </a:solidFill>
                <a:latin typeface="Symbol"/>
                <a:cs typeface="Symbol"/>
              </a:rPr>
              <a:t>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 is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called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3000" spc="-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5" dirty="0">
                <a:solidFill>
                  <a:srgbClr val="FAFD00"/>
                </a:solidFill>
                <a:latin typeface="Times New Roman"/>
                <a:cs typeface="Times New Roman"/>
              </a:rPr>
              <a:t>posterior </a:t>
            </a:r>
            <a:r>
              <a:rPr sz="3000" spc="-735" dirty="0">
                <a:solidFill>
                  <a:srgbClr val="FAFD00"/>
                </a:solidFill>
                <a:latin typeface="Times New Roman"/>
                <a:cs typeface="Times New Roman"/>
              </a:rPr>
              <a:t> </a:t>
            </a:r>
            <a:r>
              <a:rPr sz="3000" spc="100" dirty="0">
                <a:solidFill>
                  <a:srgbClr val="FAFD00"/>
                </a:solidFill>
                <a:latin typeface="Times New Roman"/>
                <a:cs typeface="Times New Roman"/>
              </a:rPr>
              <a:t>probability</a:t>
            </a:r>
            <a:r>
              <a:rPr sz="3000" spc="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hypothesis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H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upon observing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evidence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96828" y="7027780"/>
            <a:ext cx="205104" cy="222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0"/>
              </a:lnSpc>
            </a:pPr>
            <a:r>
              <a:rPr sz="1400" dirty="0">
                <a:solidFill>
                  <a:srgbClr val="FFFFFF"/>
                </a:solidFill>
                <a:latin typeface="Times New Roman"/>
                <a:cs typeface="Times New Roman"/>
              </a:rPr>
              <a:t>18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0443" y="697483"/>
            <a:ext cx="70739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140" dirty="0"/>
              <a:t>Ranking</a:t>
            </a:r>
            <a:r>
              <a:rPr sz="3600" spc="-15" dirty="0"/>
              <a:t> </a:t>
            </a:r>
            <a:r>
              <a:rPr sz="3600" spc="85" dirty="0"/>
              <a:t>potentially</a:t>
            </a:r>
            <a:r>
              <a:rPr sz="3600" spc="-15" dirty="0"/>
              <a:t> </a:t>
            </a:r>
            <a:r>
              <a:rPr sz="3600" spc="200" dirty="0"/>
              <a:t>true</a:t>
            </a:r>
            <a:r>
              <a:rPr sz="3600" spc="-10" dirty="0"/>
              <a:t> </a:t>
            </a:r>
            <a:r>
              <a:rPr sz="3600" spc="75" dirty="0"/>
              <a:t>hypotheses</a:t>
            </a:r>
            <a:endParaRPr sz="36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>
                <a:latin typeface="Symbol"/>
                <a:cs typeface="Symbol"/>
              </a:rPr>
              <a:t></a:t>
            </a:r>
            <a:r>
              <a:rPr spc="25" dirty="0">
                <a:latin typeface="Times New Roman"/>
                <a:cs typeface="Times New Roman"/>
              </a:rPr>
              <a:t> </a:t>
            </a:r>
            <a:r>
              <a:rPr spc="-5" dirty="0"/>
              <a:t>Negnevitsky,</a:t>
            </a:r>
            <a:r>
              <a:rPr spc="5" dirty="0"/>
              <a:t> </a:t>
            </a:r>
            <a:r>
              <a:rPr spc="-5" dirty="0"/>
              <a:t>Pearson</a:t>
            </a:r>
            <a:r>
              <a:rPr spc="-20" dirty="0"/>
              <a:t> </a:t>
            </a:r>
            <a:r>
              <a:rPr spc="-5" dirty="0"/>
              <a:t>Education,</a:t>
            </a:r>
            <a:r>
              <a:rPr spc="-20" dirty="0"/>
              <a:t> </a:t>
            </a:r>
            <a:r>
              <a:rPr spc="-5" dirty="0"/>
              <a:t>2011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839028" y="1581403"/>
            <a:ext cx="8247380" cy="450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Let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us</a:t>
            </a:r>
            <a:r>
              <a:rPr sz="30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consider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simple</a:t>
            </a:r>
            <a:r>
              <a:rPr sz="30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example.</a:t>
            </a:r>
            <a:endParaRPr sz="3000">
              <a:latin typeface="Times New Roman"/>
              <a:cs typeface="Times New Roman"/>
            </a:endParaRPr>
          </a:p>
          <a:p>
            <a:pPr marL="50800" marR="43180">
              <a:lnSpc>
                <a:spcPct val="100000"/>
              </a:lnSpc>
              <a:spcBef>
                <a:spcPts val="2880"/>
              </a:spcBef>
            </a:pP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Suppose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an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expert,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given</a:t>
            </a:r>
            <a:r>
              <a:rPr sz="30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three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conditionally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independent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evidences </a:t>
            </a:r>
            <a:r>
              <a:rPr sz="3000" i="1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3000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3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creates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three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mutually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exclusive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exhaustive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hypotheses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2 </a:t>
            </a:r>
            <a:r>
              <a:rPr sz="3000" spc="-72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3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provides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prior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probabilities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for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these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hypotheses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–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1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),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2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p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(</a:t>
            </a:r>
            <a:r>
              <a:rPr sz="3000" i="1" spc="-5" dirty="0">
                <a:solidFill>
                  <a:srgbClr val="FFFFFF"/>
                </a:solidFill>
                <a:latin typeface="Times New Roman"/>
                <a:cs typeface="Times New Roman"/>
              </a:rPr>
              <a:t>H</a:t>
            </a:r>
            <a:r>
              <a:rPr sz="3000" spc="-7" baseline="-22222" dirty="0">
                <a:solidFill>
                  <a:srgbClr val="FFFFFF"/>
                </a:solidFill>
                <a:latin typeface="Times New Roman"/>
                <a:cs typeface="Times New Roman"/>
              </a:rPr>
              <a:t>3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),</a:t>
            </a:r>
            <a:r>
              <a:rPr sz="30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respectively.</a:t>
            </a:r>
            <a:endParaRPr sz="3000">
              <a:latin typeface="Times New Roman"/>
              <a:cs typeface="Times New Roman"/>
            </a:endParaRPr>
          </a:p>
          <a:p>
            <a:pPr marL="50800" marR="1002030">
              <a:lnSpc>
                <a:spcPct val="100000"/>
              </a:lnSpc>
            </a:pP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expert also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determines the conditional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probabilities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of observing 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each evidence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3000" spc="5" dirty="0">
                <a:solidFill>
                  <a:srgbClr val="FFFFFF"/>
                </a:solidFill>
                <a:latin typeface="Times New Roman"/>
                <a:cs typeface="Times New Roman"/>
              </a:rPr>
              <a:t>all </a:t>
            </a:r>
            <a:r>
              <a:rPr sz="3000" spc="-7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Times New Roman"/>
                <a:cs typeface="Times New Roman"/>
              </a:rPr>
              <a:t>possible hypotheses.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2060</Words>
  <Application>Microsoft Office PowerPoint</Application>
  <PresentationFormat>Özel</PresentationFormat>
  <Paragraphs>149</Paragraphs>
  <Slides>23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9" baseType="lpstr">
      <vt:lpstr>Arial MT</vt:lpstr>
      <vt:lpstr>Calibri</vt:lpstr>
      <vt:lpstr>Lucida Sans Unicode</vt:lpstr>
      <vt:lpstr>Symbol</vt:lpstr>
      <vt:lpstr>Times New Roman</vt:lpstr>
      <vt:lpstr>Office Theme</vt:lpstr>
      <vt:lpstr>Lecture 3</vt:lpstr>
      <vt:lpstr>Introduction, or what is uncertainty?</vt:lpstr>
      <vt:lpstr>Sources of uncertain knowledge</vt:lpstr>
      <vt:lpstr>PowerPoint Sunusu</vt:lpstr>
      <vt:lpstr>PowerPoint Sunusu</vt:lpstr>
      <vt:lpstr>Basic probability theory</vt:lpstr>
      <vt:lpstr>Bayesian reasoning</vt:lpstr>
      <vt:lpstr>PowerPoint Sunusu</vt:lpstr>
      <vt:lpstr>Ranking potentially true hypotheses</vt:lpstr>
      <vt:lpstr>Bias of the Bayesian method</vt:lpstr>
      <vt:lpstr>PowerPoint Sunusu</vt:lpstr>
      <vt:lpstr>PowerPoint Sunusu</vt:lpstr>
      <vt:lpstr>Certainty factors theory and  evidential reasoning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Comparison of Bayesian reasoning  and certainty factors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Lecture 3.ppt</dc:title>
  <dc:creator>michaeln</dc:creator>
  <cp:lastModifiedBy>irem</cp:lastModifiedBy>
  <cp:revision>2</cp:revision>
  <dcterms:created xsi:type="dcterms:W3CDTF">2022-10-07T11:31:47Z</dcterms:created>
  <dcterms:modified xsi:type="dcterms:W3CDTF">2022-10-07T11:47:17Z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2011-05-30T00:00:00Z</vt:filetime>
  </property>
  <property fmtid="{D5CDD505-2E9C-101B-9397-08002B2CF9AE}" pid="3" name="Creator">
    <vt:lpwstr>PrimoPDF http://www.primopdf.com</vt:lpwstr>
  </property>
  <property fmtid="{D5CDD505-2E9C-101B-9397-08002B2CF9AE}" pid="4" name="LastSaved">
    <vt:filetime>2022-10-07T00:00:00Z</vt:filetime>
  </property>
</Properties>
</file>