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765C53B9-64B9-4170-B321-AD2F15664A87}" type="datetimeFigureOut">
              <a:rPr lang="tr-TR" smtClean="0"/>
              <a:t>20.3.2018</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65308B8F-CB63-4D05-A943-72926CC3A12B}" type="slidenum">
              <a:rPr lang="tr-TR" smtClean="0"/>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65C53B9-64B9-4170-B321-AD2F15664A87}" type="datetimeFigureOut">
              <a:rPr lang="tr-TR" smtClean="0"/>
              <a:t>20.3.2018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308B8F-CB63-4D05-A943-72926CC3A12B}"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65C53B9-64B9-4170-B321-AD2F15664A87}" type="datetimeFigureOut">
              <a:rPr lang="tr-TR" smtClean="0"/>
              <a:t>20.3.2018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308B8F-CB63-4D05-A943-72926CC3A12B}"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765C53B9-64B9-4170-B321-AD2F15664A87}" type="datetimeFigureOut">
              <a:rPr lang="tr-TR" smtClean="0"/>
              <a:t>20.3.2018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308B8F-CB63-4D05-A943-72926CC3A12B}" type="slidenum">
              <a:rPr lang="tr-TR" smtClean="0"/>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765C53B9-64B9-4170-B321-AD2F15664A87}" type="datetimeFigureOut">
              <a:rPr lang="tr-TR" smtClean="0"/>
              <a:t>20.3.2018</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65308B8F-CB63-4D05-A943-72926CC3A12B}"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765C53B9-64B9-4170-B321-AD2F15664A87}" type="datetimeFigureOut">
              <a:rPr lang="tr-TR" smtClean="0"/>
              <a:t>20.3.2018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5308B8F-CB63-4D05-A943-72926CC3A12B}" type="slidenum">
              <a:rPr lang="tr-TR" smtClean="0"/>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765C53B9-64B9-4170-B321-AD2F15664A87}" type="datetimeFigureOut">
              <a:rPr lang="tr-TR" smtClean="0"/>
              <a:t>20.3.2018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65308B8F-CB63-4D05-A943-72926CC3A12B}" type="slidenum">
              <a:rPr lang="tr-TR" smtClean="0"/>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765C53B9-64B9-4170-B321-AD2F15664A87}" type="datetimeFigureOut">
              <a:rPr lang="tr-TR" smtClean="0"/>
              <a:t>20.3.2018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65308B8F-CB63-4D05-A943-72926CC3A12B}"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765C53B9-64B9-4170-B321-AD2F15664A87}" type="datetimeFigureOut">
              <a:rPr lang="tr-TR" smtClean="0"/>
              <a:t>20.3.2018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65308B8F-CB63-4D05-A943-72926CC3A12B}"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765C53B9-64B9-4170-B321-AD2F15664A87}" type="datetimeFigureOut">
              <a:rPr lang="tr-TR" smtClean="0"/>
              <a:t>20.3.2018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5308B8F-CB63-4D05-A943-72926CC3A12B}" type="slidenum">
              <a:rPr lang="tr-TR" smtClean="0"/>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765C53B9-64B9-4170-B321-AD2F15664A87}" type="datetimeFigureOut">
              <a:rPr lang="tr-TR" smtClean="0"/>
              <a:t>20.3.2018</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65308B8F-CB63-4D05-A943-72926CC3A12B}" type="slidenum">
              <a:rPr lang="tr-TR" smtClean="0"/>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65C53B9-64B9-4170-B321-AD2F15664A87}" type="datetimeFigureOut">
              <a:rPr lang="tr-TR" smtClean="0"/>
              <a:t>20.3.2018</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5308B8F-CB63-4D05-A943-72926CC3A12B}"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smtClean="0"/>
              <a:t>Erken Öğrenme </a:t>
            </a:r>
            <a:r>
              <a:rPr lang="tr-TR" dirty="0" err="1" smtClean="0"/>
              <a:t>Devinsel</a:t>
            </a:r>
            <a:r>
              <a:rPr lang="tr-TR" dirty="0" smtClean="0"/>
              <a:t> Beceriler ve Algısal Yetenekler</a:t>
            </a:r>
            <a:endParaRPr lang="tr-TR" dirty="0"/>
          </a:p>
        </p:txBody>
      </p:sp>
      <p:sp>
        <p:nvSpPr>
          <p:cNvPr id="2" name="1 Başlık"/>
          <p:cNvSpPr>
            <a:spLocks noGrp="1"/>
          </p:cNvSpPr>
          <p:nvPr>
            <p:ph type="ctrTitle"/>
          </p:nvPr>
        </p:nvSpPr>
        <p:spPr/>
        <p:txBody>
          <a:bodyPr/>
          <a:lstStyle/>
          <a:p>
            <a:r>
              <a:rPr lang="tr-TR" dirty="0" smtClean="0"/>
              <a:t>BEBEKLİK</a:t>
            </a:r>
            <a:br>
              <a:rPr lang="tr-TR" dirty="0" smtClean="0"/>
            </a:br>
            <a:r>
              <a:rPr lang="tr-TR" dirty="0" smtClean="0"/>
              <a:t>DÖNEMİ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Araştırma bulguları bebeklerin hareketi dikkat çekici bulduklarını göstermektedir. Hareket bebeklere  o kadar ilginç gelmektedir </a:t>
            </a:r>
            <a:r>
              <a:rPr lang="tr-TR" dirty="0" smtClean="0"/>
              <a:t>ki </a:t>
            </a:r>
            <a:r>
              <a:rPr lang="tr-TR" dirty="0" smtClean="0"/>
              <a:t>onu sergileyen kişinin özelliklerinden daha fazla, daha iyi dikkat etmekte ve tanımaktadırlar.</a:t>
            </a:r>
          </a:p>
          <a:p>
            <a:endParaRPr lang="tr-TR" dirty="0" smtClean="0"/>
          </a:p>
          <a:p>
            <a:r>
              <a:rPr lang="tr-TR" dirty="0" smtClean="0"/>
              <a:t>Ayrıca, bebekler tanıdık olan ve olmayan yüzleri ayırt etmekte de oldukça başarılıdırlar. Ancak bu bilgileri tutmak için bellekleri çok kısıtlıdır. Görüntüleri bellekte tutma süresi 3 aylık bebeklerde 24 saat, 12 aylık bebeklerde ise birkaç gün ile birkaç hafta arasında değişmektedir.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Bebeklik döneminde alışma ve yenileme hızı kişinin ilerleyen yıllardaki zekası ile ilişkili bulunmuştur.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Bebeklerde taklit ve Ayna Nöronlar</a:t>
            </a:r>
            <a:endParaRPr lang="tr-TR" dirty="0"/>
          </a:p>
        </p:txBody>
      </p:sp>
      <p:sp>
        <p:nvSpPr>
          <p:cNvPr id="3" name="2 İçerik Yer Tutucusu"/>
          <p:cNvSpPr>
            <a:spLocks noGrp="1"/>
          </p:cNvSpPr>
          <p:nvPr>
            <p:ph sz="quarter" idx="1"/>
          </p:nvPr>
        </p:nvSpPr>
        <p:spPr/>
        <p:txBody>
          <a:bodyPr/>
          <a:lstStyle/>
          <a:p>
            <a:r>
              <a:rPr lang="tr-TR" dirty="0" smtClean="0">
                <a:latin typeface="Arial" pitchFamily="34" charset="0"/>
                <a:cs typeface="Arial" pitchFamily="34" charset="0"/>
              </a:rPr>
              <a:t>Yeni doğan bebekler ilkel bir taklit yeteneği ile dünyaya gelirler ve başkalarının davranışlarını kopyalayarak öğrenirler. </a:t>
            </a:r>
          </a:p>
          <a:p>
            <a:r>
              <a:rPr lang="tr-TR" dirty="0" smtClean="0">
                <a:latin typeface="Arial" pitchFamily="34" charset="0"/>
                <a:cs typeface="Arial" pitchFamily="34" charset="0"/>
              </a:rPr>
              <a:t>Yeni doğan, baş hareketlerini, parmak hareketlerini, belirli el kol ve yüz hareketlerini taklit edebilir.</a:t>
            </a:r>
          </a:p>
          <a:p>
            <a:endParaRPr lang="tr-TR" dirty="0" smtClean="0">
              <a:latin typeface="Arial" pitchFamily="34" charset="0"/>
              <a:cs typeface="Arial" pitchFamily="34" charset="0"/>
            </a:endParaRPr>
          </a:p>
          <a:p>
            <a:r>
              <a:rPr lang="tr-TR" dirty="0" smtClean="0">
                <a:latin typeface="Arial" pitchFamily="34" charset="0"/>
                <a:cs typeface="Arial" pitchFamily="34" charset="0"/>
              </a:rPr>
              <a:t>Taklit yeteneğinin nörolojik temelinde “</a:t>
            </a:r>
            <a:r>
              <a:rPr lang="tr-TR" i="1" dirty="0" smtClean="0">
                <a:latin typeface="Arial" pitchFamily="34" charset="0"/>
                <a:cs typeface="Arial" pitchFamily="34" charset="0"/>
              </a:rPr>
              <a:t>Ayna Nöronlar” </a:t>
            </a:r>
            <a:r>
              <a:rPr lang="tr-TR" dirty="0" smtClean="0">
                <a:latin typeface="Arial" pitchFamily="34" charset="0"/>
                <a:cs typeface="Arial" pitchFamily="34" charset="0"/>
              </a:rPr>
              <a:t> vardır</a:t>
            </a:r>
            <a:endParaRPr lang="tr-TR" dirty="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b="1" dirty="0" smtClean="0"/>
              <a:t>Ayna nöron</a:t>
            </a:r>
            <a:r>
              <a:rPr lang="tr-TR" dirty="0" smtClean="0"/>
              <a:t>, bir canlının herhangi bir hareketi kendisi yaptığında ve aynı hareketi yapan birini gözlemlediği durumların her ikisinde de ateşlenen nöronlar için kullanılan terimdir. Bu nöronlar, gözlemci sanki karşısındakinin hareketini kendisi yapıyormuş gibi etkinleşirler. Bu nöronların beynin çeşitli bölgelerine yerleştiği varsayılmaktadır.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Bebeklikte </a:t>
            </a:r>
            <a:r>
              <a:rPr lang="tr-TR" dirty="0" err="1" smtClean="0"/>
              <a:t>Devinsel</a:t>
            </a:r>
            <a:r>
              <a:rPr lang="tr-TR" dirty="0" smtClean="0"/>
              <a:t> (Motor)Gelişim</a:t>
            </a:r>
            <a:endParaRPr lang="tr-TR" dirty="0"/>
          </a:p>
        </p:txBody>
      </p:sp>
      <p:sp>
        <p:nvSpPr>
          <p:cNvPr id="3" name="2 İçerik Yer Tutucusu"/>
          <p:cNvSpPr>
            <a:spLocks noGrp="1"/>
          </p:cNvSpPr>
          <p:nvPr>
            <p:ph sz="quarter" idx="1"/>
          </p:nvPr>
        </p:nvSpPr>
        <p:spPr/>
        <p:txBody>
          <a:bodyPr/>
          <a:lstStyle/>
          <a:p>
            <a:r>
              <a:rPr lang="tr-TR" dirty="0" smtClean="0"/>
              <a:t>Kaba motor gelişim, bebeklerin çevrede dolaşmalarını sağlayan emekleme ayağa kalkma ve yürüme gibi davranışlar üzerinde denetim kurma anlamındadır.</a:t>
            </a:r>
          </a:p>
          <a:p>
            <a:endParaRPr lang="tr-TR" dirty="0" smtClean="0"/>
          </a:p>
          <a:p>
            <a:r>
              <a:rPr lang="tr-TR" dirty="0" smtClean="0"/>
              <a:t>İnce motor gelişim ise uzanma ve kavrama gibi daha daha küçük hareketlerle ilgilidir. </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İlk 2 yılda Kaba ve İnce Motor Gelişim</a:t>
            </a:r>
            <a:endParaRPr lang="tr-TR" dirty="0"/>
          </a:p>
        </p:txBody>
      </p:sp>
      <p:sp>
        <p:nvSpPr>
          <p:cNvPr id="5" name="4 İçerik Yer Tutucusu"/>
          <p:cNvSpPr>
            <a:spLocks noGrp="1"/>
          </p:cNvSpPr>
          <p:nvPr>
            <p:ph sz="quarter" idx="1"/>
          </p:nvPr>
        </p:nvSpPr>
        <p:spPr/>
        <p:txBody>
          <a:bodyPr/>
          <a:lstStyle/>
          <a:p>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642910" y="214290"/>
            <a:ext cx="7772400" cy="6429420"/>
          </a:xfrm>
        </p:spPr>
        <p:txBody>
          <a:bodyPr/>
          <a:lstStyle/>
          <a:p>
            <a:pPr fontAlgn="t"/>
            <a:endParaRPr lang="tr-TR" b="1" dirty="0" smtClean="0"/>
          </a:p>
          <a:p>
            <a:pPr fontAlgn="t"/>
            <a:endParaRPr lang="tr-TR" b="1" dirty="0" smtClean="0"/>
          </a:p>
          <a:p>
            <a:pPr fontAlgn="t"/>
            <a:endParaRPr lang="tr-TR" b="1"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pPr fontAlgn="t"/>
            <a:endParaRPr lang="tr-TR" dirty="0" smtClean="0"/>
          </a:p>
          <a:p>
            <a:endParaRPr lang="tr-TR" dirty="0"/>
          </a:p>
        </p:txBody>
      </p:sp>
      <p:graphicFrame>
        <p:nvGraphicFramePr>
          <p:cNvPr id="4" name="3 İçerik Yer Tutucusu"/>
          <p:cNvGraphicFramePr>
            <a:graphicFrameLocks/>
          </p:cNvGraphicFramePr>
          <p:nvPr/>
        </p:nvGraphicFramePr>
        <p:xfrm>
          <a:off x="285720" y="571480"/>
          <a:ext cx="8429684" cy="5303520"/>
        </p:xfrm>
        <a:graphic>
          <a:graphicData uri="http://schemas.openxmlformats.org/drawingml/2006/table">
            <a:tbl>
              <a:tblPr firstRow="1" bandRow="1">
                <a:tableStyleId>{5C22544A-7EE6-4342-B048-85BDC9FD1C3A}</a:tableStyleId>
              </a:tblPr>
              <a:tblGrid>
                <a:gridCol w="3401451"/>
                <a:gridCol w="2588061"/>
                <a:gridCol w="2440172"/>
              </a:tblGrid>
              <a:tr h="604363">
                <a:tc>
                  <a:txBody>
                    <a:bodyPr/>
                    <a:lstStyle/>
                    <a:p>
                      <a:r>
                        <a:rPr lang="tr-TR" dirty="0" err="1" smtClean="0"/>
                        <a:t>Devinsel</a:t>
                      </a:r>
                      <a:r>
                        <a:rPr lang="tr-TR" dirty="0" smtClean="0"/>
                        <a:t> Beceri</a:t>
                      </a:r>
                      <a:endParaRPr lang="tr-TR" dirty="0"/>
                    </a:p>
                  </a:txBody>
                  <a:tcPr/>
                </a:tc>
                <a:tc>
                  <a:txBody>
                    <a:bodyPr/>
                    <a:lstStyle/>
                    <a:p>
                      <a:r>
                        <a:rPr lang="tr-TR" dirty="0" smtClean="0"/>
                        <a:t>Kazanıldığı Ortalama Yaş</a:t>
                      </a:r>
                      <a:endParaRPr lang="tr-TR" dirty="0"/>
                    </a:p>
                  </a:txBody>
                  <a:tcPr/>
                </a:tc>
                <a:tc>
                  <a:txBody>
                    <a:bodyPr/>
                    <a:lstStyle/>
                    <a:p>
                      <a:r>
                        <a:rPr lang="tr-TR" dirty="0" smtClean="0"/>
                        <a:t>Bebeklerinin %90’ının ulaştığı yaş aralığı</a:t>
                      </a:r>
                      <a:endParaRPr lang="tr-TR" dirty="0"/>
                    </a:p>
                  </a:txBody>
                  <a:tcPr/>
                </a:tc>
              </a:tr>
              <a:tr h="345350">
                <a:tc>
                  <a:txBody>
                    <a:bodyPr/>
                    <a:lstStyle/>
                    <a:p>
                      <a:r>
                        <a:rPr lang="tr-TR" dirty="0" smtClean="0"/>
                        <a:t>Dik tutulduğunda başını dik tutabilir</a:t>
                      </a:r>
                      <a:endParaRPr lang="tr-TR" dirty="0"/>
                    </a:p>
                  </a:txBody>
                  <a:tcPr/>
                </a:tc>
                <a:tc>
                  <a:txBody>
                    <a:bodyPr/>
                    <a:lstStyle/>
                    <a:p>
                      <a:r>
                        <a:rPr lang="tr-TR" dirty="0" smtClean="0"/>
                        <a:t>6 hafta</a:t>
                      </a:r>
                      <a:endParaRPr lang="tr-TR" dirty="0"/>
                    </a:p>
                  </a:txBody>
                  <a:tcPr/>
                </a:tc>
                <a:tc>
                  <a:txBody>
                    <a:bodyPr/>
                    <a:lstStyle/>
                    <a:p>
                      <a:r>
                        <a:rPr lang="tr-TR" dirty="0" smtClean="0"/>
                        <a:t>3 hafta-4 ay</a:t>
                      </a:r>
                      <a:endParaRPr lang="tr-TR" dirty="0"/>
                    </a:p>
                  </a:txBody>
                  <a:tcPr/>
                </a:tc>
              </a:tr>
              <a:tr h="604363">
                <a:tc>
                  <a:txBody>
                    <a:bodyPr/>
                    <a:lstStyle/>
                    <a:p>
                      <a:r>
                        <a:rPr lang="tr-TR" dirty="0" smtClean="0"/>
                        <a:t>Eğim olduğunda kendisini kolları üzerinde kaldırabilir</a:t>
                      </a:r>
                      <a:endParaRPr lang="tr-TR" dirty="0"/>
                    </a:p>
                  </a:txBody>
                  <a:tcPr/>
                </a:tc>
                <a:tc>
                  <a:txBody>
                    <a:bodyPr/>
                    <a:lstStyle/>
                    <a:p>
                      <a:r>
                        <a:rPr lang="tr-TR" dirty="0" smtClean="0"/>
                        <a:t>2 ay</a:t>
                      </a:r>
                      <a:endParaRPr lang="tr-TR" dirty="0"/>
                    </a:p>
                  </a:txBody>
                  <a:tcPr/>
                </a:tc>
                <a:tc>
                  <a:txBody>
                    <a:bodyPr/>
                    <a:lstStyle/>
                    <a:p>
                      <a:r>
                        <a:rPr lang="tr-TR" dirty="0" smtClean="0"/>
                        <a:t>3 hafta-4 ay</a:t>
                      </a:r>
                      <a:endParaRPr lang="tr-TR" dirty="0"/>
                    </a:p>
                  </a:txBody>
                  <a:tcPr/>
                </a:tc>
              </a:tr>
              <a:tr h="345350">
                <a:tc>
                  <a:txBody>
                    <a:bodyPr/>
                    <a:lstStyle/>
                    <a:p>
                      <a:r>
                        <a:rPr lang="tr-TR" dirty="0" smtClean="0"/>
                        <a:t>Geriye doğru yuvarlanma</a:t>
                      </a:r>
                      <a:endParaRPr lang="tr-TR" dirty="0"/>
                    </a:p>
                  </a:txBody>
                  <a:tcPr/>
                </a:tc>
                <a:tc>
                  <a:txBody>
                    <a:bodyPr/>
                    <a:lstStyle/>
                    <a:p>
                      <a:r>
                        <a:rPr lang="tr-TR" dirty="0" smtClean="0"/>
                        <a:t>2 ay</a:t>
                      </a:r>
                      <a:endParaRPr lang="tr-TR" dirty="0"/>
                    </a:p>
                  </a:txBody>
                  <a:tcPr/>
                </a:tc>
                <a:tc>
                  <a:txBody>
                    <a:bodyPr/>
                    <a:lstStyle/>
                    <a:p>
                      <a:r>
                        <a:rPr lang="tr-TR" dirty="0" smtClean="0"/>
                        <a:t>3 hafta-4 ay</a:t>
                      </a:r>
                      <a:endParaRPr lang="tr-TR" dirty="0"/>
                    </a:p>
                  </a:txBody>
                  <a:tcPr/>
                </a:tc>
              </a:tr>
              <a:tr h="345350">
                <a:tc>
                  <a:txBody>
                    <a:bodyPr/>
                    <a:lstStyle/>
                    <a:p>
                      <a:r>
                        <a:rPr lang="tr-TR" dirty="0" smtClean="0"/>
                        <a:t>Küpü kavrar</a:t>
                      </a:r>
                      <a:endParaRPr lang="tr-TR" dirty="0"/>
                    </a:p>
                  </a:txBody>
                  <a:tcPr/>
                </a:tc>
                <a:tc>
                  <a:txBody>
                    <a:bodyPr/>
                    <a:lstStyle/>
                    <a:p>
                      <a:r>
                        <a:rPr lang="tr-TR" dirty="0" smtClean="0"/>
                        <a:t>3 ay, 3 hafta</a:t>
                      </a:r>
                      <a:endParaRPr lang="tr-TR" dirty="0"/>
                    </a:p>
                  </a:txBody>
                  <a:tcPr/>
                </a:tc>
                <a:tc>
                  <a:txBody>
                    <a:bodyPr/>
                    <a:lstStyle/>
                    <a:p>
                      <a:r>
                        <a:rPr lang="tr-TR" dirty="0" smtClean="0"/>
                        <a:t>2-7 ay</a:t>
                      </a:r>
                      <a:endParaRPr lang="tr-TR" dirty="0"/>
                    </a:p>
                  </a:txBody>
                  <a:tcPr/>
                </a:tc>
              </a:tr>
              <a:tr h="345350">
                <a:tc>
                  <a:txBody>
                    <a:bodyPr/>
                    <a:lstStyle/>
                    <a:p>
                      <a:r>
                        <a:rPr lang="tr-TR" dirty="0" smtClean="0"/>
                        <a:t>Sırt</a:t>
                      </a:r>
                      <a:r>
                        <a:rPr lang="tr-TR" baseline="0" dirty="0" smtClean="0"/>
                        <a:t> üstü iken y</a:t>
                      </a:r>
                      <a:r>
                        <a:rPr lang="tr-TR" dirty="0" smtClean="0"/>
                        <a:t>ana yuvarlanır</a:t>
                      </a:r>
                      <a:endParaRPr lang="tr-TR" dirty="0"/>
                    </a:p>
                  </a:txBody>
                  <a:tcPr/>
                </a:tc>
                <a:tc>
                  <a:txBody>
                    <a:bodyPr/>
                    <a:lstStyle/>
                    <a:p>
                      <a:r>
                        <a:rPr lang="tr-TR" dirty="0" smtClean="0"/>
                        <a:t>4.5 ay</a:t>
                      </a:r>
                      <a:endParaRPr lang="tr-TR" dirty="0"/>
                    </a:p>
                  </a:txBody>
                  <a:tcPr/>
                </a:tc>
                <a:tc>
                  <a:txBody>
                    <a:bodyPr/>
                    <a:lstStyle/>
                    <a:p>
                      <a:r>
                        <a:rPr lang="tr-TR" dirty="0" smtClean="0"/>
                        <a:t>2-7 ay</a:t>
                      </a:r>
                      <a:endParaRPr lang="tr-TR" dirty="0"/>
                    </a:p>
                  </a:txBody>
                  <a:tcPr/>
                </a:tc>
              </a:tr>
              <a:tr h="345350">
                <a:tc>
                  <a:txBody>
                    <a:bodyPr/>
                    <a:lstStyle/>
                    <a:p>
                      <a:r>
                        <a:rPr lang="tr-TR" dirty="0" smtClean="0"/>
                        <a:t>Emekler</a:t>
                      </a:r>
                      <a:endParaRPr lang="tr-TR" dirty="0"/>
                    </a:p>
                  </a:txBody>
                  <a:tcPr/>
                </a:tc>
                <a:tc>
                  <a:txBody>
                    <a:bodyPr/>
                    <a:lstStyle/>
                    <a:p>
                      <a:r>
                        <a:rPr lang="tr-TR" dirty="0" smtClean="0"/>
                        <a:t>7 ay</a:t>
                      </a:r>
                      <a:endParaRPr lang="tr-TR" dirty="0"/>
                    </a:p>
                  </a:txBody>
                  <a:tcPr/>
                </a:tc>
                <a:tc>
                  <a:txBody>
                    <a:bodyPr/>
                    <a:lstStyle/>
                    <a:p>
                      <a:r>
                        <a:rPr lang="tr-TR" dirty="0" smtClean="0"/>
                        <a:t>5-11 ay</a:t>
                      </a:r>
                      <a:endParaRPr lang="tr-TR" dirty="0"/>
                    </a:p>
                  </a:txBody>
                  <a:tcPr/>
                </a:tc>
              </a:tr>
              <a:tr h="345350">
                <a:tc>
                  <a:txBody>
                    <a:bodyPr/>
                    <a:lstStyle/>
                    <a:p>
                      <a:r>
                        <a:rPr lang="tr-TR" dirty="0" smtClean="0"/>
                        <a:t>Ayağa kalkmak</a:t>
                      </a:r>
                      <a:r>
                        <a:rPr lang="tr-TR" baseline="0" dirty="0" smtClean="0"/>
                        <a:t> için toplanır</a:t>
                      </a:r>
                      <a:endParaRPr lang="tr-TR" dirty="0"/>
                    </a:p>
                  </a:txBody>
                  <a:tcPr/>
                </a:tc>
                <a:tc>
                  <a:txBody>
                    <a:bodyPr/>
                    <a:lstStyle/>
                    <a:p>
                      <a:r>
                        <a:rPr lang="tr-TR" dirty="0" smtClean="0"/>
                        <a:t>8 ay</a:t>
                      </a:r>
                      <a:endParaRPr lang="tr-TR" dirty="0"/>
                    </a:p>
                  </a:txBody>
                  <a:tcPr/>
                </a:tc>
                <a:tc>
                  <a:txBody>
                    <a:bodyPr/>
                    <a:lstStyle/>
                    <a:p>
                      <a:r>
                        <a:rPr lang="tr-TR" dirty="0" smtClean="0"/>
                        <a:t>5-12 ay</a:t>
                      </a:r>
                      <a:endParaRPr lang="tr-TR" dirty="0"/>
                    </a:p>
                  </a:txBody>
                  <a:tcPr/>
                </a:tc>
              </a:tr>
              <a:tr h="345350">
                <a:tc>
                  <a:txBody>
                    <a:bodyPr/>
                    <a:lstStyle/>
                    <a:p>
                      <a:r>
                        <a:rPr lang="tr-TR" dirty="0" smtClean="0"/>
                        <a:t>Yalnız başına ayağa kalkar</a:t>
                      </a:r>
                      <a:endParaRPr lang="tr-TR" dirty="0"/>
                    </a:p>
                  </a:txBody>
                  <a:tcPr/>
                </a:tc>
                <a:tc>
                  <a:txBody>
                    <a:bodyPr/>
                    <a:lstStyle/>
                    <a:p>
                      <a:r>
                        <a:rPr lang="tr-TR" dirty="0" smtClean="0"/>
                        <a:t>11 ay</a:t>
                      </a:r>
                      <a:endParaRPr lang="tr-TR" dirty="0"/>
                    </a:p>
                  </a:txBody>
                  <a:tcPr/>
                </a:tc>
                <a:tc>
                  <a:txBody>
                    <a:bodyPr/>
                    <a:lstStyle/>
                    <a:p>
                      <a:r>
                        <a:rPr lang="tr-TR" dirty="0" smtClean="0"/>
                        <a:t>9-16 ay</a:t>
                      </a:r>
                      <a:endParaRPr lang="tr-TR" dirty="0"/>
                    </a:p>
                  </a:txBody>
                  <a:tcPr/>
                </a:tc>
              </a:tr>
              <a:tr h="345350">
                <a:tc>
                  <a:txBody>
                    <a:bodyPr/>
                    <a:lstStyle/>
                    <a:p>
                      <a:r>
                        <a:rPr lang="tr-TR" dirty="0" smtClean="0"/>
                        <a:t>Yalnız başına yürür</a:t>
                      </a:r>
                      <a:endParaRPr lang="tr-TR" dirty="0"/>
                    </a:p>
                  </a:txBody>
                  <a:tcPr/>
                </a:tc>
                <a:tc>
                  <a:txBody>
                    <a:bodyPr/>
                    <a:lstStyle/>
                    <a:p>
                      <a:r>
                        <a:rPr lang="tr-TR" dirty="0" smtClean="0"/>
                        <a:t>11 ay 3 hafta</a:t>
                      </a:r>
                      <a:endParaRPr lang="tr-TR" dirty="0"/>
                    </a:p>
                  </a:txBody>
                  <a:tcPr/>
                </a:tc>
                <a:tc>
                  <a:txBody>
                    <a:bodyPr/>
                    <a:lstStyle/>
                    <a:p>
                      <a:r>
                        <a:rPr lang="tr-TR" dirty="0" smtClean="0"/>
                        <a:t>9-17 ay</a:t>
                      </a:r>
                      <a:endParaRPr lang="tr-TR" dirty="0"/>
                    </a:p>
                  </a:txBody>
                  <a:tcPr/>
                </a:tc>
              </a:tr>
              <a:tr h="345350">
                <a:tc>
                  <a:txBody>
                    <a:bodyPr/>
                    <a:lstStyle/>
                    <a:p>
                      <a:r>
                        <a:rPr lang="tr-TR" dirty="0" smtClean="0"/>
                        <a:t>Karalama yapar</a:t>
                      </a:r>
                      <a:endParaRPr lang="tr-TR" dirty="0"/>
                    </a:p>
                  </a:txBody>
                  <a:tcPr/>
                </a:tc>
                <a:tc>
                  <a:txBody>
                    <a:bodyPr/>
                    <a:lstStyle/>
                    <a:p>
                      <a:r>
                        <a:rPr lang="tr-TR" dirty="0" smtClean="0"/>
                        <a:t>14 ay</a:t>
                      </a:r>
                      <a:endParaRPr lang="tr-TR" dirty="0"/>
                    </a:p>
                  </a:txBody>
                  <a:tcPr/>
                </a:tc>
                <a:tc>
                  <a:txBody>
                    <a:bodyPr/>
                    <a:lstStyle/>
                    <a:p>
                      <a:r>
                        <a:rPr lang="tr-TR" dirty="0" smtClean="0"/>
                        <a:t>20-21 ay</a:t>
                      </a:r>
                      <a:endParaRPr lang="tr-TR" dirty="0"/>
                    </a:p>
                  </a:txBody>
                  <a:tcPr/>
                </a:tc>
              </a:tr>
              <a:tr h="345350">
                <a:tc>
                  <a:txBody>
                    <a:bodyPr/>
                    <a:lstStyle/>
                    <a:p>
                      <a:r>
                        <a:rPr lang="tr-TR" dirty="0" smtClean="0"/>
                        <a:t>Merdiveni yardımla çıkar</a:t>
                      </a:r>
                      <a:endParaRPr lang="tr-TR" dirty="0"/>
                    </a:p>
                  </a:txBody>
                  <a:tcPr/>
                </a:tc>
                <a:tc>
                  <a:txBody>
                    <a:bodyPr/>
                    <a:lstStyle/>
                    <a:p>
                      <a:r>
                        <a:rPr lang="tr-TR" dirty="0" smtClean="0"/>
                        <a:t>16 ay</a:t>
                      </a:r>
                      <a:endParaRPr lang="tr-TR" dirty="0"/>
                    </a:p>
                  </a:txBody>
                  <a:tcPr/>
                </a:tc>
                <a:tc>
                  <a:txBody>
                    <a:bodyPr/>
                    <a:lstStyle/>
                    <a:p>
                      <a:r>
                        <a:rPr lang="tr-TR" dirty="0" smtClean="0"/>
                        <a:t>12-23 ay</a:t>
                      </a:r>
                      <a:endParaRPr lang="tr-TR" dirty="0"/>
                    </a:p>
                  </a:txBody>
                  <a:tcPr/>
                </a:tc>
              </a:tr>
              <a:tr h="345350">
                <a:tc>
                  <a:txBody>
                    <a:bodyPr/>
                    <a:lstStyle/>
                    <a:p>
                      <a:r>
                        <a:rPr lang="tr-TR" dirty="0" smtClean="0"/>
                        <a:t>Yerinde zıplar</a:t>
                      </a:r>
                      <a:endParaRPr lang="tr-TR" dirty="0"/>
                    </a:p>
                  </a:txBody>
                  <a:tcPr/>
                </a:tc>
                <a:tc>
                  <a:txBody>
                    <a:bodyPr/>
                    <a:lstStyle/>
                    <a:p>
                      <a:r>
                        <a:rPr lang="tr-TR" dirty="0" smtClean="0"/>
                        <a:t>23 ay, 2 hafta</a:t>
                      </a:r>
                      <a:endParaRPr lang="tr-TR" dirty="0"/>
                    </a:p>
                  </a:txBody>
                  <a:tcPr/>
                </a:tc>
                <a:tc>
                  <a:txBody>
                    <a:bodyPr/>
                    <a:lstStyle/>
                    <a:p>
                      <a:r>
                        <a:rPr lang="tr-TR" dirty="0" smtClean="0"/>
                        <a:t>17-30 ay</a:t>
                      </a:r>
                      <a:endParaRPr lang="tr-TR" dirty="0"/>
                    </a:p>
                  </a:txBody>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Devinsel</a:t>
            </a:r>
            <a:r>
              <a:rPr lang="tr-TR" dirty="0" smtClean="0"/>
              <a:t> Bir Beceri;</a:t>
            </a:r>
            <a:endParaRPr lang="tr-TR" dirty="0"/>
          </a:p>
        </p:txBody>
      </p:sp>
      <p:sp>
        <p:nvSpPr>
          <p:cNvPr id="3" name="2 İçerik Yer Tutucusu"/>
          <p:cNvSpPr>
            <a:spLocks noGrp="1"/>
          </p:cNvSpPr>
          <p:nvPr>
            <p:ph sz="quarter" idx="1"/>
          </p:nvPr>
        </p:nvSpPr>
        <p:spPr/>
        <p:txBody>
          <a:bodyPr/>
          <a:lstStyle/>
          <a:p>
            <a:pPr>
              <a:buNone/>
            </a:pPr>
            <a:endParaRPr lang="tr-TR" dirty="0" smtClean="0">
              <a:latin typeface="Arial" pitchFamily="34" charset="0"/>
              <a:cs typeface="Arial" pitchFamily="34" charset="0"/>
            </a:endParaRPr>
          </a:p>
          <a:p>
            <a:pPr>
              <a:buNone/>
            </a:pPr>
            <a:endParaRPr lang="tr-TR" dirty="0" smtClean="0">
              <a:latin typeface="Arial" pitchFamily="34" charset="0"/>
              <a:cs typeface="Arial" pitchFamily="34" charset="0"/>
            </a:endParaRPr>
          </a:p>
          <a:p>
            <a:pPr>
              <a:buNone/>
            </a:pPr>
            <a:r>
              <a:rPr lang="tr-TR" dirty="0" smtClean="0">
                <a:latin typeface="Arial" pitchFamily="34" charset="0"/>
                <a:cs typeface="Arial" pitchFamily="34" charset="0"/>
              </a:rPr>
              <a:t>1- Merkezi sinir sisteminin gelişimi</a:t>
            </a:r>
          </a:p>
          <a:p>
            <a:pPr>
              <a:buNone/>
            </a:pPr>
            <a:r>
              <a:rPr lang="tr-TR" dirty="0" smtClean="0">
                <a:latin typeface="Arial" pitchFamily="34" charset="0"/>
                <a:cs typeface="Arial" pitchFamily="34" charset="0"/>
              </a:rPr>
              <a:t>2- Bedenin hareket etme yetenekleri</a:t>
            </a:r>
          </a:p>
          <a:p>
            <a:pPr>
              <a:buNone/>
            </a:pPr>
            <a:r>
              <a:rPr lang="tr-TR" dirty="0" smtClean="0">
                <a:latin typeface="Arial" pitchFamily="34" charset="0"/>
                <a:cs typeface="Arial" pitchFamily="34" charset="0"/>
              </a:rPr>
              <a:t>3-Çocuğun amaçları</a:t>
            </a:r>
          </a:p>
          <a:p>
            <a:pPr>
              <a:buNone/>
            </a:pPr>
            <a:r>
              <a:rPr lang="tr-TR" dirty="0" smtClean="0">
                <a:latin typeface="Arial" pitchFamily="34" charset="0"/>
                <a:cs typeface="Arial" pitchFamily="34" charset="0"/>
              </a:rPr>
              <a:t>4- Çocuk için çevresel destek ile kararlı bir şekilde ortaya çıkar</a:t>
            </a:r>
            <a:endParaRPr lang="tr-TR" dirty="0">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İnce Motor Gelişim</a:t>
            </a:r>
            <a:endParaRPr lang="tr-TR" dirty="0"/>
          </a:p>
        </p:txBody>
      </p:sp>
      <p:sp>
        <p:nvSpPr>
          <p:cNvPr id="3" name="2 İçerik Yer Tutucusu"/>
          <p:cNvSpPr>
            <a:spLocks noGrp="1"/>
          </p:cNvSpPr>
          <p:nvPr>
            <p:ph sz="quarter" idx="1"/>
          </p:nvPr>
        </p:nvSpPr>
        <p:spPr/>
        <p:txBody>
          <a:bodyPr/>
          <a:lstStyle/>
          <a:p>
            <a:r>
              <a:rPr lang="tr-TR" dirty="0" smtClean="0"/>
              <a:t>Bütün motor gelişimler içersinde uzanma ve kavrama bebeğin bilişsel gelişiminde en önemli rolü oynar.</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Uzanma ve kavramanın gelişimi	</a:t>
            </a:r>
            <a:endParaRPr lang="tr-TR" dirty="0"/>
          </a:p>
        </p:txBody>
      </p:sp>
      <p:sp>
        <p:nvSpPr>
          <p:cNvPr id="3" name="2 İçerik Yer Tutucusu"/>
          <p:cNvSpPr>
            <a:spLocks noGrp="1"/>
          </p:cNvSpPr>
          <p:nvPr>
            <p:ph sz="quarter" idx="1"/>
          </p:nvPr>
        </p:nvSpPr>
        <p:spPr/>
        <p:txBody>
          <a:bodyPr/>
          <a:lstStyle/>
          <a:p>
            <a:r>
              <a:rPr lang="tr-TR" i="1" u="sng" dirty="0" smtClean="0"/>
              <a:t>Yeni doğan bebek </a:t>
            </a:r>
            <a:r>
              <a:rPr lang="tr-TR" dirty="0" smtClean="0"/>
              <a:t>ellerini kendi görsel alanına getirmek için yoğun çaba harcar. Önünde duran bir nesneye erişmek için “çırpınma” adı verilen davranışı sergiler. </a:t>
            </a:r>
          </a:p>
          <a:p>
            <a:r>
              <a:rPr lang="tr-TR" i="1" u="sng" dirty="0" smtClean="0"/>
              <a:t>3-4 aylık bebek </a:t>
            </a:r>
            <a:r>
              <a:rPr lang="tr-TR" dirty="0" smtClean="0"/>
              <a:t>göz baş ve omuz denetimi gelişir ve uzanma amaçlı öne doğru kol hareketleri ortaya çıkar. Kavrama el ayası ile gerçekleşir.</a:t>
            </a:r>
          </a:p>
          <a:p>
            <a:r>
              <a:rPr lang="tr-TR" i="1" u="sng" dirty="0" smtClean="0"/>
              <a:t>4-5 aylık bebek </a:t>
            </a:r>
            <a:r>
              <a:rPr lang="tr-TR" dirty="0" smtClean="0"/>
              <a:t>nesneyi bir elinden diğerine aktarabilir, karanlıkta parlayan bir nesneye uzanabilir. </a:t>
            </a:r>
          </a:p>
          <a:p>
            <a:r>
              <a:rPr lang="tr-TR" i="1" u="sng" dirty="0" smtClean="0"/>
              <a:t>9 aylık bebekler </a:t>
            </a:r>
            <a:r>
              <a:rPr lang="tr-TR" dirty="0" smtClean="0"/>
              <a:t>iyi </a:t>
            </a:r>
            <a:r>
              <a:rPr lang="tr-TR" dirty="0" err="1" smtClean="0"/>
              <a:t>eşgüdümlenmiş</a:t>
            </a:r>
            <a:r>
              <a:rPr lang="tr-TR" dirty="0" smtClean="0"/>
              <a:t> kıskaç kavramasını yapabilirler</a:t>
            </a:r>
          </a:p>
          <a:p>
            <a:endParaRPr lang="tr-TR" i="1" u="sng"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sz="quarter" idx="1"/>
          </p:nvPr>
        </p:nvSpPr>
        <p:spPr/>
        <p:txBody>
          <a:bodyPr/>
          <a:lstStyle/>
          <a:p>
            <a:r>
              <a:rPr lang="tr-TR" dirty="0" err="1" smtClean="0">
                <a:latin typeface="Arial" pitchFamily="34" charset="0"/>
                <a:cs typeface="Arial" pitchFamily="34" charset="0"/>
              </a:rPr>
              <a:t>Yenidoğan</a:t>
            </a:r>
            <a:r>
              <a:rPr lang="tr-TR" dirty="0" smtClean="0">
                <a:latin typeface="Arial" pitchFamily="34" charset="0"/>
                <a:cs typeface="Arial" pitchFamily="34" charset="0"/>
              </a:rPr>
              <a:t> dünyaya örgütlü davranış kalıplarıyla yani refleksler ile gelir.</a:t>
            </a:r>
          </a:p>
          <a:p>
            <a:endParaRPr lang="tr-TR" dirty="0" smtClean="0">
              <a:latin typeface="Arial" pitchFamily="34" charset="0"/>
              <a:cs typeface="Arial" pitchFamily="34" charset="0"/>
            </a:endParaRPr>
          </a:p>
          <a:p>
            <a:r>
              <a:rPr lang="tr-TR" dirty="0" smtClean="0">
                <a:latin typeface="Arial" pitchFamily="34" charset="0"/>
                <a:cs typeface="Arial" pitchFamily="34" charset="0"/>
              </a:rPr>
              <a:t> Bazı refleksler yaşamda kalmayı desteklerken bazı refleksler de evrimsel geçmişimiz süresince bebeklerin hayatta kalmalarına yardım etmiştir.</a:t>
            </a:r>
          </a:p>
          <a:p>
            <a:endParaRPr lang="tr-TR" dirty="0" smtClean="0">
              <a:latin typeface="Arial" pitchFamily="34" charset="0"/>
              <a:cs typeface="Arial" pitchFamily="34" charset="0"/>
            </a:endParaRPr>
          </a:p>
          <a:p>
            <a:r>
              <a:rPr lang="tr-TR" dirty="0" smtClean="0">
                <a:latin typeface="Arial" pitchFamily="34" charset="0"/>
                <a:cs typeface="Arial" pitchFamily="34" charset="0"/>
              </a:rPr>
              <a:t>Reflekslerin bazıları daha sonra gelişecek olan karmaşık </a:t>
            </a:r>
            <a:r>
              <a:rPr lang="tr-TR" dirty="0" err="1" smtClean="0">
                <a:latin typeface="Arial" pitchFamily="34" charset="0"/>
                <a:cs typeface="Arial" pitchFamily="34" charset="0"/>
              </a:rPr>
              <a:t>psikomotor</a:t>
            </a:r>
            <a:r>
              <a:rPr lang="tr-TR" dirty="0" smtClean="0">
                <a:latin typeface="Arial" pitchFamily="34" charset="0"/>
                <a:cs typeface="Arial" pitchFamily="34" charset="0"/>
              </a:rPr>
              <a:t> davranışlar için temel oluştururlar.</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Bebekte Algısal Gelişim</a:t>
            </a:r>
            <a:br>
              <a:rPr lang="tr-TR" dirty="0" smtClean="0"/>
            </a:br>
            <a:endParaRPr lang="tr-TR" dirty="0"/>
          </a:p>
        </p:txBody>
      </p:sp>
      <p:sp>
        <p:nvSpPr>
          <p:cNvPr id="3" name="2 İçerik Yer Tutucusu"/>
          <p:cNvSpPr>
            <a:spLocks noGrp="1"/>
          </p:cNvSpPr>
          <p:nvPr>
            <p:ph sz="quarter" idx="1"/>
          </p:nvPr>
        </p:nvSpPr>
        <p:spPr/>
        <p:txBody>
          <a:bodyPr>
            <a:normAutofit/>
          </a:bodyPr>
          <a:lstStyle/>
          <a:p>
            <a:r>
              <a:rPr lang="tr-TR" sz="3600" dirty="0" smtClean="0">
                <a:solidFill>
                  <a:schemeClr val="tx2">
                    <a:lumMod val="50000"/>
                  </a:schemeClr>
                </a:solidFill>
              </a:rPr>
              <a:t>GÖRME: </a:t>
            </a:r>
          </a:p>
          <a:p>
            <a:r>
              <a:rPr lang="tr-TR" sz="3600" dirty="0" smtClean="0">
                <a:solidFill>
                  <a:schemeClr val="tx2">
                    <a:lumMod val="50000"/>
                  </a:schemeClr>
                </a:solidFill>
              </a:rPr>
              <a:t>Doğumda duyular arasında görme en az gelişenidir; hem gözlerdeki hem de beyindeki görsel yapılar henüz tam </a:t>
            </a:r>
            <a:r>
              <a:rPr lang="tr-TR" sz="3600" smtClean="0">
                <a:solidFill>
                  <a:schemeClr val="tx2">
                    <a:lumMod val="50000"/>
                  </a:schemeClr>
                </a:solidFill>
              </a:rPr>
              <a:t>olarak gelişmemiştir. </a:t>
            </a:r>
            <a:endParaRPr lang="tr-TR" sz="3600" dirty="0">
              <a:solidFill>
                <a:schemeClr val="tx2">
                  <a:lumMod val="50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Belli başlı refleksler</a:t>
            </a:r>
            <a:endParaRPr lang="tr-TR" dirty="0"/>
          </a:p>
        </p:txBody>
      </p:sp>
      <p:sp>
        <p:nvSpPr>
          <p:cNvPr id="3" name="2 İçerik Yer Tutucusu"/>
          <p:cNvSpPr>
            <a:spLocks noGrp="1"/>
          </p:cNvSpPr>
          <p:nvPr>
            <p:ph sz="quarter" idx="1"/>
          </p:nvPr>
        </p:nvSpPr>
        <p:spPr/>
        <p:txBody>
          <a:bodyPr numCol="1"/>
          <a:lstStyle/>
          <a:p>
            <a:r>
              <a:rPr lang="tr-TR" dirty="0" err="1" smtClean="0"/>
              <a:t>Kökseme</a:t>
            </a:r>
            <a:r>
              <a:rPr lang="tr-TR" dirty="0" smtClean="0"/>
              <a:t> Refleksi (3 hafta)</a:t>
            </a:r>
          </a:p>
          <a:p>
            <a:r>
              <a:rPr lang="tr-TR" dirty="0" smtClean="0"/>
              <a:t>Emme Refleksi (4 ay)</a:t>
            </a:r>
          </a:p>
          <a:p>
            <a:r>
              <a:rPr lang="tr-TR" dirty="0" smtClean="0"/>
              <a:t>Yüzme Refleksi (4-6ayda ortadan kalkar)</a:t>
            </a:r>
          </a:p>
          <a:p>
            <a:r>
              <a:rPr lang="tr-TR" dirty="0" err="1" smtClean="0"/>
              <a:t>Moro</a:t>
            </a:r>
            <a:r>
              <a:rPr lang="tr-TR" dirty="0" smtClean="0"/>
              <a:t> Refleksi (6 ayda ortadan kalkar)</a:t>
            </a:r>
          </a:p>
          <a:p>
            <a:r>
              <a:rPr lang="tr-TR" dirty="0" smtClean="0"/>
              <a:t>Tonik Boyun Refleksi (4ay )</a:t>
            </a:r>
          </a:p>
          <a:p>
            <a:r>
              <a:rPr lang="tr-TR" dirty="0" smtClean="0"/>
              <a:t>Yakalama Refleksi (3-4 ay)</a:t>
            </a:r>
          </a:p>
          <a:p>
            <a:r>
              <a:rPr lang="tr-TR" dirty="0" err="1" smtClean="0"/>
              <a:t>Babinski</a:t>
            </a:r>
            <a:r>
              <a:rPr lang="tr-TR" dirty="0" smtClean="0"/>
              <a:t> Refleksi (8-12 ay)</a:t>
            </a:r>
          </a:p>
          <a:p>
            <a:r>
              <a:rPr lang="tr-TR" dirty="0" smtClean="0"/>
              <a:t>Yürüme Refleksi (2 ay)</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Babinski</a:t>
            </a:r>
            <a:r>
              <a:rPr lang="tr-TR" dirty="0" smtClean="0"/>
              <a:t> Refleksi</a:t>
            </a:r>
            <a:endParaRPr lang="tr-TR" dirty="0"/>
          </a:p>
        </p:txBody>
      </p:sp>
      <p:pic>
        <p:nvPicPr>
          <p:cNvPr id="4" name="3 İçerik Yer Tutucusu" descr="refleks-bebek-300x166.jpg"/>
          <p:cNvPicPr>
            <a:picLocks noGrp="1" noChangeAspect="1"/>
          </p:cNvPicPr>
          <p:nvPr>
            <p:ph sz="quarter" idx="1"/>
          </p:nvPr>
        </p:nvPicPr>
        <p:blipFill>
          <a:blip r:embed="rId2"/>
          <a:stretch>
            <a:fillRect/>
          </a:stretch>
        </p:blipFill>
        <p:spPr>
          <a:xfrm>
            <a:off x="2071670" y="2679700"/>
            <a:ext cx="4633930" cy="3035316"/>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 Doğanın Öğrenme Yeterlikleri</a:t>
            </a:r>
            <a:endParaRPr lang="tr-TR" dirty="0"/>
          </a:p>
        </p:txBody>
      </p:sp>
      <p:sp>
        <p:nvSpPr>
          <p:cNvPr id="3" name="2 İçerik Yer Tutucusu"/>
          <p:cNvSpPr>
            <a:spLocks noGrp="1"/>
          </p:cNvSpPr>
          <p:nvPr>
            <p:ph sz="quarter" idx="1"/>
          </p:nvPr>
        </p:nvSpPr>
        <p:spPr/>
        <p:txBody>
          <a:bodyPr/>
          <a:lstStyle/>
          <a:p>
            <a:pPr algn="just">
              <a:buNone/>
            </a:pPr>
            <a:endParaRPr lang="tr-TR" dirty="0" smtClean="0">
              <a:latin typeface="Arial" pitchFamily="34" charset="0"/>
              <a:cs typeface="Arial" pitchFamily="34" charset="0"/>
            </a:endParaRPr>
          </a:p>
          <a:p>
            <a:pPr algn="just">
              <a:buNone/>
            </a:pPr>
            <a:r>
              <a:rPr lang="tr-TR" dirty="0" smtClean="0">
                <a:latin typeface="Arial" pitchFamily="34" charset="0"/>
                <a:cs typeface="Arial" pitchFamily="34" charset="0"/>
              </a:rPr>
              <a:t>		Bebekler doğumdan çok kısa bir süre sonra öğrenme davranışları göstermektedirler. Bu ilk öğrenmeler klasik koşullanma ve edimsel koşullanma öğrenmeleridir.</a:t>
            </a:r>
          </a:p>
          <a:p>
            <a:pPr>
              <a:buNone/>
            </a:pPr>
            <a:endParaRPr lang="tr-TR"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smtClean="0">
                <a:latin typeface="Arial" pitchFamily="34" charset="0"/>
                <a:cs typeface="Arial" pitchFamily="34" charset="0"/>
              </a:rPr>
              <a:t>Bebeklerin dünyayı nasıl öğrendiklerini inceleyen araştırmacılar alışma ve yenilenmeden yararlanmaktadırlar</a:t>
            </a:r>
          </a:p>
          <a:p>
            <a:endParaRPr lang="tr-TR" dirty="0" smtClean="0">
              <a:latin typeface="Arial" pitchFamily="34" charset="0"/>
              <a:cs typeface="Arial" pitchFamily="34" charset="0"/>
            </a:endParaRPr>
          </a:p>
          <a:p>
            <a:r>
              <a:rPr lang="tr-TR" dirty="0" smtClean="0">
                <a:latin typeface="Arial" pitchFamily="34" charset="0"/>
                <a:cs typeface="Arial" pitchFamily="34" charset="0"/>
              </a:rPr>
              <a:t>Alışma: yineleyen uyarılmalar nedeniyle bir tepkinin gücünde zamanla gözlenen azalmaya denir. Yeni doğanın bakma süresi, kalp ve solunum hızı azalabilir. Alışma gebeliğin son 3 haftasında ortaya çıkar.</a:t>
            </a:r>
          </a:p>
          <a:p>
            <a:endParaRPr lang="tr-TR" dirty="0" smtClean="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dirty="0" smtClean="0">
              <a:latin typeface="Arial" pitchFamily="34" charset="0"/>
              <a:cs typeface="Arial" pitchFamily="34" charset="0"/>
            </a:endParaRPr>
          </a:p>
          <a:p>
            <a:r>
              <a:rPr lang="tr-TR" dirty="0" smtClean="0">
                <a:latin typeface="Arial" pitchFamily="34" charset="0"/>
                <a:cs typeface="Arial" pitchFamily="34" charset="0"/>
              </a:rPr>
              <a:t>Yenilenme:  alışmadan sonra yeni bir uyarıcı alışılmış tepkinin yüksek düzeyde geri dönmesine neden olur ve tepkinin gücü artar.</a:t>
            </a:r>
          </a:p>
          <a:p>
            <a:endParaRPr lang="tr-TR" dirty="0" smtClean="0">
              <a:latin typeface="Arial" pitchFamily="34" charset="0"/>
              <a:cs typeface="Arial" pitchFamily="34" charset="0"/>
            </a:endParaRPr>
          </a:p>
          <a:p>
            <a:endParaRPr lang="tr-TR" dirty="0" smtClean="0">
              <a:latin typeface="Arial" pitchFamily="34" charset="0"/>
              <a:cs typeface="Arial" pitchFamily="34" charset="0"/>
            </a:endParaRPr>
          </a:p>
          <a:p>
            <a:r>
              <a:rPr lang="tr-TR" dirty="0" smtClean="0">
                <a:latin typeface="Arial" pitchFamily="34" charset="0"/>
                <a:cs typeface="Arial" pitchFamily="34" charset="0"/>
              </a:rPr>
              <a:t>Bebeklerin dikkat, algı ve bellekleri bu yöntemler ile araştırılır. </a:t>
            </a:r>
            <a:endParaRPr lang="tr-TR" dirty="0">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latin typeface="Arial" pitchFamily="34" charset="0"/>
                <a:cs typeface="Arial" pitchFamily="34" charset="0"/>
              </a:rPr>
              <a:t>Yeni doğan bebekler, görsel uyarıcılara alışma ve yenileme için yaklaşık 4-5 dakika zamana ihtiyaç duyarlar. Ancak 4 ya da 5 haftalık bebeklere 5-10 saniye yetmektedir.</a:t>
            </a:r>
          </a:p>
          <a:p>
            <a:endParaRPr lang="tr-TR" dirty="0" smtClean="0">
              <a:latin typeface="Arial" pitchFamily="34" charset="0"/>
              <a:cs typeface="Arial" pitchFamily="34" charset="0"/>
            </a:endParaRPr>
          </a:p>
          <a:p>
            <a:endParaRPr lang="tr-TR" dirty="0" smtClean="0">
              <a:latin typeface="Arial" pitchFamily="34" charset="0"/>
              <a:cs typeface="Arial" pitchFamily="34" charset="0"/>
            </a:endParaRPr>
          </a:p>
          <a:p>
            <a:r>
              <a:rPr lang="tr-TR" dirty="0" smtClean="0">
                <a:latin typeface="Arial" pitchFamily="34" charset="0"/>
                <a:cs typeface="Arial" pitchFamily="34" charset="0"/>
              </a:rPr>
              <a:t>Peki ya bebek 2 ayık olduğunda ?</a:t>
            </a:r>
            <a:endParaRPr lang="tr-TR"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dirty="0" smtClean="0">
              <a:latin typeface="Arial" pitchFamily="34" charset="0"/>
              <a:cs typeface="Arial" pitchFamily="34" charset="0"/>
            </a:endParaRPr>
          </a:p>
          <a:p>
            <a:r>
              <a:rPr lang="tr-TR" dirty="0" smtClean="0">
                <a:latin typeface="Arial" pitchFamily="34" charset="0"/>
                <a:cs typeface="Arial" pitchFamily="34" charset="0"/>
              </a:rPr>
              <a:t>Yeni doğandan bile daha uzun zamana ihtiyaç duyarlar!</a:t>
            </a:r>
          </a:p>
          <a:p>
            <a:endParaRPr lang="tr-TR" dirty="0" smtClean="0">
              <a:latin typeface="Arial" pitchFamily="34" charset="0"/>
              <a:cs typeface="Arial" pitchFamily="34" charset="0"/>
            </a:endParaRPr>
          </a:p>
          <a:p>
            <a:r>
              <a:rPr lang="tr-TR" dirty="0" smtClean="0">
                <a:latin typeface="Arial" pitchFamily="34" charset="0"/>
                <a:cs typeface="Arial" pitchFamily="34" charset="0"/>
              </a:rPr>
              <a:t>2 ay görsel algıda önemli kazanımların olduğu bir dönemdir</a:t>
            </a:r>
          </a:p>
          <a:p>
            <a:endParaRPr lang="tr-TR" dirty="0" smtClean="0">
              <a:latin typeface="Arial" pitchFamily="34" charset="0"/>
              <a:cs typeface="Arial" pitchFamily="34" charset="0"/>
            </a:endParaRPr>
          </a:p>
          <a:p>
            <a:r>
              <a:rPr lang="tr-TR" dirty="0" smtClean="0">
                <a:latin typeface="Arial" pitchFamily="34" charset="0"/>
                <a:cs typeface="Arial" pitchFamily="34" charset="0"/>
              </a:rPr>
              <a:t>Ayrıca küçük bebekler dikkatlerini bir uyarıcıdan ayırmakta güçlük çekerler.</a:t>
            </a:r>
            <a:endParaRPr lang="tr-TR" dirty="0">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324</TotalTime>
  <Words>733</Words>
  <Application>Microsoft Office PowerPoint</Application>
  <PresentationFormat>Ekran Gösterisi (4:3)</PresentationFormat>
  <Paragraphs>156</Paragraphs>
  <Slides>20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20</vt:i4>
      </vt:variant>
    </vt:vector>
  </HeadingPairs>
  <TitlesOfParts>
    <vt:vector size="25" baseType="lpstr">
      <vt:lpstr>Arial</vt:lpstr>
      <vt:lpstr>Franklin Gothic Book</vt:lpstr>
      <vt:lpstr>Perpetua</vt:lpstr>
      <vt:lpstr>Wingdings 2</vt:lpstr>
      <vt:lpstr>Hisse Senedi</vt:lpstr>
      <vt:lpstr>BEBEKLİK DÖNEMİ</vt:lpstr>
      <vt:lpstr>PowerPoint Sunusu</vt:lpstr>
      <vt:lpstr>Belli başlı refleksler</vt:lpstr>
      <vt:lpstr>Babinski Refleksi</vt:lpstr>
      <vt:lpstr>Yeni Doğanın Öğrenme Yeterlikleri</vt:lpstr>
      <vt:lpstr>PowerPoint Sunusu</vt:lpstr>
      <vt:lpstr>PowerPoint Sunusu</vt:lpstr>
      <vt:lpstr>PowerPoint Sunusu</vt:lpstr>
      <vt:lpstr>PowerPoint Sunusu</vt:lpstr>
      <vt:lpstr>PowerPoint Sunusu</vt:lpstr>
      <vt:lpstr>PowerPoint Sunusu</vt:lpstr>
      <vt:lpstr>Bebeklerde taklit ve Ayna Nöronlar</vt:lpstr>
      <vt:lpstr>PowerPoint Sunusu</vt:lpstr>
      <vt:lpstr>Bebeklikte Devinsel (Motor)Gelişim</vt:lpstr>
      <vt:lpstr>İlk 2 yılda Kaba ve İnce Motor Gelişim</vt:lpstr>
      <vt:lpstr>PowerPoint Sunusu</vt:lpstr>
      <vt:lpstr>Devinsel Bir Beceri;</vt:lpstr>
      <vt:lpstr>İnce Motor Gelişim</vt:lpstr>
      <vt:lpstr>Uzanma ve kavramanın gelişimi </vt:lpstr>
      <vt:lpstr>Bebekte Algısal Gelişim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BEBEKLİK DÖNEMİ</dc:title>
  <dc:creator>user</dc:creator>
  <cp:lastModifiedBy>EYLEMTURK</cp:lastModifiedBy>
  <cp:revision>34</cp:revision>
  <dcterms:created xsi:type="dcterms:W3CDTF">2018-01-11T10:15:09Z</dcterms:created>
  <dcterms:modified xsi:type="dcterms:W3CDTF">2018-03-20T13:59:35Z</dcterms:modified>
</cp:coreProperties>
</file>