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6" r:id="rId2"/>
    <p:sldId id="555" r:id="rId3"/>
    <p:sldId id="364" r:id="rId4"/>
    <p:sldId id="365" r:id="rId5"/>
    <p:sldId id="366" r:id="rId6"/>
    <p:sldId id="367" r:id="rId7"/>
    <p:sldId id="368" r:id="rId8"/>
    <p:sldId id="567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640" autoAdjust="0"/>
  </p:normalViewPr>
  <p:slideViewPr>
    <p:cSldViewPr>
      <p:cViewPr varScale="1">
        <p:scale>
          <a:sx n="97" d="100"/>
          <a:sy n="97" d="100"/>
        </p:scale>
        <p:origin x="104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26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BA125-6AC3-4008-A246-8407638D673D}" type="datetimeFigureOut">
              <a:rPr lang="en-US" smtClean="0"/>
              <a:pPr/>
              <a:t>12/9/19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F391E-D804-4CF2-9977-9C4D97983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87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5E519-0AFB-4587-909E-F02C2F1D1C69}" type="datetimeFigureOut">
              <a:rPr lang="en-US" smtClean="0"/>
              <a:pPr/>
              <a:t>12/9/19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BC438-9245-4F72-A1AC-476AEB3144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53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E9CDE2B5-1CD1-42CE-893C-459A48E4406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445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932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382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1017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9886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636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5989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719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8388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105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4488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0056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2581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  <a:noFill/>
        </p:spPr>
        <p:txBody>
          <a:bodyPr/>
          <a:lstStyle/>
          <a:p>
            <a:r>
              <a:rPr lang="tr-TR" dirty="0" smtClean="0"/>
              <a:t>EĞİTİMDE PROGRAM GELİŞTİRME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99592" y="3789040"/>
            <a:ext cx="7704856" cy="2160240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>
                <a:solidFill>
                  <a:schemeClr val="tx1"/>
                </a:solidFill>
              </a:rPr>
              <a:t>DERSİN KODU</a:t>
            </a:r>
            <a:r>
              <a:rPr lang="tr-TR" dirty="0">
                <a:solidFill>
                  <a:schemeClr val="tx1"/>
                </a:solidFill>
              </a:rPr>
              <a:t>: </a:t>
            </a:r>
            <a:r>
              <a:rPr lang="tr-TR" dirty="0" smtClean="0">
                <a:solidFill>
                  <a:schemeClr val="tx1"/>
                </a:solidFill>
              </a:rPr>
              <a:t>SMB006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DERSİN KREDİSİ: 2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SAAT: 2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ANKARA ÜNİVERSİTESİ EĞİTİM BİLİMLERİ FAKÜLTESİ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Doç. Dr. Fatma Mızıkacı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2019-2020</a:t>
            </a:r>
          </a:p>
        </p:txBody>
      </p:sp>
    </p:spTree>
    <p:extLst>
      <p:ext uri="{BB962C8B-B14F-4D97-AF65-F5344CB8AC3E}">
        <p14:creationId xmlns:p14="http://schemas.microsoft.com/office/powerpoint/2010/main" val="200006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8000" dirty="0" smtClean="0"/>
              <a:t>7. HAFTA</a:t>
            </a:r>
            <a:endParaRPr lang="en-GB" sz="8000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60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PROGRAM GELİŞTİRME KURULLARI</a:t>
            </a:r>
            <a:endParaRPr lang="en-GB" b="1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31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PORGRAM TASARIMI: </a:t>
            </a:r>
            <a:br>
              <a:rPr lang="tr-TR" dirty="0" smtClean="0"/>
            </a:br>
            <a:r>
              <a:rPr lang="tr-TR" b="1" dirty="0" smtClean="0"/>
              <a:t>KİŞİLER-KURULLAR</a:t>
            </a:r>
            <a:r>
              <a:rPr lang="tr-TR" dirty="0" smtClean="0"/>
              <a:t>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Program geliştirme sürecinde kimler yer almalıdır?</a:t>
            </a:r>
          </a:p>
          <a:p>
            <a:pPr lvl="1"/>
            <a:r>
              <a:rPr lang="tr-TR" dirty="0" smtClean="0"/>
              <a:t>Milli Eğitim Bakanlığı temsilcileri (Talim Terbiye Kurulu ve ilgili genel müdürlük temsilcileri)</a:t>
            </a:r>
          </a:p>
          <a:p>
            <a:pPr lvl="1"/>
            <a:r>
              <a:rPr lang="tr-TR" dirty="0" smtClean="0"/>
              <a:t>Program </a:t>
            </a:r>
            <a:r>
              <a:rPr lang="tr-TR" dirty="0"/>
              <a:t>geliştirme </a:t>
            </a:r>
            <a:r>
              <a:rPr lang="tr-TR" dirty="0" smtClean="0"/>
              <a:t>alan uzmanları (üniversite)</a:t>
            </a:r>
            <a:endParaRPr lang="tr-TR" dirty="0"/>
          </a:p>
          <a:p>
            <a:pPr lvl="1"/>
            <a:r>
              <a:rPr lang="tr-TR" dirty="0" smtClean="0"/>
              <a:t>Öğretmen örgütlerinin temsilcileri</a:t>
            </a:r>
            <a:endParaRPr lang="tr-TR" dirty="0"/>
          </a:p>
          <a:p>
            <a:pPr lvl="1"/>
            <a:r>
              <a:rPr lang="tr-TR" dirty="0" smtClean="0"/>
              <a:t>Konu alanı uzmanları</a:t>
            </a:r>
            <a:endParaRPr lang="tr-TR" dirty="0"/>
          </a:p>
          <a:p>
            <a:pPr lvl="1"/>
            <a:r>
              <a:rPr lang="tr-TR" dirty="0" smtClean="0"/>
              <a:t>Kamu kurum ve kuruluşları temsilcileri</a:t>
            </a:r>
            <a:endParaRPr lang="tr-TR" dirty="0"/>
          </a:p>
          <a:p>
            <a:pPr lvl="1"/>
            <a:r>
              <a:rPr lang="tr-TR" dirty="0" smtClean="0"/>
              <a:t>İşçi ve işveren temsilcileri </a:t>
            </a:r>
          </a:p>
          <a:p>
            <a:pPr lvl="1"/>
            <a:r>
              <a:rPr lang="tr-TR" dirty="0" smtClean="0"/>
              <a:t>Meslek odaları ve birlikleri temsilcileri</a:t>
            </a:r>
          </a:p>
          <a:p>
            <a:pPr lvl="1"/>
            <a:r>
              <a:rPr lang="tr-TR" dirty="0" smtClean="0"/>
              <a:t>Veli temsilcileri</a:t>
            </a:r>
          </a:p>
          <a:p>
            <a:pPr lvl="1"/>
            <a:r>
              <a:rPr lang="tr-TR" dirty="0" smtClean="0"/>
              <a:t>Öğrenci temsilcileri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78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PROGRAM ÇALIŞMA VE DANIŞMA GRUPLARI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 numCol="1">
            <a:normAutofit/>
          </a:bodyPr>
          <a:lstStyle/>
          <a:p>
            <a:r>
              <a:rPr lang="tr-TR" b="1" dirty="0" smtClean="0"/>
              <a:t>Program çalışma grubu</a:t>
            </a:r>
          </a:p>
          <a:p>
            <a:pPr lvl="1"/>
            <a:r>
              <a:rPr lang="tr-TR" dirty="0" smtClean="0"/>
              <a:t>Program geliştirme uzmanı</a:t>
            </a:r>
          </a:p>
          <a:p>
            <a:pPr lvl="1"/>
            <a:r>
              <a:rPr lang="tr-TR" dirty="0" smtClean="0"/>
              <a:t>Ölçme değerlendirme uzmanı</a:t>
            </a:r>
          </a:p>
          <a:p>
            <a:pPr lvl="1"/>
            <a:r>
              <a:rPr lang="tr-TR" dirty="0" smtClean="0"/>
              <a:t>Konu alanı uzmanı </a:t>
            </a:r>
          </a:p>
          <a:p>
            <a:pPr lvl="1"/>
            <a:r>
              <a:rPr lang="tr-TR" dirty="0" smtClean="0"/>
              <a:t>Branş öğretmeni</a:t>
            </a:r>
          </a:p>
          <a:p>
            <a:pPr marL="457200" lvl="1" indent="0">
              <a:buNone/>
            </a:pPr>
            <a:endParaRPr lang="tr-TR" dirty="0" smtClean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tr-TR" b="1" dirty="0"/>
              <a:t>Program danışma grubu</a:t>
            </a:r>
          </a:p>
          <a:p>
            <a:pPr marL="457200" lvl="1" indent="0">
              <a:buNone/>
            </a:pPr>
            <a:r>
              <a:rPr lang="tr-TR" dirty="0"/>
              <a:t>Eğitim psikoloğu</a:t>
            </a:r>
          </a:p>
          <a:p>
            <a:pPr marL="457200" lvl="1" indent="0">
              <a:buNone/>
            </a:pPr>
            <a:r>
              <a:rPr lang="tr-TR" dirty="0"/>
              <a:t>Eğitim felsefecisi</a:t>
            </a:r>
          </a:p>
          <a:p>
            <a:pPr marL="457200" lvl="1" indent="0">
              <a:buNone/>
            </a:pPr>
            <a:r>
              <a:rPr lang="tr-TR" dirty="0"/>
              <a:t>Eğitim sosyoloğu</a:t>
            </a:r>
          </a:p>
          <a:p>
            <a:pPr marL="457200" lvl="1" indent="0">
              <a:buNone/>
            </a:pPr>
            <a:r>
              <a:rPr lang="tr-TR" dirty="0"/>
              <a:t>Eğitim </a:t>
            </a:r>
            <a:r>
              <a:rPr lang="tr-TR" dirty="0" smtClean="0"/>
              <a:t>ekonomisti</a:t>
            </a:r>
          </a:p>
          <a:p>
            <a:pPr marL="457200" lvl="1" indent="0">
              <a:buNone/>
            </a:pPr>
            <a:r>
              <a:rPr lang="tr-TR" dirty="0" smtClean="0"/>
              <a:t>Eğitim denetçisi</a:t>
            </a:r>
          </a:p>
          <a:p>
            <a:pPr marL="457200" lvl="1" indent="0">
              <a:buNone/>
            </a:pPr>
            <a:r>
              <a:rPr lang="tr-TR" dirty="0" smtClean="0"/>
              <a:t>Eğitim teknolojisi uzmanı</a:t>
            </a:r>
          </a:p>
          <a:p>
            <a:pPr marL="457200" lvl="1" indent="0">
              <a:buNone/>
            </a:pPr>
            <a:r>
              <a:rPr lang="tr-TR" dirty="0" smtClean="0"/>
              <a:t>İletişim uzmanı</a:t>
            </a:r>
          </a:p>
          <a:p>
            <a:pPr marL="457200" lvl="1" indent="0">
              <a:buNone/>
            </a:pPr>
            <a:r>
              <a:rPr lang="tr-TR" dirty="0" smtClean="0"/>
              <a:t>Konu alanı uzmanları</a:t>
            </a:r>
            <a:endParaRPr lang="tr-TR" dirty="0"/>
          </a:p>
          <a:p>
            <a:endParaRPr lang="en-US" dirty="0"/>
          </a:p>
        </p:txBody>
      </p:sp>
      <p:pic>
        <p:nvPicPr>
          <p:cNvPr id="5" name="Resim 4" descr="https://encrypted-tbn0.gstatic.com/images?q=tbn:ANd9GcRd4ciO1obGwwn7boKMXoE0eJbec31qHSoMbeBL7AvslJDafes5AQ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653136"/>
            <a:ext cx="2465070" cy="18529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247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PROGRAM TASARIMI: </a:t>
            </a:r>
            <a:br>
              <a:rPr lang="tr-TR" dirty="0" smtClean="0"/>
            </a:br>
            <a:r>
              <a:rPr lang="tr-TR" b="1" dirty="0" smtClean="0"/>
              <a:t>İHTİYAÇ ANALİZİ 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Program geliştirmenin ilk basamağıdır.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İhtiyaç </a:t>
            </a:r>
            <a:r>
              <a:rPr lang="tr-TR" dirty="0" smtClean="0"/>
              <a:t>mevcut durum ile var olması arzu edilen durum arasındaki farktır.</a:t>
            </a:r>
          </a:p>
          <a:p>
            <a:r>
              <a:rPr lang="tr-TR" dirty="0" smtClean="0"/>
              <a:t>Program geliştirme çalışması ihtiyaç belirleme ile başlar.</a:t>
            </a:r>
          </a:p>
          <a:p>
            <a:endParaRPr lang="en-US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Sorular:</a:t>
            </a:r>
          </a:p>
          <a:p>
            <a:r>
              <a:rPr lang="tr-TR" dirty="0" smtClean="0"/>
              <a:t>Toplumun </a:t>
            </a:r>
            <a:r>
              <a:rPr lang="tr-TR" dirty="0"/>
              <a:t>beklenti ve ihtiyaçları nelerdir?</a:t>
            </a:r>
          </a:p>
          <a:p>
            <a:r>
              <a:rPr lang="tr-TR" dirty="0"/>
              <a:t>Bireyin ihtiyaçları nelerdir?</a:t>
            </a:r>
          </a:p>
          <a:p>
            <a:r>
              <a:rPr lang="tr-TR" dirty="0"/>
              <a:t>Konu alanı ile ilgili ihtiyaçlar nelerdir?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15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İhtiyaç belirleme</a:t>
            </a:r>
            <a:br>
              <a:rPr lang="tr-TR" dirty="0" smtClean="0"/>
            </a:br>
            <a:r>
              <a:rPr lang="tr-TR" sz="2700" b="1" i="1" dirty="0" smtClean="0">
                <a:solidFill>
                  <a:srgbClr val="C00000"/>
                </a:solidFill>
              </a:rPr>
              <a:t>Okuma ödevi için kaynak: Eğitimde Program Geliştirme, Özcan Demirel </a:t>
            </a:r>
            <a:endParaRPr lang="en-US" sz="2700" b="1" i="1" dirty="0">
              <a:solidFill>
                <a:srgbClr val="C00000"/>
              </a:solidFill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tr-TR" b="1" u="sng" dirty="0"/>
              <a:t>İhtiyaç belirleme </a:t>
            </a:r>
            <a:r>
              <a:rPr lang="tr-TR" b="1" u="sng" dirty="0" smtClean="0"/>
              <a:t>yaklaşımları</a:t>
            </a:r>
          </a:p>
          <a:p>
            <a:r>
              <a:rPr lang="tr-TR" dirty="0" smtClean="0"/>
              <a:t>Farklar yaklaşımı</a:t>
            </a:r>
          </a:p>
          <a:p>
            <a:r>
              <a:rPr lang="tr-TR" dirty="0" err="1" smtClean="0"/>
              <a:t>Betimsel</a:t>
            </a:r>
            <a:r>
              <a:rPr lang="tr-TR" dirty="0" smtClean="0"/>
              <a:t> yaklaşım</a:t>
            </a:r>
          </a:p>
          <a:p>
            <a:r>
              <a:rPr lang="tr-TR" dirty="0" smtClean="0"/>
              <a:t>Analitik yaklaşım</a:t>
            </a:r>
          </a:p>
          <a:p>
            <a:r>
              <a:rPr lang="tr-TR" dirty="0" smtClean="0"/>
              <a:t>Demokratik yaklaşım</a:t>
            </a:r>
            <a:endParaRPr lang="en-US" dirty="0"/>
          </a:p>
        </p:txBody>
      </p:sp>
      <p:sp>
        <p:nvSpPr>
          <p:cNvPr id="6" name="İçerik Yer Tutucusu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tr-TR" b="1" u="sng" dirty="0" smtClean="0"/>
              <a:t>İhtiyaç belirleme teknikleri</a:t>
            </a:r>
          </a:p>
          <a:p>
            <a:r>
              <a:rPr lang="tr-TR" dirty="0" err="1" smtClean="0"/>
              <a:t>Delphi</a:t>
            </a:r>
            <a:r>
              <a:rPr lang="tr-TR" dirty="0" smtClean="0"/>
              <a:t> tekniği</a:t>
            </a:r>
          </a:p>
          <a:p>
            <a:r>
              <a:rPr lang="tr-TR" dirty="0" smtClean="0"/>
              <a:t>DACUM (PROGEL) tekniği</a:t>
            </a:r>
          </a:p>
          <a:p>
            <a:r>
              <a:rPr lang="tr-TR" dirty="0" smtClean="0"/>
              <a:t>Meslek (iş) analizi tekniği</a:t>
            </a:r>
          </a:p>
          <a:p>
            <a:r>
              <a:rPr lang="tr-TR" dirty="0" smtClean="0"/>
              <a:t>Kaynak tarama tekniği</a:t>
            </a:r>
          </a:p>
          <a:p>
            <a:r>
              <a:rPr lang="tr-TR" dirty="0" smtClean="0"/>
              <a:t>Gözlem</a:t>
            </a:r>
          </a:p>
          <a:p>
            <a:r>
              <a:rPr lang="tr-TR" dirty="0" smtClean="0"/>
              <a:t>Görüşme</a:t>
            </a:r>
          </a:p>
          <a:p>
            <a:r>
              <a:rPr lang="tr-TR" dirty="0" smtClean="0"/>
              <a:t>Ölçme araçları-testler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9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Kullanılan kaynaklar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/>
              <a:t>Demirel, Ö. (2007). Eğitimde program geliştirme (10. baskı). </a:t>
            </a:r>
            <a:r>
              <a:rPr lang="tr-TR" i="1" dirty="0"/>
              <a:t>Ankara: </a:t>
            </a:r>
            <a:r>
              <a:rPr lang="tr-TR" i="1" dirty="0" err="1"/>
              <a:t>Pegem</a:t>
            </a:r>
            <a:r>
              <a:rPr lang="tr-TR" i="1" dirty="0"/>
              <a:t> A Yayıncılık</a:t>
            </a:r>
            <a:r>
              <a:rPr lang="tr-TR" dirty="0"/>
              <a:t>.</a:t>
            </a:r>
            <a:endParaRPr lang="tr-TR" dirty="0" smtClean="0"/>
          </a:p>
          <a:p>
            <a:r>
              <a:rPr lang="tr-TR" dirty="0" smtClean="0"/>
              <a:t>Demirel</a:t>
            </a:r>
            <a:r>
              <a:rPr lang="tr-TR" dirty="0"/>
              <a:t>, Ö. (1992). Türkiye'de program geliştirme uygulamaları. </a:t>
            </a:r>
            <a:r>
              <a:rPr lang="tr-TR" i="1" dirty="0"/>
              <a:t>Hacettepe Üniversitesi Eğitim Fakültesi Dergisi</a:t>
            </a:r>
            <a:r>
              <a:rPr lang="tr-TR" dirty="0"/>
              <a:t>, </a:t>
            </a:r>
            <a:r>
              <a:rPr lang="tr-TR" i="1" dirty="0"/>
              <a:t>7</a:t>
            </a:r>
            <a:r>
              <a:rPr lang="tr-TR" dirty="0"/>
              <a:t>(7</a:t>
            </a:r>
            <a:r>
              <a:rPr lang="tr-TR" dirty="0" smtClean="0"/>
              <a:t>).</a:t>
            </a:r>
          </a:p>
          <a:p>
            <a:r>
              <a:rPr lang="en-US" dirty="0" err="1"/>
              <a:t>Hunkins</a:t>
            </a:r>
            <a:r>
              <a:rPr lang="en-US" dirty="0"/>
              <a:t>, F. P., &amp; Hammill, P. A. (1994). Beyond Tyler and </a:t>
            </a:r>
            <a:r>
              <a:rPr lang="en-US" dirty="0" err="1"/>
              <a:t>Taba</a:t>
            </a:r>
            <a:r>
              <a:rPr lang="en-US" dirty="0"/>
              <a:t>: </a:t>
            </a:r>
            <a:r>
              <a:rPr lang="en-US" dirty="0" err="1"/>
              <a:t>Reconceptualizing</a:t>
            </a:r>
            <a:r>
              <a:rPr lang="en-US" dirty="0"/>
              <a:t> the curriculum process. </a:t>
            </a:r>
            <a:r>
              <a:rPr lang="en-US" i="1" dirty="0"/>
              <a:t>Peabody Journal of Education</a:t>
            </a:r>
            <a:r>
              <a:rPr lang="en-US" dirty="0"/>
              <a:t>, </a:t>
            </a:r>
            <a:r>
              <a:rPr lang="en-US" i="1" dirty="0"/>
              <a:t>69</a:t>
            </a:r>
            <a:r>
              <a:rPr lang="en-US" dirty="0"/>
              <a:t>(3), 4-18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err="1"/>
              <a:t>Läänemets</a:t>
            </a:r>
            <a:r>
              <a:rPr lang="en-US" dirty="0"/>
              <a:t>, U., &amp; </a:t>
            </a:r>
            <a:r>
              <a:rPr lang="en-US" dirty="0" err="1"/>
              <a:t>Kalamees-Ruubel</a:t>
            </a:r>
            <a:r>
              <a:rPr lang="en-US" dirty="0"/>
              <a:t>, K. (2013). The </a:t>
            </a:r>
            <a:r>
              <a:rPr lang="en-US" dirty="0" err="1"/>
              <a:t>taba-tyler</a:t>
            </a:r>
            <a:r>
              <a:rPr lang="en-US" dirty="0"/>
              <a:t> rationales. </a:t>
            </a:r>
            <a:r>
              <a:rPr lang="en-US" i="1" dirty="0"/>
              <a:t>Journal of the American Association for the Advancement of Curriculum Studies (JAAACS)</a:t>
            </a:r>
            <a:r>
              <a:rPr lang="en-US" dirty="0"/>
              <a:t>, </a:t>
            </a:r>
            <a:r>
              <a:rPr lang="en-US" i="1" dirty="0"/>
              <a:t>9</a:t>
            </a:r>
            <a:r>
              <a:rPr lang="en-US" dirty="0"/>
              <a:t>(2</a:t>
            </a:r>
            <a:r>
              <a:rPr lang="en-US" dirty="0" smtClean="0"/>
              <a:t>).</a:t>
            </a:r>
            <a:endParaRPr lang="tr-TR" dirty="0" smtClean="0"/>
          </a:p>
          <a:p>
            <a:r>
              <a:rPr lang="en-US" dirty="0"/>
              <a:t>Tanner, D., &amp; Tanner, L. N. (1980). </a:t>
            </a:r>
            <a:r>
              <a:rPr lang="en-US" i="1" dirty="0"/>
              <a:t>Curriculum development: Theory into practice</a:t>
            </a:r>
            <a:r>
              <a:rPr lang="en-US" dirty="0"/>
              <a:t> (p. 30). New York: Macmillan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 err="1"/>
              <a:t>Oliver</a:t>
            </a:r>
            <a:r>
              <a:rPr lang="tr-TR" dirty="0"/>
              <a:t>, R., </a:t>
            </a:r>
            <a:r>
              <a:rPr lang="tr-TR" dirty="0" err="1"/>
              <a:t>Kersten</a:t>
            </a:r>
            <a:r>
              <a:rPr lang="tr-TR" dirty="0"/>
              <a:t>, H., </a:t>
            </a:r>
            <a:r>
              <a:rPr lang="tr-TR" dirty="0" err="1"/>
              <a:t>Vinkka‐Puhakka</a:t>
            </a:r>
            <a:r>
              <a:rPr lang="tr-TR" dirty="0"/>
              <a:t>, H., </a:t>
            </a:r>
            <a:r>
              <a:rPr lang="tr-TR" dirty="0" err="1"/>
              <a:t>Alpasan</a:t>
            </a:r>
            <a:r>
              <a:rPr lang="tr-TR" dirty="0"/>
              <a:t>, G., </a:t>
            </a:r>
            <a:r>
              <a:rPr lang="tr-TR" dirty="0" err="1"/>
              <a:t>Bearn</a:t>
            </a:r>
            <a:r>
              <a:rPr lang="tr-TR" dirty="0"/>
              <a:t>, D., </a:t>
            </a:r>
            <a:r>
              <a:rPr lang="tr-TR" dirty="0" err="1"/>
              <a:t>Cema</a:t>
            </a:r>
            <a:r>
              <a:rPr lang="tr-TR" dirty="0"/>
              <a:t>, I., ... &amp; </a:t>
            </a:r>
            <a:r>
              <a:rPr lang="tr-TR" dirty="0" err="1"/>
              <a:t>Jeniati</a:t>
            </a:r>
            <a:r>
              <a:rPr lang="tr-TR" dirty="0"/>
              <a:t>, E. (2008). </a:t>
            </a:r>
            <a:r>
              <a:rPr lang="tr-TR" dirty="0" err="1"/>
              <a:t>Curriculum</a:t>
            </a:r>
            <a:r>
              <a:rPr lang="tr-TR" dirty="0"/>
              <a:t> </a:t>
            </a:r>
            <a:r>
              <a:rPr lang="tr-TR" dirty="0" err="1"/>
              <a:t>structure</a:t>
            </a:r>
            <a:r>
              <a:rPr lang="tr-TR" dirty="0"/>
              <a:t>: </a:t>
            </a:r>
            <a:r>
              <a:rPr lang="tr-TR" dirty="0" err="1"/>
              <a:t>principles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strategy</a:t>
            </a:r>
            <a:r>
              <a:rPr lang="tr-TR" dirty="0"/>
              <a:t>. </a:t>
            </a:r>
            <a:r>
              <a:rPr lang="tr-TR" i="1" dirty="0" err="1"/>
              <a:t>European</a:t>
            </a:r>
            <a:r>
              <a:rPr lang="tr-TR" i="1" dirty="0"/>
              <a:t> </a:t>
            </a:r>
            <a:r>
              <a:rPr lang="tr-TR" i="1" dirty="0" err="1"/>
              <a:t>Journal</a:t>
            </a:r>
            <a:r>
              <a:rPr lang="tr-TR" i="1" dirty="0"/>
              <a:t> of </a:t>
            </a:r>
            <a:r>
              <a:rPr lang="tr-TR" i="1" dirty="0" err="1"/>
              <a:t>Dental</a:t>
            </a:r>
            <a:r>
              <a:rPr lang="tr-TR" i="1" dirty="0"/>
              <a:t> </a:t>
            </a:r>
            <a:r>
              <a:rPr lang="tr-TR" i="1" dirty="0" err="1"/>
              <a:t>Education</a:t>
            </a:r>
            <a:r>
              <a:rPr lang="tr-TR" dirty="0"/>
              <a:t>, </a:t>
            </a:r>
            <a:r>
              <a:rPr lang="tr-TR" i="1" dirty="0"/>
              <a:t>12</a:t>
            </a:r>
            <a:r>
              <a:rPr lang="tr-TR" dirty="0"/>
              <a:t>, 74-84</a:t>
            </a:r>
            <a:r>
              <a:rPr lang="tr-TR" dirty="0" smtClean="0"/>
              <a:t>.</a:t>
            </a:r>
          </a:p>
          <a:p>
            <a:r>
              <a:rPr lang="en-US" dirty="0"/>
              <a:t>Caswell, H. L., &amp; Campbell, D. S. (1935). </a:t>
            </a:r>
            <a:r>
              <a:rPr lang="en-US" i="1" dirty="0"/>
              <a:t>Curriculum development</a:t>
            </a:r>
            <a:r>
              <a:rPr lang="en-US" dirty="0"/>
              <a:t>. American Book Company.</a:t>
            </a:r>
            <a:endParaRPr lang="tr-TR" dirty="0" smtClean="0"/>
          </a:p>
          <a:p>
            <a:r>
              <a:rPr lang="en-US" dirty="0"/>
              <a:t>Pinar, W. F. (2013). </a:t>
            </a:r>
            <a:r>
              <a:rPr lang="en-US" i="1" dirty="0"/>
              <a:t>International handbook of curriculum research</a:t>
            </a:r>
            <a:r>
              <a:rPr lang="en-US" dirty="0"/>
              <a:t>. Routledge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/>
              <a:t>Gözütok, F. D. (2017). Öğretim ilke ve yöntemleri. </a:t>
            </a:r>
            <a:r>
              <a:rPr lang="tr-TR" i="1" dirty="0" err="1"/>
              <a:t>Pegem</a:t>
            </a:r>
            <a:r>
              <a:rPr lang="tr-TR" i="1" dirty="0"/>
              <a:t> Atıf İndeksi</a:t>
            </a:r>
            <a:r>
              <a:rPr lang="tr-TR" dirty="0"/>
              <a:t>, 1-386.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1423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4681</TotalTime>
  <Words>228</Words>
  <Application>Microsoft Macintosh PowerPoint</Application>
  <PresentationFormat>On-screen Show (4:3)</PresentationFormat>
  <Paragraphs>68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EĞİTİMDE PROGRAM GELİŞTİRME</vt:lpstr>
      <vt:lpstr>7. HAFTA</vt:lpstr>
      <vt:lpstr>PROGRAM GELİŞTİRME KURULLARI</vt:lpstr>
      <vt:lpstr>PORGRAM TASARIMI:  KİŞİLER-KURULLAR </vt:lpstr>
      <vt:lpstr>PROGRAM ÇALIŞMA VE DANIŞMA GRUPLARI</vt:lpstr>
      <vt:lpstr>PROGRAM TASARIMI:  İHTİYAÇ ANALİZİ </vt:lpstr>
      <vt:lpstr>İhtiyaç belirleme Okuma ödevi için kaynak: Eğitimde Program Geliştirme, Özcan Demirel </vt:lpstr>
      <vt:lpstr>Kullanılan kaynaklar</vt:lpstr>
    </vt:vector>
  </TitlesOfParts>
  <Company>2010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ÖĞRETİM PROGRAMLARI</dc:title>
  <dc:creator>EGITMEN</dc:creator>
  <cp:lastModifiedBy>Microsoft Office User</cp:lastModifiedBy>
  <cp:revision>309</cp:revision>
  <dcterms:created xsi:type="dcterms:W3CDTF">2012-02-14T14:40:33Z</dcterms:created>
  <dcterms:modified xsi:type="dcterms:W3CDTF">2019-12-09T13:08:07Z</dcterms:modified>
</cp:coreProperties>
</file>