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9" r:id="rId2"/>
  </p:sldMasterIdLst>
  <p:sldIdLst>
    <p:sldId id="256" r:id="rId3"/>
    <p:sldId id="272" r:id="rId4"/>
    <p:sldId id="257" r:id="rId5"/>
    <p:sldId id="271" r:id="rId6"/>
    <p:sldId id="258" r:id="rId7"/>
    <p:sldId id="259" r:id="rId8"/>
    <p:sldId id="260" r:id="rId9"/>
    <p:sldId id="261" r:id="rId10"/>
    <p:sldId id="262" r:id="rId11"/>
    <p:sldId id="273" r:id="rId12"/>
    <p:sldId id="263" r:id="rId13"/>
    <p:sldId id="275" r:id="rId14"/>
    <p:sldId id="264" r:id="rId15"/>
    <p:sldId id="276" r:id="rId16"/>
    <p:sldId id="265" r:id="rId17"/>
    <p:sldId id="278" r:id="rId18"/>
    <p:sldId id="277" r:id="rId19"/>
    <p:sldId id="279" r:id="rId20"/>
    <p:sldId id="266" r:id="rId21"/>
    <p:sldId id="280" r:id="rId22"/>
    <p:sldId id="284" r:id="rId23"/>
    <p:sldId id="282"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18" autoAdjust="0"/>
    <p:restoredTop sz="94660"/>
  </p:normalViewPr>
  <p:slideViewPr>
    <p:cSldViewPr>
      <p:cViewPr varScale="1">
        <p:scale>
          <a:sx n="72" d="100"/>
          <a:sy n="72" d="100"/>
        </p:scale>
        <p:origin x="157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CDB7D7A-7455-4C65-AE46-519B905B8F8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3955246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CDB7D7A-7455-4C65-AE46-519B905B8F8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1049772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CDB7D7A-7455-4C65-AE46-519B905B8F8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583D468-72A9-45B8-9D6A-05983007DD4A}"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3289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CDB7D7A-7455-4C65-AE46-519B905B8F8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1530989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CDB7D7A-7455-4C65-AE46-519B905B8F8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583D468-72A9-45B8-9D6A-05983007DD4A}"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38423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CDB7D7A-7455-4C65-AE46-519B905B8F8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2151727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DB7D7A-7455-4C65-AE46-519B905B8F8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2107810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DB7D7A-7455-4C65-AE46-519B905B8F8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4195970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tr-TR"/>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5308301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7789694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506498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CDB7D7A-7455-4C65-AE46-519B905B8F8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36509598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0451872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667FA0-3342-4266-9637-2BB1463C6F2D}"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7588132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6667FA0-3342-4266-9637-2BB1463C6F2D}"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6273269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67FA0-3342-4266-9637-2BB1463C6F2D}"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6437564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1500" b="0"/>
            </a:lvl1pPr>
          </a:lstStyle>
          <a:p>
            <a:r>
              <a:rPr lang="tr-TR"/>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5882427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5592933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7221561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6E3D226-F39E-4201-B6A3-7CF0465C88F7}" type="slidenum">
              <a:rPr lang="tr-TR" smtClean="0"/>
              <a:t>‹#›</a:t>
            </a:fld>
            <a:endParaRPr lang="tr-TR"/>
          </a:p>
        </p:txBody>
      </p:sp>
      <p:sp>
        <p:nvSpPr>
          <p:cNvPr id="14" name="TextBox 13"/>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474672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tr-TR"/>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5607823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
        <p:nvSpPr>
          <p:cNvPr id="17" name="TextBox 16"/>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3509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CDB7D7A-7455-4C65-AE46-519B905B8F8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12085980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6647371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3917636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800778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CDB7D7A-7455-4C65-AE46-519B905B8F8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1622133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CDB7D7A-7455-4C65-AE46-519B905B8F85}" type="datetimeFigureOut">
              <a:rPr lang="tr-TR" smtClean="0"/>
              <a:pPr/>
              <a:t>4.05.2020</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1656754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CDB7D7A-7455-4C65-AE46-519B905B8F85}" type="datetimeFigureOut">
              <a:rPr lang="tr-TR" smtClean="0"/>
              <a:pPr/>
              <a:t>4.05.2020</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975964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DB7D7A-7455-4C65-AE46-519B905B8F85}" type="datetimeFigureOut">
              <a:rPr lang="tr-TR" smtClean="0"/>
              <a:pPr/>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3271753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CDB7D7A-7455-4C65-AE46-519B905B8F8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936266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CDB7D7A-7455-4C65-AE46-519B905B8F85}" type="datetimeFigureOut">
              <a:rPr lang="tr-TR" smtClean="0"/>
              <a:pPr/>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583D468-72A9-45B8-9D6A-05983007DD4A}" type="slidenum">
              <a:rPr lang="tr-TR" smtClean="0"/>
              <a:pPr/>
              <a:t>‹#›</a:t>
            </a:fld>
            <a:endParaRPr lang="tr-TR"/>
          </a:p>
        </p:txBody>
      </p:sp>
    </p:spTree>
    <p:extLst>
      <p:ext uri="{BB962C8B-B14F-4D97-AF65-F5344CB8AC3E}">
        <p14:creationId xmlns:p14="http://schemas.microsoft.com/office/powerpoint/2010/main" val="766589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CDB7D7A-7455-4C65-AE46-519B905B8F85}" type="datetimeFigureOut">
              <a:rPr lang="tr-TR" smtClean="0"/>
              <a:pPr/>
              <a:t>4.05.2020</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8583D468-72A9-45B8-9D6A-05983007DD4A}" type="slidenum">
              <a:rPr lang="tr-TR" smtClean="0"/>
              <a:pPr/>
              <a:t>‹#›</a:t>
            </a:fld>
            <a:endParaRPr lang="tr-TR"/>
          </a:p>
        </p:txBody>
      </p:sp>
    </p:spTree>
    <p:extLst>
      <p:ext uri="{BB962C8B-B14F-4D97-AF65-F5344CB8AC3E}">
        <p14:creationId xmlns:p14="http://schemas.microsoft.com/office/powerpoint/2010/main" val="3315750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675">
                <a:solidFill>
                  <a:schemeClr val="tx1">
                    <a:tint val="75000"/>
                  </a:schemeClr>
                </a:solidFill>
              </a:defRPr>
            </a:lvl1pPr>
          </a:lstStyle>
          <a:p>
            <a:fld id="{26667FA0-3342-4266-9637-2BB1463C6F2D}" type="datetimeFigureOut">
              <a:rPr lang="tr-TR" smtClean="0"/>
              <a:t>4.05.2020</a:t>
            </a:fld>
            <a:endParaRPr lang="tr-T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1500">
                <a:solidFill>
                  <a:srgbClr val="FEFFFF"/>
                </a:solidFill>
              </a:defRPr>
            </a:lvl1pPr>
          </a:lstStyle>
          <a:p>
            <a:fld id="{56E3D226-F39E-4201-B6A3-7CF0465C88F7}" type="slidenum">
              <a:rPr lang="tr-TR" smtClean="0"/>
              <a:t>‹#›</a:t>
            </a:fld>
            <a:endParaRPr lang="tr-TR"/>
          </a:p>
        </p:txBody>
      </p:sp>
    </p:spTree>
    <p:extLst>
      <p:ext uri="{BB962C8B-B14F-4D97-AF65-F5344CB8AC3E}">
        <p14:creationId xmlns:p14="http://schemas.microsoft.com/office/powerpoint/2010/main" val="237981776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412776"/>
            <a:ext cx="7772400" cy="2808311"/>
          </a:xfrm>
        </p:spPr>
        <p:txBody>
          <a:bodyPr>
            <a:normAutofit fontScale="90000"/>
          </a:bodyPr>
          <a:lstStyle/>
          <a:p>
            <a:br>
              <a:rPr lang="tr-TR" b="1" dirty="0">
                <a:solidFill>
                  <a:schemeClr val="bg1"/>
                </a:solidFill>
              </a:rPr>
            </a:br>
            <a:br>
              <a:rPr lang="tr-TR" b="1" dirty="0">
                <a:solidFill>
                  <a:schemeClr val="bg1"/>
                </a:solidFill>
              </a:rPr>
            </a:br>
            <a:br>
              <a:rPr lang="tr-TR" b="1" dirty="0">
                <a:solidFill>
                  <a:schemeClr val="bg1"/>
                </a:solidFill>
              </a:rPr>
            </a:br>
            <a:br>
              <a:rPr lang="tr-TR" b="1" dirty="0">
                <a:solidFill>
                  <a:schemeClr val="bg1"/>
                </a:solidFill>
              </a:rPr>
            </a:br>
            <a:br>
              <a:rPr lang="tr-TR" b="1" dirty="0">
                <a:solidFill>
                  <a:schemeClr val="bg1"/>
                </a:solidFill>
              </a:rPr>
            </a:br>
            <a:br>
              <a:rPr lang="tr-TR" b="1" dirty="0">
                <a:solidFill>
                  <a:schemeClr val="bg1"/>
                </a:solidFill>
              </a:rPr>
            </a:br>
            <a:r>
              <a:rPr lang="tr-TR" sz="3600" b="1" dirty="0">
                <a:solidFill>
                  <a:schemeClr val="tx1"/>
                </a:solidFill>
                <a:latin typeface="Times New Roman" panose="02020603050405020304" pitchFamily="18" charset="0"/>
                <a:cs typeface="Times New Roman" panose="02020603050405020304" pitchFamily="18" charset="0"/>
              </a:rPr>
              <a:t>ERKEN ÇOCUKLUK DÖNEMİNDE GELİŞİMİN DESTEKLENMESİ</a:t>
            </a:r>
            <a:br>
              <a:rPr lang="tr-TR" dirty="0">
                <a:solidFill>
                  <a:schemeClr val="tx1"/>
                </a:solidFill>
                <a:latin typeface="Times New Roman" panose="02020603050405020304" pitchFamily="18" charset="0"/>
                <a:cs typeface="Times New Roman" panose="02020603050405020304" pitchFamily="18" charset="0"/>
              </a:rPr>
            </a:br>
            <a:endParaRPr lang="tr-TR" dirty="0">
              <a:solidFill>
                <a:schemeClr val="tx1"/>
              </a:solidFill>
              <a:latin typeface="Times New Roman" panose="02020603050405020304" pitchFamily="18" charset="0"/>
              <a:cs typeface="Times New Roman" panose="02020603050405020304" pitchFamily="18" charset="0"/>
            </a:endParaRPr>
          </a:p>
        </p:txBody>
      </p:sp>
      <p:sp>
        <p:nvSpPr>
          <p:cNvPr id="3" name="2 Alt Başlık"/>
          <p:cNvSpPr>
            <a:spLocks noGrp="1"/>
          </p:cNvSpPr>
          <p:nvPr>
            <p:ph type="subTitle" idx="1"/>
          </p:nvPr>
        </p:nvSpPr>
        <p:spPr>
          <a:xfrm>
            <a:off x="457200" y="3699804"/>
            <a:ext cx="8305800" cy="2897548"/>
          </a:xfrm>
        </p:spPr>
        <p:txBody>
          <a:bodyPr/>
          <a:lstStyle/>
          <a:p>
            <a:pPr algn="l"/>
            <a:endParaRPr lang="tr-TR" sz="2000" b="1" dirty="0">
              <a:solidFill>
                <a:schemeClr val="bg1"/>
              </a:solidFill>
            </a:endParaRP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Başlık"/>
          <p:cNvSpPr>
            <a:spLocks noGrp="1"/>
          </p:cNvSpPr>
          <p:nvPr>
            <p:ph type="title"/>
          </p:nvPr>
        </p:nvSpPr>
        <p:spPr>
          <a:xfrm>
            <a:off x="1945201" y="624110"/>
            <a:ext cx="6589199" cy="788666"/>
          </a:xfrm>
        </p:spPr>
        <p:txBody>
          <a:bodyPr/>
          <a:lstStyle/>
          <a:p>
            <a:pPr algn="ctr"/>
            <a:endParaRPr lang="tr-TR" dirty="0">
              <a:solidFill>
                <a:schemeClr val="bg1"/>
              </a:solidFill>
            </a:endParaRPr>
          </a:p>
        </p:txBody>
      </p:sp>
      <p:sp>
        <p:nvSpPr>
          <p:cNvPr id="2" name="1 İçerik Yer Tutucusu"/>
          <p:cNvSpPr>
            <a:spLocks noGrp="1"/>
          </p:cNvSpPr>
          <p:nvPr>
            <p:ph idx="1"/>
          </p:nvPr>
        </p:nvSpPr>
        <p:spPr>
          <a:xfrm>
            <a:off x="457200" y="1412776"/>
            <a:ext cx="8229600" cy="4683224"/>
          </a:xfrm>
        </p:spPr>
        <p:txBody>
          <a:bodyPr>
            <a:normAutofit/>
          </a:bodyPr>
          <a:lstStyle/>
          <a:p>
            <a:pPr marL="0" indent="0" algn="just">
              <a:buNone/>
            </a:pPr>
            <a:r>
              <a:rPr lang="tr-TR" dirty="0"/>
              <a:t> </a:t>
            </a:r>
            <a:r>
              <a:rPr lang="tr-TR" dirty="0">
                <a:solidFill>
                  <a:schemeClr val="tx1"/>
                </a:solidFill>
                <a:latin typeface="Times New Roman" panose="02020603050405020304" pitchFamily="18" charset="0"/>
                <a:cs typeface="Times New Roman" panose="02020603050405020304" pitchFamily="18" charset="0"/>
              </a:rPr>
              <a:t>Sosyal-duygusal etkileşime fırsat veren ortamlar tasarlanırken;</a:t>
            </a:r>
          </a:p>
          <a:p>
            <a:pPr algn="just"/>
            <a:r>
              <a:rPr lang="tr-TR" dirty="0">
                <a:solidFill>
                  <a:schemeClr val="tx1"/>
                </a:solidFill>
                <a:latin typeface="Times New Roman" panose="02020603050405020304" pitchFamily="18" charset="0"/>
                <a:cs typeface="Times New Roman" panose="02020603050405020304" pitchFamily="18" charset="0"/>
              </a:rPr>
              <a:t>Alanın en az iki çocuğun rahat hareket edebileceği büyüklükte olması ve yetişkinin gözlem yapabilmesi için uygun olması gerekir.</a:t>
            </a:r>
          </a:p>
          <a:p>
            <a:pPr algn="just"/>
            <a:r>
              <a:rPr lang="tr-TR" dirty="0">
                <a:solidFill>
                  <a:schemeClr val="tx1"/>
                </a:solidFill>
                <a:latin typeface="Times New Roman" panose="02020603050405020304" pitchFamily="18" charset="0"/>
                <a:cs typeface="Times New Roman" panose="02020603050405020304" pitchFamily="18" charset="0"/>
              </a:rPr>
              <a:t>Ailece gerçekleştirilen yemek yeme zamanları, birlikte kitap okuma/anlatma saatleri ya da oyun zamanları sosyal paylaşımlara imkan vermesi nedeniyle fırsat olarak düşünülmeli  ve bu amaçla etkin kullanılmalıdır.</a:t>
            </a:r>
          </a:p>
          <a:p>
            <a:pPr algn="just"/>
            <a:r>
              <a:rPr lang="tr-TR" dirty="0">
                <a:solidFill>
                  <a:schemeClr val="tx1"/>
                </a:solidFill>
                <a:latin typeface="Times New Roman" panose="02020603050405020304" pitchFamily="18" charset="0"/>
                <a:cs typeface="Times New Roman" panose="02020603050405020304" pitchFamily="18" charset="0"/>
              </a:rPr>
              <a:t>En az iki çocuğun etkileşimini sağlayacak alışveriş arabaları, evcilik oyuncakları, bloklar, kamyonlar ve mutfak setleri vb. materyaller kullanılmalıdır.</a:t>
            </a:r>
          </a:p>
          <a:p>
            <a:pPr algn="just"/>
            <a:r>
              <a:rPr lang="tr-TR" dirty="0">
                <a:solidFill>
                  <a:schemeClr val="tx1"/>
                </a:solidFill>
                <a:latin typeface="Times New Roman" panose="02020603050405020304" pitchFamily="18" charset="0"/>
                <a:cs typeface="Times New Roman" panose="02020603050405020304" pitchFamily="18" charset="0"/>
              </a:rPr>
              <a:t>Kullanılacak oyuncak, kitap vb. malzemelerin çocuk sayısına yetecek miktarda olmasına ve seçme becerisini desteklemesine dikkat edilmelidir.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a:bodyPr>
          <a:lstStyle/>
          <a:p>
            <a:pPr algn="ctr"/>
            <a:r>
              <a:rPr lang="tr-TR" sz="2800" dirty="0">
                <a:solidFill>
                  <a:srgbClr val="FF0000"/>
                </a:solidFill>
                <a:latin typeface="Times New Roman" panose="02020603050405020304" pitchFamily="18" charset="0"/>
                <a:cs typeface="Times New Roman" panose="02020603050405020304" pitchFamily="18" charset="0"/>
              </a:rPr>
              <a:t>Sosyal- Duygusal Gelişim Etkinlikleri</a:t>
            </a:r>
          </a:p>
        </p:txBody>
      </p:sp>
      <p:sp>
        <p:nvSpPr>
          <p:cNvPr id="2" name="1 İçerik Yer Tutucusu"/>
          <p:cNvSpPr>
            <a:spLocks noGrp="1"/>
          </p:cNvSpPr>
          <p:nvPr>
            <p:ph idx="1"/>
          </p:nvPr>
        </p:nvSpPr>
        <p:spPr/>
        <p:txBody>
          <a:bodyPr>
            <a:normAutofit/>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0-36 aylar arasındaki çocuklarda sosyal-duygusal gelişimi desteklemek amacıyla;</a:t>
            </a:r>
          </a:p>
          <a:p>
            <a:pPr algn="just"/>
            <a:r>
              <a:rPr lang="tr-TR" dirty="0">
                <a:solidFill>
                  <a:schemeClr val="tx1"/>
                </a:solidFill>
                <a:latin typeface="Times New Roman" panose="02020603050405020304" pitchFamily="18" charset="0"/>
                <a:cs typeface="Times New Roman" panose="02020603050405020304" pitchFamily="18" charset="0"/>
              </a:rPr>
              <a:t>Dolgu oyuncaklar veya kuklalarla çatışma durumları oluşturularak, çatışmaları çocukların çözmeleri için yardım istenebilir.</a:t>
            </a:r>
          </a:p>
          <a:p>
            <a:pPr algn="just"/>
            <a:r>
              <a:rPr lang="tr-TR" dirty="0">
                <a:solidFill>
                  <a:schemeClr val="tx1"/>
                </a:solidFill>
                <a:latin typeface="Times New Roman" panose="02020603050405020304" pitchFamily="18" charset="0"/>
                <a:cs typeface="Times New Roman" panose="02020603050405020304" pitchFamily="18" charset="0"/>
              </a:rPr>
              <a:t>Çocukların çok sevdiği bir hikaye veya şarkıyla “öfke” ile baş etme yollarını gösteren karakterler oluşturulabilir.</a:t>
            </a:r>
          </a:p>
          <a:p>
            <a:pPr algn="just"/>
            <a:r>
              <a:rPr lang="tr-TR" dirty="0">
                <a:solidFill>
                  <a:schemeClr val="tx1"/>
                </a:solidFill>
                <a:latin typeface="Times New Roman" panose="02020603050405020304" pitchFamily="18" charset="0"/>
                <a:cs typeface="Times New Roman" panose="02020603050405020304" pitchFamily="18" charset="0"/>
              </a:rPr>
              <a:t>Farklı kültürlerdeki insanların kıyafetlerini, yiyeceklerini ve yaşam şartlarını gösteren resimlerle kendi ailelerini karşılaştırmaları sağlanabilir.</a:t>
            </a:r>
          </a:p>
          <a:p>
            <a:pPr marL="0" indent="0" algn="just">
              <a:buNone/>
            </a:pPr>
            <a:r>
              <a:rPr lang="tr-TR" dirty="0">
                <a:solidFill>
                  <a:schemeClr val="tx1"/>
                </a:solidFill>
                <a:latin typeface="Times New Roman" panose="02020603050405020304" pitchFamily="18" charset="0"/>
                <a:cs typeface="Times New Roman" panose="02020603050405020304" pitchFamily="18" charset="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457200" y="152400"/>
            <a:ext cx="8229600" cy="1332384"/>
          </a:xfrm>
        </p:spPr>
        <p:txBody>
          <a:bodyPr>
            <a:normAutofit/>
          </a:bodyPr>
          <a:lstStyle/>
          <a:p>
            <a:pPr algn="ctr"/>
            <a:endParaRPr lang="tr-TR" sz="2800" dirty="0">
              <a:solidFill>
                <a:srgbClr val="FF0000"/>
              </a:solidFill>
              <a:latin typeface="Times New Roman" panose="02020603050405020304" pitchFamily="18" charset="0"/>
              <a:cs typeface="Times New Roman" panose="02020603050405020304" pitchFamily="18" charset="0"/>
            </a:endParaRPr>
          </a:p>
        </p:txBody>
      </p:sp>
      <p:sp>
        <p:nvSpPr>
          <p:cNvPr id="2" name="1 İçerik Yer Tutucusu"/>
          <p:cNvSpPr>
            <a:spLocks noGrp="1"/>
          </p:cNvSpPr>
          <p:nvPr>
            <p:ph idx="1"/>
          </p:nvPr>
        </p:nvSpPr>
        <p:spPr/>
        <p:txBody>
          <a:bodyPr>
            <a:normAutofit/>
          </a:bodyPr>
          <a:lstStyle/>
          <a:p>
            <a:pPr algn="just"/>
            <a:r>
              <a:rPr lang="tr-TR" dirty="0">
                <a:solidFill>
                  <a:schemeClr val="tx1"/>
                </a:solidFill>
                <a:latin typeface="Times New Roman" panose="02020603050405020304" pitchFamily="18" charset="0"/>
                <a:cs typeface="Times New Roman" panose="02020603050405020304" pitchFamily="18" charset="0"/>
              </a:rPr>
              <a:t>Çocuklara çeşitli duyguları, durumları ve karakterleri içeren hikayeler okunduktan sonra, hikayede geçen karakter ve durumlara yönelik çocukların fikirleri alınarak sohbet edilebilir.</a:t>
            </a:r>
          </a:p>
          <a:p>
            <a:pPr algn="just"/>
            <a:r>
              <a:rPr lang="tr-TR" dirty="0">
                <a:solidFill>
                  <a:schemeClr val="tx1"/>
                </a:solidFill>
                <a:latin typeface="Times New Roman" panose="02020603050405020304" pitchFamily="18" charset="0"/>
                <a:cs typeface="Times New Roman" panose="02020603050405020304" pitchFamily="18" charset="0"/>
              </a:rPr>
              <a:t>Çocukların beraber oynayacakları eğitici oyuncaklarla masa oyunları hazırlanabilir. Yap-bozu tamamlama, yapbozlara ortak fikir yürütme gibi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a:bodyPr>
          <a:lstStyle/>
          <a:p>
            <a:pPr algn="ctr"/>
            <a:r>
              <a:rPr lang="tr-TR" sz="2800" dirty="0">
                <a:solidFill>
                  <a:srgbClr val="FF0000"/>
                </a:solidFill>
                <a:latin typeface="Times New Roman" panose="02020603050405020304" pitchFamily="18" charset="0"/>
                <a:cs typeface="Times New Roman" panose="02020603050405020304" pitchFamily="18" charset="0"/>
              </a:rPr>
              <a:t>BİLİŞSEL GELİŞİMİN DESTEKLENMESİ</a:t>
            </a:r>
          </a:p>
        </p:txBody>
      </p:sp>
      <p:sp>
        <p:nvSpPr>
          <p:cNvPr id="2" name="1 İçerik Yer Tutucusu"/>
          <p:cNvSpPr>
            <a:spLocks noGrp="1"/>
          </p:cNvSpPr>
          <p:nvPr>
            <p:ph idx="1"/>
          </p:nvPr>
        </p:nvSpPr>
        <p:spPr/>
        <p:txBody>
          <a:bodyPr>
            <a:normAutofit/>
          </a:bodyPr>
          <a:lstStyle/>
          <a:p>
            <a:pPr algn="just"/>
            <a:r>
              <a:rPr lang="tr-TR" dirty="0">
                <a:solidFill>
                  <a:schemeClr val="tx1"/>
                </a:solidFill>
              </a:rPr>
              <a:t> </a:t>
            </a:r>
            <a:r>
              <a:rPr lang="tr-TR" dirty="0">
                <a:solidFill>
                  <a:schemeClr val="tx1"/>
                </a:solidFill>
                <a:latin typeface="Times New Roman" panose="02020603050405020304" pitchFamily="18" charset="0"/>
                <a:cs typeface="Times New Roman" panose="02020603050405020304" pitchFamily="18" charset="0"/>
              </a:rPr>
              <a:t>Uyarıcı çevre, etkin ebeveyn ve eğitimci katılımıyla, bebek için uygun uyaranların sağlanması, yeni becerilerle ilgili olarak cesaretlendirilerek desteklenmesi bebeğin bilişsel yönden gelişmesine katkı sağlayacaktır. Bu nedenle oluşturulacak ortam ve materyallerin çocukların gelişimini destekleyecek nitelikte olması gerekir.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a:bodyPr>
          <a:lstStyle/>
          <a:p>
            <a:pPr algn="ctr"/>
            <a:r>
              <a:rPr lang="tr-TR" sz="2800" dirty="0">
                <a:solidFill>
                  <a:srgbClr val="FF0000"/>
                </a:solidFill>
                <a:latin typeface="Times New Roman" panose="02020603050405020304" pitchFamily="18" charset="0"/>
                <a:cs typeface="Times New Roman" panose="02020603050405020304" pitchFamily="18" charset="0"/>
              </a:rPr>
              <a:t>Bilişsel Gelişim Etkinlikleri</a:t>
            </a:r>
          </a:p>
        </p:txBody>
      </p:sp>
      <p:sp>
        <p:nvSpPr>
          <p:cNvPr id="2" name="1 İçerik Yer Tutucusu"/>
          <p:cNvSpPr>
            <a:spLocks noGrp="1"/>
          </p:cNvSpPr>
          <p:nvPr>
            <p:ph idx="1"/>
          </p:nvPr>
        </p:nvSpPr>
        <p:spPr/>
        <p:txBody>
          <a:bodyPr>
            <a:normAutofit/>
          </a:bodyPr>
          <a:lstStyle/>
          <a:p>
            <a:pPr algn="just"/>
            <a:r>
              <a:rPr lang="tr-TR" dirty="0">
                <a:solidFill>
                  <a:schemeClr val="tx1"/>
                </a:solidFill>
                <a:latin typeface="Times New Roman" panose="02020603050405020304" pitchFamily="18" charset="0"/>
                <a:cs typeface="Times New Roman" panose="02020603050405020304" pitchFamily="18" charset="0"/>
              </a:rPr>
              <a:t> 0-36 ay döneminde çocuklar çevreleriyle etkileşime geçtikçe durumları, çevreyi düşünmeye ve anlamaya başlarlar. Eğitimciler ve ebeveynler bu dönemde çocukların bilişsel gelişimlerini desteklemek amacıyla birçok etkinlik yapabilirler. Dokunma, kavrama ve hissetme etkinlikleri refleksler dönemindeki bebeklerin refleksleriyle keşfetmelerini sağlar.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457200" y="152400"/>
            <a:ext cx="8229600" cy="900336"/>
          </a:xfrm>
        </p:spPr>
        <p:txBody>
          <a:bodyPr>
            <a:normAutofit/>
          </a:bodyPr>
          <a:lstStyle/>
          <a:p>
            <a:pPr algn="ctr"/>
            <a:endParaRPr lang="tr-TR" dirty="0">
              <a:solidFill>
                <a:schemeClr val="bg1"/>
              </a:solidFill>
            </a:endParaRPr>
          </a:p>
        </p:txBody>
      </p:sp>
      <p:sp>
        <p:nvSpPr>
          <p:cNvPr id="2" name="1 İçerik Yer Tutucusu"/>
          <p:cNvSpPr>
            <a:spLocks noGrp="1"/>
          </p:cNvSpPr>
          <p:nvPr>
            <p:ph idx="1"/>
          </p:nvPr>
        </p:nvSpPr>
        <p:spPr>
          <a:xfrm>
            <a:off x="457200" y="1196752"/>
            <a:ext cx="8229600" cy="5256584"/>
          </a:xfrm>
        </p:spPr>
        <p:txBody>
          <a:bodyPr>
            <a:normAutofit/>
          </a:bodyPr>
          <a:lstStyle/>
          <a:p>
            <a:pPr marL="0" indent="0">
              <a:buNone/>
            </a:pPr>
            <a:endParaRPr lang="tr-TR" b="1" i="1" dirty="0">
              <a:solidFill>
                <a:schemeClr val="tx1"/>
              </a:solidFill>
              <a:latin typeface="Times New Roman" panose="02020603050405020304" pitchFamily="18" charset="0"/>
              <a:cs typeface="Times New Roman" panose="02020603050405020304" pitchFamily="18" charset="0"/>
            </a:endParaRPr>
          </a:p>
          <a:p>
            <a:pPr marL="0" indent="0">
              <a:buNone/>
            </a:pPr>
            <a:r>
              <a:rPr lang="tr-TR" dirty="0">
                <a:solidFill>
                  <a:schemeClr val="tx1"/>
                </a:solidFill>
                <a:latin typeface="Times New Roman" panose="02020603050405020304" pitchFamily="18" charset="0"/>
                <a:cs typeface="Times New Roman" panose="02020603050405020304" pitchFamily="18" charset="0"/>
              </a:rPr>
              <a:t>Örneğin 0-6 ay dönemindeki bebeklerde;</a:t>
            </a:r>
          </a:p>
          <a:p>
            <a:r>
              <a:rPr lang="tr-TR" dirty="0">
                <a:solidFill>
                  <a:schemeClr val="tx1"/>
                </a:solidFill>
                <a:latin typeface="Times New Roman" panose="02020603050405020304" pitchFamily="18" charset="0"/>
                <a:cs typeface="Times New Roman" panose="02020603050405020304" pitchFamily="18" charset="0"/>
              </a:rPr>
              <a:t>Bir zili bebeğin kulağının yanında çalarak tepkileri izlenebilir. Bebeğin irkilmesi ve hareketlenmesi durumunda kucağa alınıp gülümsenir.</a:t>
            </a:r>
          </a:p>
          <a:p>
            <a:r>
              <a:rPr lang="tr-TR" dirty="0">
                <a:solidFill>
                  <a:schemeClr val="tx1"/>
                </a:solidFill>
                <a:latin typeface="Times New Roman" panose="02020603050405020304" pitchFamily="18" charset="0"/>
                <a:cs typeface="Times New Roman" panose="02020603050405020304" pitchFamily="18" charset="0"/>
              </a:rPr>
              <a:t>Sırt üstü yatan bebeğe renkli ponponlar ya da ilgisini çekebilecek renkli nesneler, 90 derece ve 180 derecelik açılarla önce sağa sonra sola hareket ettirilerek bebeğin izleme becerileri değerlendirilebilir.</a:t>
            </a:r>
          </a:p>
          <a:p>
            <a:r>
              <a:rPr lang="tr-TR" dirty="0">
                <a:solidFill>
                  <a:schemeClr val="tx1"/>
                </a:solidFill>
                <a:latin typeface="Times New Roman" panose="02020603050405020304" pitchFamily="18" charset="0"/>
                <a:cs typeface="Times New Roman" panose="02020603050405020304" pitchFamily="18" charset="0"/>
              </a:rPr>
              <a:t>Bebeğin elleriyle ilgilenmesi sağlanabilir. Ellerine ses çıkaran bileklikler veya eldivenler geçirilerek bebeğin ellerini takip etmesi, sesleri fark etmesi sağlanabilir</a:t>
            </a:r>
          </a:p>
          <a:p>
            <a:endParaRPr lang="tr-TR"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Başlık"/>
          <p:cNvSpPr>
            <a:spLocks noGrp="1"/>
          </p:cNvSpPr>
          <p:nvPr>
            <p:ph type="title"/>
          </p:nvPr>
        </p:nvSpPr>
        <p:spPr>
          <a:xfrm>
            <a:off x="457200" y="152400"/>
            <a:ext cx="8229600" cy="540296"/>
          </a:xfrm>
        </p:spPr>
        <p:txBody>
          <a:bodyPr>
            <a:normAutofit fontScale="90000"/>
          </a:bodyPr>
          <a:lstStyle/>
          <a:p>
            <a:pPr algn="ctr"/>
            <a:br>
              <a:rPr lang="tr-TR" dirty="0"/>
            </a:br>
            <a:br>
              <a:rPr lang="tr-TR" dirty="0"/>
            </a:br>
            <a:endParaRPr lang="tr-TR" dirty="0">
              <a:solidFill>
                <a:schemeClr val="bg1"/>
              </a:solidFill>
            </a:endParaRPr>
          </a:p>
        </p:txBody>
      </p:sp>
      <p:sp>
        <p:nvSpPr>
          <p:cNvPr id="2" name="1 İçerik Yer Tutucusu"/>
          <p:cNvSpPr>
            <a:spLocks noGrp="1"/>
          </p:cNvSpPr>
          <p:nvPr>
            <p:ph idx="1"/>
          </p:nvPr>
        </p:nvSpPr>
        <p:spPr/>
        <p:txBody>
          <a:bodyPr>
            <a:normAutofit/>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36-72 aylık dönemde;</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   Hatırlama becerilerini geliştirmek için yakın geçmişte olmuş olaylarla ilgili sorular sorulabilir. Bazen ince detaylı sorular da sorularak hafıza güçlendirme oyunları oynanabilir. Saklanan nesneyi bulma gibi.</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   Çocukları görsel işitsel ve fiziksel becerilerini kullanarak matematiği bloklarla, </a:t>
            </a:r>
            <a:r>
              <a:rPr lang="tr-TR" dirty="0" err="1">
                <a:solidFill>
                  <a:schemeClr val="tx1"/>
                </a:solidFill>
                <a:latin typeface="Times New Roman" panose="02020603050405020304" pitchFamily="18" charset="0"/>
                <a:cs typeface="Times New Roman" panose="02020603050405020304" pitchFamily="18" charset="0"/>
              </a:rPr>
              <a:t>manipülatif</a:t>
            </a:r>
            <a:r>
              <a:rPr lang="tr-TR" dirty="0">
                <a:solidFill>
                  <a:schemeClr val="tx1"/>
                </a:solidFill>
                <a:latin typeface="Times New Roman" panose="02020603050405020304" pitchFamily="18" charset="0"/>
                <a:cs typeface="Times New Roman" panose="02020603050405020304" pitchFamily="18" charset="0"/>
              </a:rPr>
              <a:t> oyuncaklarla, slaytlarla, çizimlerle öğrenebilecekleri çalışmalar yapılabilir.</a:t>
            </a:r>
          </a:p>
          <a:p>
            <a:pPr algn="just">
              <a:buFont typeface="Arial" panose="020B0604020202020204" pitchFamily="34" charset="0"/>
              <a:buChar char="•"/>
            </a:pPr>
            <a:r>
              <a:rPr lang="tr-TR" dirty="0">
                <a:solidFill>
                  <a:schemeClr val="tx1"/>
                </a:solidFill>
                <a:latin typeface="Times New Roman" panose="02020603050405020304" pitchFamily="18" charset="0"/>
                <a:cs typeface="Times New Roman" panose="02020603050405020304" pitchFamily="18" charset="0"/>
              </a:rPr>
              <a:t>   Oyun hamurlarıyla -</a:t>
            </a:r>
            <a:r>
              <a:rPr lang="tr-TR" dirty="0" err="1">
                <a:solidFill>
                  <a:schemeClr val="tx1"/>
                </a:solidFill>
                <a:latin typeface="Times New Roman" panose="02020603050405020304" pitchFamily="18" charset="0"/>
                <a:cs typeface="Times New Roman" panose="02020603050405020304" pitchFamily="18" charset="0"/>
              </a:rPr>
              <a:t>mış</a:t>
            </a:r>
            <a:r>
              <a:rPr lang="tr-TR" dirty="0">
                <a:solidFill>
                  <a:schemeClr val="tx1"/>
                </a:solidFill>
                <a:latin typeface="Times New Roman" panose="02020603050405020304" pitchFamily="18" charset="0"/>
                <a:cs typeface="Times New Roman" panose="02020603050405020304" pitchFamily="18" charset="0"/>
              </a:rPr>
              <a:t> gibi yemek yapma oyunları oynanabilir. Hamurun miktarı azaltılıp arttırılarak çocuğun problem çözme ve ölçme becerileri desteklenebilir.</a:t>
            </a: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1875936" y="692696"/>
            <a:ext cx="6589199" cy="1280890"/>
          </a:xfrm>
        </p:spPr>
        <p:txBody>
          <a:bodyPr>
            <a:normAutofit/>
          </a:bodyPr>
          <a:lstStyle/>
          <a:p>
            <a:r>
              <a:rPr lang="tr-TR" sz="2800" dirty="0">
                <a:solidFill>
                  <a:srgbClr val="FF0000"/>
                </a:solidFill>
                <a:latin typeface="Times New Roman" panose="02020603050405020304" pitchFamily="18" charset="0"/>
                <a:cs typeface="Times New Roman" panose="02020603050405020304" pitchFamily="18" charset="0"/>
              </a:rPr>
              <a:t>DİL GELİŞİMİNİN DESTEKLENMESİ</a:t>
            </a:r>
          </a:p>
        </p:txBody>
      </p:sp>
      <p:sp>
        <p:nvSpPr>
          <p:cNvPr id="2" name="1 İçerik Yer Tutucusu"/>
          <p:cNvSpPr>
            <a:spLocks noGrp="1"/>
          </p:cNvSpPr>
          <p:nvPr>
            <p:ph idx="1"/>
          </p:nvPr>
        </p:nvSpPr>
        <p:spPr/>
        <p:txBody>
          <a:bodyPr>
            <a:normAutofit/>
          </a:bodyPr>
          <a:lstStyle/>
          <a:p>
            <a:pPr marL="0" indent="0">
              <a:buNone/>
            </a:pPr>
            <a:r>
              <a:rPr lang="tr-TR" dirty="0">
                <a:solidFill>
                  <a:schemeClr val="tx1"/>
                </a:solidFill>
                <a:latin typeface="Times New Roman" panose="02020603050405020304" pitchFamily="18" charset="0"/>
                <a:cs typeface="Times New Roman" panose="02020603050405020304" pitchFamily="18" charset="0"/>
              </a:rPr>
              <a:t>     Dil gelişimi açısından en temel destekleyici ortam, çocuğun yeni kelimeler öğrenebileceği zengin alıcı bir çevredir. Çocuğun etkin bir iletişim ortamında, yetişkinler tarafından kullanılan çok sayıda kelime ve farklı yapılarda konuşma biçimleriyle karşılaşması  dil gelişimi açısından oldukça önemlidir </a:t>
            </a:r>
          </a:p>
          <a:p>
            <a:pPr algn="just"/>
            <a:endParaRPr lang="tr-TR"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a:bodyPr>
          <a:lstStyle/>
          <a:p>
            <a:r>
              <a:rPr lang="tr-TR" sz="2800" dirty="0">
                <a:solidFill>
                  <a:srgbClr val="FF0000"/>
                </a:solidFill>
                <a:latin typeface="Times New Roman" panose="02020603050405020304" pitchFamily="18" charset="0"/>
                <a:cs typeface="Times New Roman" panose="02020603050405020304" pitchFamily="18" charset="0"/>
              </a:rPr>
              <a:t>Dil Gelişim Etkinlikleri</a:t>
            </a:r>
          </a:p>
        </p:txBody>
      </p:sp>
      <p:sp>
        <p:nvSpPr>
          <p:cNvPr id="2" name="1 İçerik Yer Tutucusu"/>
          <p:cNvSpPr>
            <a:spLocks noGrp="1"/>
          </p:cNvSpPr>
          <p:nvPr>
            <p:ph idx="1"/>
          </p:nvPr>
        </p:nvSpPr>
        <p:spPr/>
        <p:txBody>
          <a:bodyPr>
            <a:normAutofit lnSpcReduction="10000"/>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Örneğin 0-2 yaş döneminde; </a:t>
            </a:r>
          </a:p>
          <a:p>
            <a:pPr algn="just"/>
            <a:r>
              <a:rPr lang="tr-TR" dirty="0">
                <a:solidFill>
                  <a:schemeClr val="tx1"/>
                </a:solidFill>
                <a:latin typeface="Times New Roman" panose="02020603050405020304" pitchFamily="18" charset="0"/>
                <a:cs typeface="Times New Roman" panose="02020603050405020304" pitchFamily="18" charset="0"/>
              </a:rPr>
              <a:t>Yetişkin bebeğe duyabileceği şekilde seslenip, onunla konuşabilir. Çok abartılı olmamak kaydıyla çeşitli mimikler yaparak, yüzünü bebeğe yaklaştırarak iletişim kurabilir.</a:t>
            </a:r>
          </a:p>
          <a:p>
            <a:pPr algn="just"/>
            <a:r>
              <a:rPr lang="tr-TR" dirty="0">
                <a:solidFill>
                  <a:schemeClr val="tx1"/>
                </a:solidFill>
                <a:latin typeface="Times New Roman" panose="02020603050405020304" pitchFamily="18" charset="0"/>
                <a:cs typeface="Times New Roman" panose="02020603050405020304" pitchFamily="18" charset="0"/>
              </a:rPr>
              <a:t>Bebeğe -</a:t>
            </a:r>
            <a:r>
              <a:rPr lang="tr-TR" dirty="0" err="1">
                <a:solidFill>
                  <a:schemeClr val="tx1"/>
                </a:solidFill>
                <a:latin typeface="Times New Roman" panose="02020603050405020304" pitchFamily="18" charset="0"/>
                <a:cs typeface="Times New Roman" panose="02020603050405020304" pitchFamily="18" charset="0"/>
              </a:rPr>
              <a:t>ma</a:t>
            </a:r>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ba</a:t>
            </a:r>
            <a:r>
              <a:rPr lang="tr-TR" dirty="0">
                <a:solidFill>
                  <a:schemeClr val="tx1"/>
                </a:solidFill>
                <a:latin typeface="Times New Roman" panose="02020603050405020304" pitchFamily="18" charset="0"/>
                <a:cs typeface="Times New Roman" panose="02020603050405020304" pitchFamily="18" charset="0"/>
              </a:rPr>
              <a:t>  gibi tek ünlülü heceleri seslendirerek örnek olabilir.</a:t>
            </a:r>
          </a:p>
          <a:p>
            <a:pPr algn="just"/>
            <a:r>
              <a:rPr lang="tr-TR" dirty="0">
                <a:solidFill>
                  <a:schemeClr val="tx1"/>
                </a:solidFill>
                <a:latin typeface="Times New Roman" panose="02020603050405020304" pitchFamily="18" charset="0"/>
                <a:cs typeface="Times New Roman" panose="02020603050405020304" pitchFamily="18" charset="0"/>
              </a:rPr>
              <a:t>Konuşurken bebekle göz teması kurularak, bebeğin farklı sesleri desteklenerek konuşmaya yönelik cesaretlendirilebilir.</a:t>
            </a:r>
          </a:p>
          <a:p>
            <a:pPr algn="just"/>
            <a:r>
              <a:rPr lang="tr-TR" dirty="0">
                <a:solidFill>
                  <a:schemeClr val="tx1"/>
                </a:solidFill>
                <a:latin typeface="Times New Roman" panose="02020603050405020304" pitchFamily="18" charset="0"/>
                <a:cs typeface="Times New Roman" panose="02020603050405020304" pitchFamily="18" charset="0"/>
              </a:rPr>
              <a:t>Bebeğin gülüşü, kahkahaları, mimikleri taklit edilebilir.</a:t>
            </a:r>
          </a:p>
          <a:p>
            <a:pPr algn="just"/>
            <a:r>
              <a:rPr lang="tr-TR" dirty="0">
                <a:solidFill>
                  <a:schemeClr val="tx1"/>
                </a:solidFill>
                <a:latin typeface="Times New Roman" panose="02020603050405020304" pitchFamily="18" charset="0"/>
                <a:cs typeface="Times New Roman" panose="02020603050405020304" pitchFamily="18" charset="0"/>
              </a:rPr>
              <a:t>Bebeğin duyabileceği şekilde müzik açılarak, bebeğin müziğe yönelik vücut hareketleri gözlemlenebilir. Müzik eşliğinde farklı sesler çıkartılarak, bebeğin taklit etmesi sağlanabilir.</a:t>
            </a:r>
          </a:p>
          <a:p>
            <a:pPr algn="just"/>
            <a:endParaRPr lang="tr-TR"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457200" y="152400"/>
            <a:ext cx="8229600" cy="612304"/>
          </a:xfrm>
        </p:spPr>
        <p:txBody>
          <a:bodyPr>
            <a:normAutofit fontScale="90000"/>
          </a:bodyPr>
          <a:lstStyle/>
          <a:p>
            <a:pPr algn="ctr"/>
            <a:endParaRPr lang="tr-TR" dirty="0">
              <a:solidFill>
                <a:schemeClr val="bg1"/>
              </a:solidFill>
            </a:endParaRPr>
          </a:p>
        </p:txBody>
      </p:sp>
      <p:sp>
        <p:nvSpPr>
          <p:cNvPr id="2" name="1 İçerik Yer Tutucusu"/>
          <p:cNvSpPr>
            <a:spLocks noGrp="1"/>
          </p:cNvSpPr>
          <p:nvPr>
            <p:ph idx="1"/>
          </p:nvPr>
        </p:nvSpPr>
        <p:spPr>
          <a:xfrm>
            <a:off x="457200" y="1628800"/>
            <a:ext cx="8229600" cy="4467200"/>
          </a:xfrm>
        </p:spPr>
        <p:txBody>
          <a:bodyPr>
            <a:normAutofit/>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36-72 çocuklar için;</a:t>
            </a:r>
          </a:p>
          <a:p>
            <a:pPr algn="just"/>
            <a:r>
              <a:rPr lang="tr-TR" dirty="0">
                <a:solidFill>
                  <a:schemeClr val="tx1"/>
                </a:solidFill>
                <a:latin typeface="Times New Roman" panose="02020603050405020304" pitchFamily="18" charset="0"/>
                <a:cs typeface="Times New Roman" panose="02020603050405020304" pitchFamily="18" charset="0"/>
              </a:rPr>
              <a:t>Çocukların sohbetlerinde tercih ettiği konulardan elde edilen ipuçlarıyla, sohbetlere yeni kelimler eklenebilir. Parmak oyunları, tekerlemeler ve şarkılar günlük rutinler içinde kullanılabilir.</a:t>
            </a:r>
          </a:p>
          <a:p>
            <a:pPr algn="just"/>
            <a:r>
              <a:rPr lang="tr-TR" dirty="0">
                <a:solidFill>
                  <a:schemeClr val="tx1"/>
                </a:solidFill>
                <a:latin typeface="Times New Roman" panose="02020603050405020304" pitchFamily="18" charset="0"/>
                <a:cs typeface="Times New Roman" panose="02020603050405020304" pitchFamily="18" charset="0"/>
              </a:rPr>
              <a:t>Çocuklara duyguları, eylemleri, ilgi alanları veya yaşam olaylarına yönelik sorular sorulabilir. </a:t>
            </a:r>
          </a:p>
          <a:p>
            <a:pPr algn="just"/>
            <a:r>
              <a:rPr lang="tr-TR" dirty="0">
                <a:solidFill>
                  <a:schemeClr val="tx1"/>
                </a:solidFill>
                <a:latin typeface="Times New Roman" panose="02020603050405020304" pitchFamily="18" charset="0"/>
                <a:cs typeface="Times New Roman" panose="02020603050405020304" pitchFamily="18" charset="0"/>
              </a:rPr>
              <a:t>Çocuklara masal kahramanlarına uygun kostüm giydirilerek onlardan öyküyü dramatize etmeleri istenebilir. Çocuklardan kukla tiyatrosu ile öykünün bir başka şeklini oluşturması ve oynatması istenebilir.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endParaRPr lang="tr-TR" dirty="0"/>
          </a:p>
        </p:txBody>
      </p:sp>
      <p:sp>
        <p:nvSpPr>
          <p:cNvPr id="2" name="İçerik Yer Tutucusu 1"/>
          <p:cNvSpPr>
            <a:spLocks noGrp="1"/>
          </p:cNvSpPr>
          <p:nvPr>
            <p:ph idx="1"/>
          </p:nvPr>
        </p:nvSpPr>
        <p:spPr/>
        <p:txBody>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     Gelişim ve öğrenmenin en hızlı olduğu çocukluk yıllarında edinilen deneyimler sonraki dönemlere temel oluşturur. Gelişimde yaşamın ilk yıllarının önemi göz önünde bulundurulduğunda, bu dönemde çocukların gelişim alanlarının desteklenmesinin önemi ortaya çıkar.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2051720" y="548680"/>
            <a:ext cx="6589199" cy="1280890"/>
          </a:xfrm>
        </p:spPr>
        <p:txBody>
          <a:bodyPr>
            <a:normAutofit/>
          </a:bodyPr>
          <a:lstStyle/>
          <a:p>
            <a:r>
              <a:rPr lang="tr-TR" sz="2800" dirty="0">
                <a:solidFill>
                  <a:srgbClr val="FF0000"/>
                </a:solidFill>
                <a:latin typeface="Times New Roman" panose="02020603050405020304" pitchFamily="18" charset="0"/>
                <a:cs typeface="Times New Roman" panose="02020603050405020304" pitchFamily="18" charset="0"/>
              </a:rPr>
              <a:t>MOTOR GELİŞİMİN DESTEKLENMESİ</a:t>
            </a:r>
          </a:p>
        </p:txBody>
      </p:sp>
      <p:sp>
        <p:nvSpPr>
          <p:cNvPr id="2" name="1 İçerik Yer Tutucusu"/>
          <p:cNvSpPr>
            <a:spLocks noGrp="1"/>
          </p:cNvSpPr>
          <p:nvPr>
            <p:ph idx="1"/>
          </p:nvPr>
        </p:nvSpPr>
        <p:spPr>
          <a:xfrm>
            <a:off x="1942415" y="1829570"/>
            <a:ext cx="6591985" cy="4081652"/>
          </a:xfrm>
        </p:spPr>
        <p:txBody>
          <a:bodyPr>
            <a:normAutofit/>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     Eğitimcilerin ve ebeveynlerin çocukların sağlıklı fiziksel gelişimlerini ve motor becerilerini desteklemek için erken yaşlardan itibaren destekleyici etkinliklere yer vermesi gerekir. Örneğin;</a:t>
            </a:r>
          </a:p>
          <a:p>
            <a:pPr algn="just"/>
            <a:r>
              <a:rPr lang="tr-TR" dirty="0">
                <a:solidFill>
                  <a:schemeClr val="tx1"/>
                </a:solidFill>
                <a:latin typeface="Times New Roman" panose="02020603050405020304" pitchFamily="18" charset="0"/>
                <a:cs typeface="Times New Roman" panose="02020603050405020304" pitchFamily="18" charset="0"/>
              </a:rPr>
              <a:t>0-3 aylık dönemde sırt üstü yatan bebeğin dikkatini çekecek sesler çıkararak, başını sesin geldiği yöne çevirmesi sağlanabilir.</a:t>
            </a:r>
          </a:p>
          <a:p>
            <a:pPr algn="just"/>
            <a:r>
              <a:rPr lang="tr-TR" dirty="0">
                <a:solidFill>
                  <a:schemeClr val="tx1"/>
                </a:solidFill>
                <a:latin typeface="Times New Roman" panose="02020603050405020304" pitchFamily="18" charset="0"/>
                <a:cs typeface="Times New Roman" panose="02020603050405020304" pitchFamily="18" charset="0"/>
              </a:rPr>
              <a:t>Beslenme saatinde biberonu bebeğin başını çevirmesi istenilen yönde uzatılabilir.</a:t>
            </a:r>
          </a:p>
          <a:p>
            <a:pPr algn="just"/>
            <a:r>
              <a:rPr lang="tr-TR" dirty="0">
                <a:solidFill>
                  <a:schemeClr val="tx1"/>
                </a:solidFill>
                <a:latin typeface="Times New Roman" panose="02020603050405020304" pitchFamily="18" charset="0"/>
                <a:cs typeface="Times New Roman" panose="02020603050405020304" pitchFamily="18" charset="0"/>
              </a:rPr>
              <a:t>Yetişkin yüzüstü yatan bebeğin arkasından kolunu omuzlarının altına yerleştirip,  bu sırada diğer koluyla poposunu yere doğru bastırarak, bebeğin başını yerden kaldırmasını kolaylaştırabilir.</a:t>
            </a:r>
          </a:p>
          <a:p>
            <a:pPr algn="just"/>
            <a:r>
              <a:rPr lang="tr-TR" dirty="0">
                <a:solidFill>
                  <a:schemeClr val="tx1"/>
                </a:solidFill>
                <a:latin typeface="Times New Roman" panose="02020603050405020304" pitchFamily="18" charset="0"/>
                <a:cs typeface="Times New Roman" panose="02020603050405020304" pitchFamily="18" charset="0"/>
              </a:rPr>
              <a:t>3-6 aylık dönemde bebeğin arkasına yastık yerleştirilerek, arkadan çıkartılan sese dönmesi sağlanabilir.</a:t>
            </a:r>
          </a:p>
          <a:p>
            <a:endParaRPr lang="tr-TR"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1945201" y="624110"/>
            <a:ext cx="6589199" cy="860674"/>
          </a:xfrm>
        </p:spPr>
        <p:txBody>
          <a:bodyPr>
            <a:normAutofit/>
          </a:bodyPr>
          <a:lstStyle/>
          <a:p>
            <a:endParaRPr lang="tr-TR" sz="2800" dirty="0">
              <a:solidFill>
                <a:srgbClr val="FF0000"/>
              </a:solidFill>
              <a:latin typeface="Times New Roman" panose="02020603050405020304" pitchFamily="18" charset="0"/>
              <a:cs typeface="Times New Roman" panose="02020603050405020304" pitchFamily="18" charset="0"/>
            </a:endParaRPr>
          </a:p>
        </p:txBody>
      </p:sp>
      <p:sp>
        <p:nvSpPr>
          <p:cNvPr id="2" name="İçerik Yer Tutucusu 1"/>
          <p:cNvSpPr>
            <a:spLocks noGrp="1"/>
          </p:cNvSpPr>
          <p:nvPr>
            <p:ph idx="1"/>
          </p:nvPr>
        </p:nvSpPr>
        <p:spPr/>
        <p:txBody>
          <a:bodyPr>
            <a:normAutofit/>
          </a:bodyPr>
          <a:lstStyle/>
          <a:p>
            <a:pPr algn="just"/>
            <a:r>
              <a:rPr lang="tr-TR" dirty="0">
                <a:solidFill>
                  <a:schemeClr val="tx1"/>
                </a:solidFill>
                <a:latin typeface="Times New Roman" panose="02020603050405020304" pitchFamily="18" charset="0"/>
                <a:cs typeface="Times New Roman" panose="02020603050405020304" pitchFamily="18" charset="0"/>
              </a:rPr>
              <a:t>0-36 aylık çocuklar için sınıfın veya okulun uygun alanlarında yarış içerikli olmayacak şekilde çocukların kuvvet, çekme, itme, koşma gibi motor becerilerini destekleyecek bezirgan başı, torba yarışı, hacı yatmaz gibi geleneksel oyunlarla, motor gelişimlerini destekleyecek eğlenceli etkinlikler hazırlanabilir.</a:t>
            </a:r>
          </a:p>
          <a:p>
            <a:pPr algn="just"/>
            <a:r>
              <a:rPr lang="tr-TR" dirty="0">
                <a:solidFill>
                  <a:schemeClr val="tx1"/>
                </a:solidFill>
                <a:latin typeface="Times New Roman" panose="02020603050405020304" pitchFamily="18" charset="0"/>
                <a:cs typeface="Times New Roman" panose="02020603050405020304" pitchFamily="18" charset="0"/>
              </a:rPr>
              <a:t>Türkçe ve drama gibi etkinliklerde çocuğun hikaye-masaldaki karakterleri canlandırmaları, vücutlarını kullanarak motor becerilerini geliştirmelerine yönelik fırsatlar sunulabilir.</a:t>
            </a:r>
          </a:p>
          <a:p>
            <a:pPr algn="just"/>
            <a:r>
              <a:rPr lang="tr-TR" dirty="0">
                <a:solidFill>
                  <a:schemeClr val="tx1"/>
                </a:solidFill>
                <a:latin typeface="Times New Roman" panose="02020603050405020304" pitchFamily="18" charset="0"/>
                <a:cs typeface="Times New Roman" panose="02020603050405020304" pitchFamily="18" charset="0"/>
              </a:rPr>
              <a:t>Beslenme ve temizlik etkinliklerinde çeşmeyi açma, çatal kaşığı kullanma, kavanozların kapaklarını açama, sandalyeyi çekme, masayı düzeltme gibi etkinlikleri bağımsız olarak yapabilme fırsatları sunulabilir.</a:t>
            </a:r>
          </a:p>
          <a:p>
            <a:pPr algn="just"/>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04216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5E1DCE-7A2D-4365-8247-DA9CEDFA1237}"/>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3BB54B3-B680-42A0-AAB9-56967E225E2D}"/>
              </a:ext>
            </a:extLst>
          </p:cNvPr>
          <p:cNvSpPr>
            <a:spLocks noGrp="1"/>
          </p:cNvSpPr>
          <p:nvPr>
            <p:ph idx="1"/>
          </p:nvPr>
        </p:nvSpPr>
        <p:spPr/>
        <p:txBody>
          <a:bodyPr/>
          <a:lstStyle/>
          <a:p>
            <a:r>
              <a:rPr lang="tr-TR" dirty="0"/>
              <a:t>Köksal Akyol, A. 2019. Erken Çocukluk Döneminde Gelişim I-II. Anı Yayıncılık, Ankara.</a:t>
            </a:r>
          </a:p>
          <a:p>
            <a:r>
              <a:rPr lang="tr-TR" dirty="0"/>
              <a:t>Fazlıoğlu, Y. 2009. Erken Çocukluk Gelişimi ve Eğitimi. Kriter Yayınevi, İstanbul. </a:t>
            </a:r>
          </a:p>
          <a:p>
            <a:r>
              <a:rPr lang="tr-TR" dirty="0"/>
              <a:t>Milli Eğitim Bakanlığı, 2013. Okul Öncesi Eğitimi Programı. Milli Eğitim Bakanlığı, Ankara. Erişim Adresi: http://tegm.meb.gov.tr/dosya/okuloncesi/ooproram.pdf </a:t>
            </a:r>
          </a:p>
          <a:p>
            <a:r>
              <a:rPr lang="tr-TR" dirty="0"/>
              <a:t>Milli Eğitim Bakanlığı, 2013. 0-36 Aylık Çocuklar İçin Eğitim Programı. Milli Eğitim Bakanlığı, Ankara. Erişim adresi: http://tegm.meb.gov.tr/dosya/okuloncesi/0-36program.pdf</a:t>
            </a:r>
          </a:p>
        </p:txBody>
      </p:sp>
    </p:spTree>
    <p:extLst>
      <p:ext uri="{BB962C8B-B14F-4D97-AF65-F5344CB8AC3E}">
        <p14:creationId xmlns:p14="http://schemas.microsoft.com/office/powerpoint/2010/main" val="1628130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a:bodyPr>
          <a:lstStyle/>
          <a:p>
            <a:pPr algn="ctr"/>
            <a:r>
              <a:rPr lang="tr-TR" sz="2800" dirty="0">
                <a:solidFill>
                  <a:srgbClr val="FF0000"/>
                </a:solidFill>
                <a:latin typeface="Times New Roman" panose="02020603050405020304" pitchFamily="18" charset="0"/>
                <a:cs typeface="Times New Roman" panose="02020603050405020304" pitchFamily="18" charset="0"/>
              </a:rPr>
              <a:t>GELİŞİMİ DESTEKLEME ÇALIŞMALARININ ÖNEMİ  </a:t>
            </a:r>
          </a:p>
        </p:txBody>
      </p:sp>
      <p:sp>
        <p:nvSpPr>
          <p:cNvPr id="2" name="1 İçerik Yer Tutucusu"/>
          <p:cNvSpPr>
            <a:spLocks noGrp="1"/>
          </p:cNvSpPr>
          <p:nvPr>
            <p:ph idx="1"/>
          </p:nvPr>
        </p:nvSpPr>
        <p:spPr/>
        <p:txBody>
          <a:bodyPr>
            <a:normAutofit/>
          </a:bodyPr>
          <a:lstStyle/>
          <a:p>
            <a:pPr marL="0" indent="0" algn="just">
              <a:buNone/>
            </a:pPr>
            <a:r>
              <a:rPr lang="tr-TR" dirty="0">
                <a:solidFill>
                  <a:schemeClr val="tx1"/>
                </a:solidFill>
                <a:latin typeface="Times New Roman" panose="02020603050405020304" pitchFamily="18" charset="0"/>
                <a:cs typeface="Times New Roman" panose="02020603050405020304" pitchFamily="18" charset="0"/>
              </a:rPr>
              <a:t>     Bireyin istenen yönde gelişimini sürdürmesi ve kabul görebilecek potansiyel özellik ve becerilerini geliştirmesi, iyi bir eğitim ve destek çalışmalarıyla sağlanabilir. Bu çalışmalar doğrultusunda çocuklar, sosyal-duygusal, bilişsel, dil ve motor becerilerinde ulaşabilecekleri en üst </a:t>
            </a:r>
            <a:r>
              <a:rPr lang="tr-TR" dirty="0" err="1">
                <a:solidFill>
                  <a:schemeClr val="tx1"/>
                </a:solidFill>
                <a:latin typeface="Times New Roman" panose="02020603050405020304" pitchFamily="18" charset="0"/>
                <a:cs typeface="Times New Roman" panose="02020603050405020304" pitchFamily="18" charset="0"/>
              </a:rPr>
              <a:t>nokTaya</a:t>
            </a:r>
            <a:r>
              <a:rPr lang="tr-TR" dirty="0">
                <a:solidFill>
                  <a:schemeClr val="tx1"/>
                </a:solidFill>
                <a:latin typeface="Times New Roman" panose="02020603050405020304" pitchFamily="18" charset="0"/>
                <a:cs typeface="Times New Roman" panose="02020603050405020304" pitchFamily="18" charset="0"/>
              </a:rPr>
              <a:t> ulaşabilirler .</a:t>
            </a:r>
          </a:p>
          <a:p>
            <a:pPr marL="0" indent="0" algn="just">
              <a:buNone/>
            </a:pPr>
            <a:r>
              <a:rPr lang="tr-TR" dirty="0">
                <a:solidFill>
                  <a:schemeClr val="tx1"/>
                </a:solidFill>
                <a:latin typeface="Times New Roman" panose="02020603050405020304" pitchFamily="18" charset="0"/>
                <a:cs typeface="Times New Roman" panose="02020603050405020304" pitchFamily="18" charset="0"/>
              </a:rPr>
              <a:t>     Erken yaşlardan itibaren sağlanacak deneyimler, elde edilecek temel bilgi, beceri ve alışkanlıklar, çocuğun daha sonraki öğrenim yaşantısının yanı sıra, sosyal-duygusal yaşamını da biçimlendirecek güçtedir. Tesadüflere bırakılmayacak kadar ciddi, bilimsel ve sistematik bir organizasyon ile yönlendirilmesi gereken okul öncesi dönem ve eğitimi tüm eğitim sistemlerinin en canlı dönemidir </a:t>
            </a:r>
          </a:p>
          <a:p>
            <a:pPr marL="0" indent="0" algn="just">
              <a:buNone/>
            </a:pPr>
            <a:r>
              <a:rPr lang="tr-TR" dirty="0">
                <a:solidFill>
                  <a:schemeClr val="tx1"/>
                </a:solidFill>
                <a:latin typeface="Times New Roman" panose="02020603050405020304" pitchFamily="18" charset="0"/>
                <a:cs typeface="Times New Roman" panose="02020603050405020304"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endParaRPr lang="tr-TR" dirty="0"/>
          </a:p>
        </p:txBody>
      </p:sp>
      <p:sp>
        <p:nvSpPr>
          <p:cNvPr id="2" name="1 İçerik Yer Tutucusu"/>
          <p:cNvSpPr>
            <a:spLocks noGrp="1"/>
          </p:cNvSpPr>
          <p:nvPr>
            <p:ph idx="1"/>
          </p:nvPr>
        </p:nvSpPr>
        <p:spPr>
          <a:xfrm>
            <a:off x="457200" y="2924944"/>
            <a:ext cx="8229600" cy="1584176"/>
          </a:xfrm>
        </p:spPr>
        <p:txBody>
          <a:bodyPr>
            <a:normAutofit/>
          </a:bodyPr>
          <a:lstStyle/>
          <a:p>
            <a:pPr marL="0" indent="0" algn="just">
              <a:buNone/>
            </a:pPr>
            <a:r>
              <a:rPr lang="tr-TR" i="1" dirty="0">
                <a:solidFill>
                  <a:schemeClr val="tx1"/>
                </a:solidFill>
                <a:latin typeface="Times New Roman" panose="02020603050405020304" pitchFamily="18" charset="0"/>
                <a:cs typeface="Times New Roman" panose="02020603050405020304" pitchFamily="18" charset="0"/>
              </a:rPr>
              <a:t>     Gelişim alanlarında sağlanacak yetişkin desteği oldukça önemlidir. Bu desteğin tutarlı, düzenli ve duyarlı olması gerekir. Çünkü bu dönem çevrenin gelişim üzerinde etkili olduğu ve çocuğun yetişkini model aldığı bir dönemdir.</a:t>
            </a:r>
          </a:p>
          <a:p>
            <a:pPr marL="0" indent="0" algn="just">
              <a:buNone/>
            </a:pPr>
            <a:endParaRPr lang="tr-TR" i="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Başlık"/>
          <p:cNvSpPr>
            <a:spLocks noGrp="1"/>
          </p:cNvSpPr>
          <p:nvPr>
            <p:ph type="title"/>
          </p:nvPr>
        </p:nvSpPr>
        <p:spPr/>
        <p:txBody>
          <a:bodyPr>
            <a:normAutofit/>
          </a:bodyPr>
          <a:lstStyle/>
          <a:p>
            <a:r>
              <a:rPr lang="tr-TR" dirty="0"/>
              <a:t> </a:t>
            </a:r>
            <a:r>
              <a:rPr lang="tr-TR" sz="2800" dirty="0">
                <a:solidFill>
                  <a:srgbClr val="FF0000"/>
                </a:solidFill>
                <a:latin typeface="Times New Roman" panose="02020603050405020304" pitchFamily="18" charset="0"/>
                <a:cs typeface="Times New Roman" panose="02020603050405020304" pitchFamily="18" charset="0"/>
              </a:rPr>
              <a:t>GELİŞİMSEL DESTEK PROGRAMLARI</a:t>
            </a:r>
          </a:p>
        </p:txBody>
      </p:sp>
      <p:sp>
        <p:nvSpPr>
          <p:cNvPr id="2" name="1 İçerik Yer Tutucusu"/>
          <p:cNvSpPr>
            <a:spLocks noGrp="1"/>
          </p:cNvSpPr>
          <p:nvPr>
            <p:ph idx="1"/>
          </p:nvPr>
        </p:nvSpPr>
        <p:spPr>
          <a:xfrm>
            <a:off x="428596" y="2348880"/>
            <a:ext cx="8229600" cy="2736304"/>
          </a:xfrm>
        </p:spPr>
        <p:txBody>
          <a:bodyPr>
            <a:normAutofit/>
          </a:bodyPr>
          <a:lstStyle/>
          <a:p>
            <a:pPr algn="just"/>
            <a:r>
              <a:rPr lang="tr-TR" dirty="0">
                <a:solidFill>
                  <a:schemeClr val="tx1"/>
                </a:solidFill>
                <a:latin typeface="Times New Roman" panose="02020603050405020304" pitchFamily="18" charset="0"/>
                <a:cs typeface="Times New Roman" panose="02020603050405020304" pitchFamily="18" charset="0"/>
              </a:rPr>
              <a:t>Çocuğun gelişimini merkeze alan okul öncesi eğitim programları; belirli yaş dönemlerine göre kazanılması beklenen becerileri belirleyerek, bu becerileri etkinlikler vasıtasıyla çocuklara kazandırmayı hedefler. </a:t>
            </a:r>
          </a:p>
          <a:p>
            <a:pPr algn="just"/>
            <a:r>
              <a:rPr lang="tr-TR" dirty="0">
                <a:solidFill>
                  <a:schemeClr val="tx1"/>
                </a:solidFill>
                <a:latin typeface="Times New Roman" panose="02020603050405020304" pitchFamily="18" charset="0"/>
                <a:cs typeface="Times New Roman" panose="02020603050405020304" pitchFamily="18" charset="0"/>
              </a:rPr>
              <a:t>Çocuğun gelişimini destekleyecek </a:t>
            </a:r>
            <a:r>
              <a:rPr lang="tr-TR" i="1" dirty="0">
                <a:solidFill>
                  <a:schemeClr val="tx1"/>
                </a:solidFill>
                <a:latin typeface="Times New Roman" panose="02020603050405020304" pitchFamily="18" charset="0"/>
                <a:cs typeface="Times New Roman" panose="02020603050405020304" pitchFamily="18" charset="0"/>
              </a:rPr>
              <a:t>kurumsal</a:t>
            </a:r>
            <a:r>
              <a:rPr lang="tr-TR" dirty="0">
                <a:solidFill>
                  <a:schemeClr val="tx1"/>
                </a:solidFill>
                <a:latin typeface="Times New Roman" panose="02020603050405020304" pitchFamily="18" charset="0"/>
                <a:cs typeface="Times New Roman" panose="02020603050405020304" pitchFamily="18" charset="0"/>
              </a:rPr>
              <a:t> ve </a:t>
            </a:r>
            <a:r>
              <a:rPr lang="tr-TR" i="1" dirty="0">
                <a:solidFill>
                  <a:schemeClr val="tx1"/>
                </a:solidFill>
                <a:latin typeface="Times New Roman" panose="02020603050405020304" pitchFamily="18" charset="0"/>
                <a:cs typeface="Times New Roman" panose="02020603050405020304" pitchFamily="18" charset="0"/>
              </a:rPr>
              <a:t>aile merkezli </a:t>
            </a:r>
            <a:r>
              <a:rPr lang="tr-TR" dirty="0">
                <a:solidFill>
                  <a:schemeClr val="tx1"/>
                </a:solidFill>
                <a:latin typeface="Times New Roman" panose="02020603050405020304" pitchFamily="18" charset="0"/>
                <a:cs typeface="Times New Roman" panose="02020603050405020304" pitchFamily="18" charset="0"/>
              </a:rPr>
              <a:t>okul öncesi eğitim programları çocuklar için önemli bir ihtiyaçtır.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a:bodyPr>
          <a:lstStyle/>
          <a:p>
            <a:pPr algn="ctr"/>
            <a:r>
              <a:rPr lang="tr-TR" dirty="0"/>
              <a:t>	</a:t>
            </a:r>
            <a:r>
              <a:rPr lang="tr-TR" sz="2800" dirty="0">
                <a:solidFill>
                  <a:srgbClr val="FF0000"/>
                </a:solidFill>
                <a:latin typeface="Times New Roman" panose="02020603050405020304" pitchFamily="18" charset="0"/>
                <a:cs typeface="Times New Roman" panose="02020603050405020304" pitchFamily="18" charset="0"/>
              </a:rPr>
              <a:t>0-36 Ay Kurum Merkezli Gelişim Destek Programları</a:t>
            </a:r>
          </a:p>
        </p:txBody>
      </p:sp>
      <p:sp>
        <p:nvSpPr>
          <p:cNvPr id="2" name="1 İçerik Yer Tutucusu"/>
          <p:cNvSpPr>
            <a:spLocks noGrp="1"/>
          </p:cNvSpPr>
          <p:nvPr>
            <p:ph idx="1"/>
          </p:nvPr>
        </p:nvSpPr>
        <p:spPr/>
        <p:txBody>
          <a:bodyPr>
            <a:normAutofit/>
          </a:bodyPr>
          <a:lstStyle/>
          <a:p>
            <a:pPr algn="just"/>
            <a:r>
              <a:rPr lang="tr-TR" dirty="0"/>
              <a:t> </a:t>
            </a:r>
            <a:r>
              <a:rPr lang="tr-TR" dirty="0">
                <a:solidFill>
                  <a:schemeClr val="tx1"/>
                </a:solidFill>
                <a:latin typeface="Times New Roman" panose="02020603050405020304" pitchFamily="18" charset="0"/>
                <a:cs typeface="Times New Roman" panose="02020603050405020304" pitchFamily="18" charset="0"/>
              </a:rPr>
              <a:t>0-36 aya yönelik olarak ilk defa 1994 yılında okul öncesi eğitim programı hazırlanmıştır. Bu program ile çocuk merkezli bir yaklaşım benimsenerek, çocukların çok yönlü gelişmesi hedeflenmiştir. 2012 yılına kadar 0-36 aylık çocukların eğitimini yürüten kurumlarda 1994 kreş programı uygulanmıştır.</a:t>
            </a:r>
          </a:p>
          <a:p>
            <a:pPr algn="just"/>
            <a:endParaRPr lang="tr-TR" dirty="0">
              <a:solidFill>
                <a:schemeClr val="tx1"/>
              </a:solidFill>
              <a:latin typeface="Times New Roman" panose="02020603050405020304" pitchFamily="18" charset="0"/>
              <a:cs typeface="Times New Roman" panose="02020603050405020304" pitchFamily="18" charset="0"/>
            </a:endParaRPr>
          </a:p>
          <a:p>
            <a:pPr algn="just"/>
            <a:r>
              <a:rPr lang="tr-TR" dirty="0">
                <a:solidFill>
                  <a:schemeClr val="tx1"/>
                </a:solidFill>
                <a:latin typeface="Times New Roman" panose="02020603050405020304" pitchFamily="18" charset="0"/>
                <a:cs typeface="Times New Roman" panose="02020603050405020304" pitchFamily="18" charset="0"/>
              </a:rPr>
              <a:t>2013 0-36 Aylık Çocuklar İçin Eğitim Programı; 0-36 aylık çocukların zengin öğrenme deneyimleri aracılığıyla sağlıklı büyümelerini; motor, sosyal-duygusal, dil ve bilişsel alanlarda gelişimlerinin en üst düzeyine ulaşmalarını, sağlık, bakım ve beslenmelerinin uygun şekilde desteklenmesini sağlamak amacı ile geliştirilmiştir </a:t>
            </a:r>
          </a:p>
          <a:p>
            <a:pPr algn="just"/>
            <a:endParaRPr lang="tr-TR"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457200" y="152400"/>
            <a:ext cx="8229600" cy="828328"/>
          </a:xfrm>
        </p:spPr>
        <p:txBody>
          <a:bodyPr>
            <a:normAutofit fontScale="90000"/>
          </a:bodyPr>
          <a:lstStyle/>
          <a:p>
            <a:pPr algn="ctr"/>
            <a:br>
              <a:rPr lang="tr-TR" dirty="0">
                <a:solidFill>
                  <a:schemeClr val="bg1"/>
                </a:solidFill>
              </a:rPr>
            </a:br>
            <a:br>
              <a:rPr lang="tr-TR" dirty="0">
                <a:solidFill>
                  <a:schemeClr val="bg1"/>
                </a:solidFill>
              </a:rPr>
            </a:br>
            <a:br>
              <a:rPr lang="tr-TR" dirty="0">
                <a:solidFill>
                  <a:schemeClr val="bg1"/>
                </a:solidFill>
              </a:rPr>
            </a:br>
            <a:br>
              <a:rPr lang="tr-TR" dirty="0">
                <a:solidFill>
                  <a:schemeClr val="bg1"/>
                </a:solidFill>
              </a:rPr>
            </a:br>
            <a:br>
              <a:rPr lang="tr-TR" dirty="0">
                <a:solidFill>
                  <a:schemeClr val="bg1"/>
                </a:solidFill>
              </a:rPr>
            </a:br>
            <a:br>
              <a:rPr lang="tr-TR" dirty="0">
                <a:solidFill>
                  <a:schemeClr val="bg1"/>
                </a:solidFill>
              </a:rPr>
            </a:br>
            <a:br>
              <a:rPr lang="tr-TR" dirty="0">
                <a:solidFill>
                  <a:schemeClr val="bg1"/>
                </a:solidFill>
              </a:rPr>
            </a:br>
            <a:br>
              <a:rPr lang="tr-TR" dirty="0">
                <a:solidFill>
                  <a:schemeClr val="bg1"/>
                </a:solidFill>
              </a:rPr>
            </a:br>
            <a:r>
              <a:rPr lang="tr-TR" dirty="0">
                <a:solidFill>
                  <a:schemeClr val="bg1"/>
                </a:solidFill>
              </a:rPr>
              <a:t>Türkiye’de 36-72 Aylık Çocukların Gelişimini Destekleyen Programların Gelişimi</a:t>
            </a:r>
          </a:p>
        </p:txBody>
      </p:sp>
      <p:sp>
        <p:nvSpPr>
          <p:cNvPr id="2" name="1 İçerik Yer Tutucusu"/>
          <p:cNvSpPr>
            <a:spLocks noGrp="1"/>
          </p:cNvSpPr>
          <p:nvPr>
            <p:ph idx="1"/>
          </p:nvPr>
        </p:nvSpPr>
        <p:spPr>
          <a:xfrm>
            <a:off x="457200" y="2643182"/>
            <a:ext cx="8229600" cy="3452818"/>
          </a:xfrm>
        </p:spPr>
        <p:txBody>
          <a:bodyPr/>
          <a:lstStyle/>
          <a:p>
            <a:pPr>
              <a:buNone/>
            </a:pPr>
            <a:endParaRPr lang="tr-TR" dirty="0"/>
          </a:p>
          <a:p>
            <a:pPr>
              <a:buNone/>
            </a:pPr>
            <a:r>
              <a:rPr lang="tr-TR" dirty="0"/>
              <a:t>	</a:t>
            </a:r>
            <a:endParaRPr lang="tr-TR" dirty="0">
              <a:solidFill>
                <a:schemeClr val="bg1"/>
              </a:solidFill>
            </a:endParaRPr>
          </a:p>
        </p:txBody>
      </p:sp>
      <p:sp>
        <p:nvSpPr>
          <p:cNvPr id="4" name="Dikdörtgen 3"/>
          <p:cNvSpPr/>
          <p:nvPr/>
        </p:nvSpPr>
        <p:spPr>
          <a:xfrm>
            <a:off x="971600" y="2492896"/>
            <a:ext cx="8075240" cy="4247317"/>
          </a:xfrm>
          <a:prstGeom prst="rect">
            <a:avLst/>
          </a:prstGeom>
        </p:spPr>
        <p:txBody>
          <a:bodyPr wrap="square">
            <a:spAutoFit/>
          </a:bodyPr>
          <a:lstStyle/>
          <a:p>
            <a:pPr algn="just"/>
            <a:r>
              <a:rPr lang="tr-TR" dirty="0">
                <a:latin typeface="Times New Roman" panose="02020603050405020304" pitchFamily="18" charset="0"/>
                <a:cs typeface="Times New Roman" panose="02020603050405020304" pitchFamily="18" charset="0"/>
              </a:rPr>
              <a:t>Türkiye’de 1950 yılına kadar eğitim çalışmaları ilköğretim boyutunda yoğunlaştığı için, 0-72 aylık çocukların gelişimine ve eğitimine yönelik çalışmalara 1950’den sonra başlandığı görülmektedir. 1950’den günümüze hazırlanan kurum merkezli programlar;</a:t>
            </a:r>
          </a:p>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1952 Okul Öncesi Programı </a:t>
            </a:r>
          </a:p>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1994 Okul Öncesi Eğitim Programı </a:t>
            </a:r>
          </a:p>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2002 Okul Öncesi Eğitim Programı </a:t>
            </a:r>
          </a:p>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2006 Okul Öncesi Eğitim Programı </a:t>
            </a:r>
          </a:p>
          <a:p>
            <a:pPr marL="285750" indent="-285750" algn="just">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Ve okul öncesi eğitim kurumlarına devam eden çocukların zengin öğrenme deneyimleri aracılığıyla sağlıklı büyümelerini; motor, sosyal ve duygusal, dil ve bilişsel gelişim alanlarında gelişimlerinin en üst düzeye ulaşmasını, öz bakım becerilerini kazanmalarını ve ilkokula hazır bulunmalarını sağlamak amacı ile geliştirilen </a:t>
            </a:r>
            <a:r>
              <a:rPr lang="tr-TR" i="1" dirty="0">
                <a:latin typeface="Times New Roman" panose="02020603050405020304" pitchFamily="18" charset="0"/>
                <a:cs typeface="Times New Roman" panose="02020603050405020304" pitchFamily="18" charset="0"/>
              </a:rPr>
              <a:t>2013 Okul Öncesi Eğitim Programı </a:t>
            </a:r>
          </a:p>
          <a:p>
            <a:pPr marL="285750" indent="-285750" algn="just">
              <a:buFont typeface="Arial" panose="020B0604020202020204" pitchFamily="34" charset="0"/>
              <a:buChar char="•"/>
            </a:pPr>
            <a:endParaRPr lang="tr-TR" dirty="0">
              <a:latin typeface="Times New Roman" panose="02020603050405020304" pitchFamily="18" charset="0"/>
              <a:cs typeface="Times New Roman" panose="02020603050405020304" pitchFamily="18" charset="0"/>
            </a:endParaRP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a:bodyPr>
          <a:lstStyle/>
          <a:p>
            <a:pPr algn="ctr"/>
            <a:r>
              <a:rPr lang="tr-TR" sz="2800" dirty="0">
                <a:solidFill>
                  <a:srgbClr val="FF0000"/>
                </a:solidFill>
                <a:latin typeface="Times New Roman" panose="02020603050405020304" pitchFamily="18" charset="0"/>
                <a:cs typeface="Times New Roman" panose="02020603050405020304" pitchFamily="18" charset="0"/>
              </a:rPr>
              <a:t>AİLE EĞİTİM PROGRAMLARI</a:t>
            </a:r>
          </a:p>
        </p:txBody>
      </p:sp>
      <p:sp>
        <p:nvSpPr>
          <p:cNvPr id="2" name="1 İçerik Yer Tutucusu"/>
          <p:cNvSpPr>
            <a:spLocks noGrp="1"/>
          </p:cNvSpPr>
          <p:nvPr>
            <p:ph idx="1"/>
          </p:nvPr>
        </p:nvSpPr>
        <p:spPr/>
        <p:txBody>
          <a:bodyPr>
            <a:normAutofit fontScale="92500" lnSpcReduction="10000"/>
          </a:bodyPr>
          <a:lstStyle/>
          <a:p>
            <a:pPr algn="just"/>
            <a:r>
              <a:rPr lang="tr-TR" dirty="0">
                <a:solidFill>
                  <a:schemeClr val="tx1"/>
                </a:solidFill>
                <a:latin typeface="Times New Roman" panose="02020603050405020304" pitchFamily="18" charset="0"/>
                <a:cs typeface="Times New Roman" panose="02020603050405020304" pitchFamily="18" charset="0"/>
              </a:rPr>
              <a:t>Aile eğitimine yönelik olarak 2008-2010 yılları arasında, MEB Hayat Boyu Öğrenme Genel Müdürlüğü’nün koordinatörlüğünde, aile ve çocuğa hizmet götüren 12 paydaş kurum (MEB, UNICEF, AÇEV </a:t>
            </a:r>
            <a:r>
              <a:rPr lang="tr-TR" dirty="0" err="1">
                <a:solidFill>
                  <a:schemeClr val="tx1"/>
                </a:solidFill>
                <a:latin typeface="Times New Roman" panose="02020603050405020304" pitchFamily="18" charset="0"/>
                <a:cs typeface="Times New Roman" panose="02020603050405020304" pitchFamily="18" charset="0"/>
              </a:rPr>
              <a:t>v.b</a:t>
            </a:r>
            <a:r>
              <a:rPr lang="tr-TR" dirty="0">
                <a:solidFill>
                  <a:schemeClr val="tx1"/>
                </a:solidFill>
                <a:latin typeface="Times New Roman" panose="02020603050405020304" pitchFamily="18" charset="0"/>
                <a:cs typeface="Times New Roman" panose="02020603050405020304" pitchFamily="18" charset="0"/>
              </a:rPr>
              <a:t>). ile altı üniversitenin akademik desteği ile hizmet tekrarı, kaynak israfı, uygulamada karmaşaya neden olan aynı yaş aralığına yönelik “Erken Çocukluk Gelişim Aile Eğitimi Programları (0-6 yaş)” uygulamadan kaldırılarak toplumun tüm kesimlerinin ihtiyaçlarını göz önünde bulundurarak yeniden yapılandırılmış “Aile Eğitim Kurs Programları (0-18 yaş) geliştirilmiştir. </a:t>
            </a:r>
          </a:p>
          <a:p>
            <a:pPr algn="just"/>
            <a:r>
              <a:rPr lang="tr-TR" dirty="0">
                <a:solidFill>
                  <a:schemeClr val="tx1"/>
                </a:solidFill>
                <a:latin typeface="Times New Roman" panose="02020603050405020304" pitchFamily="18" charset="0"/>
                <a:cs typeface="Times New Roman" panose="02020603050405020304" pitchFamily="18" charset="0"/>
              </a:rPr>
              <a:t>Aile Eğitimi Programlarının genel amacı; hayat boyu eğitim anlayışıyla, 0-18 yaş çocuklarının bakımından ve eğitiminden sorumlu kişi ve ailelere, değişen gereksinimlere yönelik olarak hazırlanan, koruma, önleme, geliştirme amaçlı, kurumsallaşmış Aile Eğitimi Programları yolu ile çocuk bakımı, gelişimi ve eğitimi konularında bilgi, beceri ve tutum kazandırmaktır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1403648" y="624110"/>
            <a:ext cx="7848871" cy="1280890"/>
          </a:xfrm>
        </p:spPr>
        <p:txBody>
          <a:bodyPr>
            <a:normAutofit/>
          </a:bodyPr>
          <a:lstStyle/>
          <a:p>
            <a:pPr algn="ctr"/>
            <a:r>
              <a:rPr lang="tr-TR" sz="2800" dirty="0">
                <a:solidFill>
                  <a:srgbClr val="FF0000"/>
                </a:solidFill>
                <a:latin typeface="Times New Roman" panose="02020603050405020304" pitchFamily="18" charset="0"/>
                <a:cs typeface="Times New Roman" panose="02020603050405020304" pitchFamily="18" charset="0"/>
              </a:rPr>
              <a:t>GELİŞİM ALANLARINA GÖRE DESTEKLEYİCİ ÇALIŞMALAR</a:t>
            </a:r>
          </a:p>
        </p:txBody>
      </p:sp>
      <p:sp>
        <p:nvSpPr>
          <p:cNvPr id="2" name="1 İçerik Yer Tutucusu"/>
          <p:cNvSpPr>
            <a:spLocks noGrp="1"/>
          </p:cNvSpPr>
          <p:nvPr>
            <p:ph idx="1"/>
          </p:nvPr>
        </p:nvSpPr>
        <p:spPr>
          <a:xfrm>
            <a:off x="1942415" y="2132856"/>
            <a:ext cx="6591985" cy="3778366"/>
          </a:xfrm>
        </p:spPr>
        <p:txBody>
          <a:bodyPr>
            <a:normAutofit/>
          </a:bodyPr>
          <a:lstStyle/>
          <a:p>
            <a:pPr marL="0" indent="0">
              <a:buNone/>
            </a:pPr>
            <a:r>
              <a:rPr lang="tr-TR" dirty="0">
                <a:solidFill>
                  <a:srgbClr val="FF0000"/>
                </a:solidFill>
                <a:latin typeface="Times New Roman" panose="02020603050405020304" pitchFamily="18" charset="0"/>
                <a:cs typeface="Times New Roman" panose="02020603050405020304" pitchFamily="18" charset="0"/>
              </a:rPr>
              <a:t>Sosyal-Duygusal Gelişimin Desteklenmesi</a:t>
            </a:r>
          </a:p>
          <a:p>
            <a:pPr algn="just"/>
            <a:r>
              <a:rPr lang="tr-TR" dirty="0">
                <a:solidFill>
                  <a:schemeClr val="tx1"/>
                </a:solidFill>
                <a:latin typeface="Times New Roman" panose="02020603050405020304" pitchFamily="18" charset="0"/>
                <a:cs typeface="Times New Roman" panose="02020603050405020304" pitchFamily="18" charset="0"/>
              </a:rPr>
              <a:t>Çocuk gelişimi açısından, yetişkinin 0-72 ay dönemindeki çocuğun sosyal-duygusal gelişim özelliklerini tanıyarak, bu gelişim alanının desteklenmesine yönelik uygun ortamlar sunması, uygun tutumlar sergilemesi ve destekleyici etkinliklerin yapılması, kritik olan bu dönemde sosyalleşmeye ve duygusal gelişime ilişkin sağlıklı bir alt yapının kurulmasını sağlar.</a:t>
            </a:r>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468</TotalTime>
  <Words>1593</Words>
  <Application>Microsoft Office PowerPoint</Application>
  <PresentationFormat>Ekran Gösterisi (4:3)</PresentationFormat>
  <Paragraphs>83</Paragraphs>
  <Slides>22</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22</vt:i4>
      </vt:variant>
    </vt:vector>
  </HeadingPairs>
  <TitlesOfParts>
    <vt:vector size="28" baseType="lpstr">
      <vt:lpstr>Arial</vt:lpstr>
      <vt:lpstr>Century Gothic</vt:lpstr>
      <vt:lpstr>Times New Roman</vt:lpstr>
      <vt:lpstr>Wingdings 3</vt:lpstr>
      <vt:lpstr>Duman</vt:lpstr>
      <vt:lpstr>1_Duman</vt:lpstr>
      <vt:lpstr>      ERKEN ÇOCUKLUK DÖNEMİNDE GELİŞİMİN DESTEKLENMESİ </vt:lpstr>
      <vt:lpstr>PowerPoint Sunusu</vt:lpstr>
      <vt:lpstr>GELİŞİMİ DESTEKLEME ÇALIŞMALARININ ÖNEMİ  </vt:lpstr>
      <vt:lpstr>PowerPoint Sunusu</vt:lpstr>
      <vt:lpstr> GELİŞİMSEL DESTEK PROGRAMLARI</vt:lpstr>
      <vt:lpstr> 0-36 Ay Kurum Merkezli Gelişim Destek Programları</vt:lpstr>
      <vt:lpstr>        Türkiye’de 36-72 Aylık Çocukların Gelişimini Destekleyen Programların Gelişimi</vt:lpstr>
      <vt:lpstr>AİLE EĞİTİM PROGRAMLARI</vt:lpstr>
      <vt:lpstr>GELİŞİM ALANLARINA GÖRE DESTEKLEYİCİ ÇALIŞMALAR</vt:lpstr>
      <vt:lpstr>PowerPoint Sunusu</vt:lpstr>
      <vt:lpstr>Sosyal- Duygusal Gelişim Etkinlikleri</vt:lpstr>
      <vt:lpstr>PowerPoint Sunusu</vt:lpstr>
      <vt:lpstr>BİLİŞSEL GELİŞİMİN DESTEKLENMESİ</vt:lpstr>
      <vt:lpstr>Bilişsel Gelişim Etkinlikleri</vt:lpstr>
      <vt:lpstr>PowerPoint Sunusu</vt:lpstr>
      <vt:lpstr>  </vt:lpstr>
      <vt:lpstr>DİL GELİŞİMİNİN DESTEKLENMESİ</vt:lpstr>
      <vt:lpstr>Dil Gelişim Etkinlikleri</vt:lpstr>
      <vt:lpstr>PowerPoint Sunusu</vt:lpstr>
      <vt:lpstr>MOTOR GELİŞİMİN DESTEKLENMESİ</vt:lpstr>
      <vt:lpstr>PowerPoint Sunusu</vt:lpstr>
      <vt:lpstr>Kaynaklar</vt:lpstr>
    </vt:vector>
  </TitlesOfParts>
  <Company>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Montessori Eğitim Kurumlarında Görev Yapan Eğitimcilerin Montessori Yaklaşımına İlişkin Görüşleri</dc:title>
  <dc:creator>ACER</dc:creator>
  <cp:lastModifiedBy>Selim Tosun</cp:lastModifiedBy>
  <cp:revision>28</cp:revision>
  <dcterms:created xsi:type="dcterms:W3CDTF">2015-06-05T18:50:09Z</dcterms:created>
  <dcterms:modified xsi:type="dcterms:W3CDTF">2020-05-04T15:13:37Z</dcterms:modified>
</cp:coreProperties>
</file>