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784975" cy="9906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94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43338" y="0"/>
            <a:ext cx="29400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17351-BA8E-4215-9C7F-170A59502D12}" type="datetimeFigureOut">
              <a:rPr lang="tr-TR" smtClean="0"/>
              <a:pPr/>
              <a:t>04.05.2015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00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43338" y="9409113"/>
            <a:ext cx="29400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914007-CA16-4823-9B9D-B99BFB0A833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04.05.2015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04.05.2015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28728" y="1071546"/>
            <a:ext cx="7406640" cy="2115126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ÜCRET SİSTEMLERİ VE SOSYAL YARDIMLAR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13314" name="Picture 2" descr="http://cdn1.cnnturk.com/handlers/file.ashx?FileID=419841&amp;Width=292&amp;Height=0&amp;BlackWhite=Fal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857496"/>
            <a:ext cx="6143668" cy="33623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>
                <a:effectLst/>
                <a:latin typeface="Times New Roman" pitchFamily="18" charset="0"/>
                <a:cs typeface="Times New Roman" pitchFamily="18" charset="0"/>
              </a:rPr>
              <a:t>Özendirici Ücret Sistemler</a:t>
            </a:r>
            <a:br>
              <a:rPr lang="tr-TR" sz="40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4000" b="1" dirty="0" smtClean="0">
                <a:effectLst/>
                <a:latin typeface="Times New Roman" pitchFamily="18" charset="0"/>
                <a:cs typeface="Times New Roman" pitchFamily="18" charset="0"/>
              </a:rPr>
              <a:t>Grup Parça Başı Ücret Sistemi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Parça başı ücret sistemiyle aynıdır.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Saat başına veya günlük çalışma süresine göre saptanan üretim biriminden daha az üretime yalnızca saat ücreti ödenmektedir.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Fazla üretim söz konusuysa, grup primi ödenir. Bu prim, grup üyelerine eşit ya da çalışma sürelerine göre dağıtılır.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effectLst/>
                <a:latin typeface="Times New Roman" pitchFamily="18" charset="0"/>
                <a:cs typeface="Times New Roman" pitchFamily="18" charset="0"/>
              </a:rPr>
              <a:t>Özendirme Planları </a:t>
            </a:r>
            <a:endParaRPr lang="tr-TR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Kar Paylaşım Planları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Öneri Sistemleri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Danışma Kurulları </a:t>
            </a:r>
          </a:p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Scanlon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Planı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effectLst/>
                <a:latin typeface="Times New Roman" pitchFamily="18" charset="0"/>
                <a:cs typeface="Times New Roman" pitchFamily="18" charset="0"/>
              </a:rPr>
              <a:t>Sosyal Yardımlar ve Hizmetler </a:t>
            </a:r>
            <a:endParaRPr lang="tr-TR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Sosyal yardımlar ve hizmetler, personele örgüt tarafından ücret dışında sağlanan mali katkı ve olanakları kapsamaktadır.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Toplumsal Amaçlar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Örgütsel Amaçlar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Personel Amaçları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effectLst/>
                <a:latin typeface="Times New Roman" pitchFamily="18" charset="0"/>
                <a:cs typeface="Times New Roman" pitchFamily="18" charset="0"/>
              </a:rPr>
              <a:t>Problem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ctr"/>
            <a:r>
              <a:rPr lang="tr-TR" sz="6400" dirty="0" smtClean="0">
                <a:latin typeface="Times New Roman" pitchFamily="18" charset="0"/>
                <a:cs typeface="Times New Roman" pitchFamily="18" charset="0"/>
              </a:rPr>
              <a:t>Ücrette Cinsiyet Ayrımcılığı</a:t>
            </a:r>
          </a:p>
          <a:p>
            <a:pPr algn="ctr"/>
            <a:r>
              <a:rPr lang="tr-TR" sz="6400" dirty="0" smtClean="0">
                <a:latin typeface="Times New Roman" pitchFamily="18" charset="0"/>
                <a:cs typeface="Times New Roman" pitchFamily="18" charset="0"/>
              </a:rPr>
              <a:t>NASIL ÇÖZÜMLENİR?</a:t>
            </a:r>
          </a:p>
          <a:p>
            <a:pPr algn="ctr"/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tr-TR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3800" dirty="0" err="1" smtClean="0">
                <a:latin typeface="Times New Roman" pitchFamily="18" charset="0"/>
                <a:cs typeface="Times New Roman" pitchFamily="18" charset="0"/>
              </a:rPr>
              <a:t>TÜİK’in</a:t>
            </a:r>
            <a:r>
              <a:rPr lang="tr-TR" sz="3800" dirty="0" smtClean="0">
                <a:latin typeface="Times New Roman" pitchFamily="18" charset="0"/>
                <a:cs typeface="Times New Roman" pitchFamily="18" charset="0"/>
              </a:rPr>
              <a:t> 2010 verilerine göre,yüksekokul ve üstü eğitim seviyesine sahip erkek çalışanlar ayda ortalama </a:t>
            </a:r>
            <a:r>
              <a:rPr lang="tr-TR" sz="3800" b="1" dirty="0" smtClean="0">
                <a:latin typeface="Times New Roman" pitchFamily="18" charset="0"/>
                <a:cs typeface="Times New Roman" pitchFamily="18" charset="0"/>
              </a:rPr>
              <a:t>2,842</a:t>
            </a:r>
            <a:r>
              <a:rPr lang="tr-TR" sz="3800" dirty="0" smtClean="0">
                <a:latin typeface="Times New Roman" pitchFamily="18" charset="0"/>
                <a:cs typeface="Times New Roman" pitchFamily="18" charset="0"/>
              </a:rPr>
              <a:t> lira kazanırken, kadınlar ortalama </a:t>
            </a:r>
            <a:r>
              <a:rPr lang="tr-TR" sz="3800" b="1" dirty="0" smtClean="0">
                <a:latin typeface="Times New Roman" pitchFamily="18" charset="0"/>
                <a:cs typeface="Times New Roman" pitchFamily="18" charset="0"/>
              </a:rPr>
              <a:t>2,380</a:t>
            </a:r>
            <a:r>
              <a:rPr lang="tr-TR" sz="3800" dirty="0" smtClean="0">
                <a:latin typeface="Times New Roman" pitchFamily="18" charset="0"/>
                <a:cs typeface="Times New Roman" pitchFamily="18" charset="0"/>
              </a:rPr>
              <a:t> lira kazanıyor. </a:t>
            </a:r>
            <a:r>
              <a:rPr lang="tr-TR" sz="3800" dirty="0" err="1" smtClean="0">
                <a:latin typeface="Times New Roman" pitchFamily="18" charset="0"/>
                <a:cs typeface="Times New Roman" pitchFamily="18" charset="0"/>
              </a:rPr>
              <a:t>World</a:t>
            </a:r>
            <a:r>
              <a:rPr lang="tr-TR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800" dirty="0" err="1" smtClean="0">
                <a:latin typeface="Times New Roman" pitchFamily="18" charset="0"/>
                <a:cs typeface="Times New Roman" pitchFamily="18" charset="0"/>
              </a:rPr>
              <a:t>Economic</a:t>
            </a:r>
            <a:r>
              <a:rPr lang="tr-TR" sz="3800" dirty="0" smtClean="0">
                <a:latin typeface="Times New Roman" pitchFamily="18" charset="0"/>
                <a:cs typeface="Times New Roman" pitchFamily="18" charset="0"/>
              </a:rPr>
              <a:t> Forum’un 2009’da yayınladığı rapora göre, Türkiye benzer işlerde çalışan kadınların kazandığı ücretin erkeklerinkine oranı </a:t>
            </a:r>
            <a:r>
              <a:rPr lang="tr-TR" sz="3800" b="1" dirty="0" smtClean="0">
                <a:latin typeface="Times New Roman" pitchFamily="18" charset="0"/>
                <a:cs typeface="Times New Roman" pitchFamily="18" charset="0"/>
              </a:rPr>
              <a:t>0.62 </a:t>
            </a:r>
            <a:r>
              <a:rPr lang="tr-TR" sz="3800" dirty="0" smtClean="0">
                <a:latin typeface="Times New Roman" pitchFamily="18" charset="0"/>
                <a:cs typeface="Times New Roman" pitchFamily="18" charset="0"/>
              </a:rPr>
              <a:t>olarak belirleniyor. Buna göre Türkiye, toplumsal cinsiyet eşitsizliğin 125 ülke arasında </a:t>
            </a:r>
            <a:r>
              <a:rPr lang="tr-TR" sz="3800" b="1" dirty="0" smtClean="0">
                <a:latin typeface="Times New Roman" pitchFamily="18" charset="0"/>
                <a:cs typeface="Times New Roman" pitchFamily="18" charset="0"/>
              </a:rPr>
              <a:t>84. </a:t>
            </a:r>
            <a:r>
              <a:rPr lang="tr-TR" sz="3800" dirty="0" smtClean="0">
                <a:latin typeface="Times New Roman" pitchFamily="18" charset="0"/>
                <a:cs typeface="Times New Roman" pitchFamily="18" charset="0"/>
              </a:rPr>
              <a:t>sırada yer alıyor.</a:t>
            </a:r>
          </a:p>
          <a:p>
            <a:pPr algn="ctr"/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Ücret Sistemi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838456"/>
          </a:xfrm>
        </p:spPr>
        <p:txBody>
          <a:bodyPr/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Ücret sistemleri, insan kaynakları yönetimi açısından büyük önem taşır.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Ücret sistemleri, hem ücretlerin ödeme tarzına, hem ücret düzeyine, hem de emek verimliliğine etkide bulunur.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3643306" y="428604"/>
            <a:ext cx="242889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Ücret Sistemleri </a:t>
            </a:r>
            <a:endParaRPr lang="tr-T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1357290" y="1214422"/>
            <a:ext cx="2071702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Ana Kök Ücret Sistemi </a:t>
            </a:r>
            <a:endParaRPr lang="tr-T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857752" y="1357298"/>
            <a:ext cx="35719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Özendirici Ücret Sistemi </a:t>
            </a:r>
            <a:endParaRPr lang="tr-T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1071538" y="2357430"/>
            <a:ext cx="2857520" cy="16312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-Zaman Temeline Dayanan Ücret Sistemi</a:t>
            </a:r>
          </a:p>
          <a:p>
            <a:pPr algn="ctr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-Doğrudan Parça Başı Ücret Sistemi</a:t>
            </a:r>
          </a:p>
          <a:p>
            <a:pPr algn="ctr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-Götürü Ücret Sistemi 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4143372" y="2357430"/>
            <a:ext cx="2428892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Zaman Tasarrufuna Dayalı Ücret Sistemi</a:t>
            </a:r>
          </a:p>
          <a:p>
            <a:pPr algn="ctr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Halsey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Sistemi</a:t>
            </a:r>
          </a:p>
          <a:p>
            <a:pPr algn="ctr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Rowan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Sistemi</a:t>
            </a:r>
          </a:p>
          <a:p>
            <a:pPr algn="ctr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Bedeaux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Sistemi</a:t>
            </a:r>
          </a:p>
          <a:p>
            <a:pPr algn="ctr"/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Emerson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Sistemi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6715140" y="2357430"/>
            <a:ext cx="2214578" cy="2246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Çıktı Miktarına Dayalı Ücret Sistemi </a:t>
            </a:r>
          </a:p>
          <a:p>
            <a:pPr algn="ctr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-Taylor Sistemi</a:t>
            </a:r>
          </a:p>
          <a:p>
            <a:pPr algn="ctr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Gannt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Sistemi</a:t>
            </a:r>
          </a:p>
          <a:p>
            <a:pPr algn="ctr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-Grup Parça Başı Sistemi 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10 Düz Bağlayıcı"/>
          <p:cNvCxnSpPr/>
          <p:nvPr/>
        </p:nvCxnSpPr>
        <p:spPr>
          <a:xfrm rot="5400000">
            <a:off x="4537075" y="964389"/>
            <a:ext cx="213520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14 Düz Bağlayıcı"/>
          <p:cNvCxnSpPr/>
          <p:nvPr/>
        </p:nvCxnSpPr>
        <p:spPr>
          <a:xfrm>
            <a:off x="4643438" y="1071546"/>
            <a:ext cx="200026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22 Düz Bağlayıcı"/>
          <p:cNvCxnSpPr/>
          <p:nvPr/>
        </p:nvCxnSpPr>
        <p:spPr>
          <a:xfrm rot="5400000">
            <a:off x="6511144" y="1204104"/>
            <a:ext cx="275434" cy="103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28 Düz Bağlayıcı"/>
          <p:cNvCxnSpPr/>
          <p:nvPr/>
        </p:nvCxnSpPr>
        <p:spPr>
          <a:xfrm rot="10800000">
            <a:off x="2143108" y="1071546"/>
            <a:ext cx="250033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30 Düz Bağlayıcı"/>
          <p:cNvCxnSpPr/>
          <p:nvPr/>
        </p:nvCxnSpPr>
        <p:spPr>
          <a:xfrm rot="5400000">
            <a:off x="2071670" y="1142984"/>
            <a:ext cx="14287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40 Düz Bağlayıcı"/>
          <p:cNvCxnSpPr/>
          <p:nvPr/>
        </p:nvCxnSpPr>
        <p:spPr>
          <a:xfrm rot="5400000">
            <a:off x="2224864" y="2204236"/>
            <a:ext cx="275434" cy="103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41 Düz Bağlayıcı"/>
          <p:cNvCxnSpPr/>
          <p:nvPr/>
        </p:nvCxnSpPr>
        <p:spPr>
          <a:xfrm rot="10800000">
            <a:off x="5429256" y="2071678"/>
            <a:ext cx="250033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42 Düz Bağlayıcı"/>
          <p:cNvCxnSpPr/>
          <p:nvPr/>
        </p:nvCxnSpPr>
        <p:spPr>
          <a:xfrm rot="5400000">
            <a:off x="5296698" y="2204236"/>
            <a:ext cx="275434" cy="103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43 Düz Bağlayıcı"/>
          <p:cNvCxnSpPr/>
          <p:nvPr/>
        </p:nvCxnSpPr>
        <p:spPr>
          <a:xfrm rot="5400000">
            <a:off x="7797028" y="2204236"/>
            <a:ext cx="275434" cy="103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44 Düz Bağlayıcı"/>
          <p:cNvCxnSpPr/>
          <p:nvPr/>
        </p:nvCxnSpPr>
        <p:spPr>
          <a:xfrm rot="5400000">
            <a:off x="6511144" y="1918484"/>
            <a:ext cx="275434" cy="103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 smtClean="0">
                <a:effectLst/>
                <a:latin typeface="Times New Roman" pitchFamily="18" charset="0"/>
                <a:cs typeface="Times New Roman" pitchFamily="18" charset="0"/>
              </a:rPr>
              <a:t>Özendirici Ücret Sistemleri</a:t>
            </a:r>
            <a:br>
              <a:rPr lang="tr-TR" sz="36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3600" b="1" dirty="0" err="1" smtClean="0">
                <a:effectLst/>
                <a:latin typeface="Times New Roman" pitchFamily="18" charset="0"/>
                <a:cs typeface="Times New Roman" pitchFamily="18" charset="0"/>
              </a:rPr>
              <a:t>Halsey</a:t>
            </a:r>
            <a:r>
              <a:rPr lang="tr-TR" sz="3600" b="1" dirty="0" smtClean="0">
                <a:effectLst/>
                <a:latin typeface="Times New Roman" pitchFamily="18" charset="0"/>
                <a:cs typeface="Times New Roman" pitchFamily="18" charset="0"/>
              </a:rPr>
              <a:t> Ücret Sistemi </a:t>
            </a:r>
            <a:endParaRPr lang="tr-TR" sz="36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Örneğin personele, normal olarak 8 saatte tamamlanacak iş verildiğini ve buna verilen ücretin (SÜ) 10000 TL ve tasarruf edilen her saat için 1000 TL prim (TESP) ve primin %33’ünün (PPO) personele ödeneceği kabul edilmiş olsun. Personel verilen işi 8 saatte tamamlarsa alacağı ücret 10000TL olacaktır. Buna karşılık 6 saatte tamamlar ve arta kalan iki saate çalışmaya devam ederse, alacağı günlük ücret:</a:t>
            </a:r>
          </a:p>
          <a:p>
            <a:pPr algn="ctr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10000+ (2x1000x0.33)=10.660 TL olacaktır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b="1" dirty="0" smtClean="0">
                <a:effectLst/>
                <a:latin typeface="Times New Roman" pitchFamily="18" charset="0"/>
                <a:cs typeface="Times New Roman" pitchFamily="18" charset="0"/>
              </a:rPr>
              <a:t>Özendirici Ücret Sistemler</a:t>
            </a:r>
            <a:br>
              <a:rPr lang="tr-TR" sz="44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4400" b="1" dirty="0" err="1" smtClean="0">
                <a:effectLst/>
                <a:latin typeface="Times New Roman" pitchFamily="18" charset="0"/>
                <a:cs typeface="Times New Roman" pitchFamily="18" charset="0"/>
              </a:rPr>
              <a:t>Rowan</a:t>
            </a:r>
            <a:r>
              <a:rPr lang="tr-TR" sz="4400" b="1" dirty="0" smtClean="0">
                <a:effectLst/>
                <a:latin typeface="Times New Roman" pitchFamily="18" charset="0"/>
                <a:cs typeface="Times New Roman" pitchFamily="18" charset="0"/>
              </a:rPr>
              <a:t> Ücret Sistemi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Örneğin, saat ücreti 1000 lira olan 8 saatlik işi 6 saatte yapan bir personel, önce normal ücreti olan 8000lirayı (8x1000) alacak ayrıca tasarruf ettiği 2 saatin primi olarak da         </a:t>
            </a:r>
          </a:p>
          <a:p>
            <a:pPr algn="just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(tasarruf edilen süre x normal saat ücreti)/ (tasarruf edilen süre / standart süre) formülünden hareketle (2x1000)/(2/8)= 500 lira almaya hak kazanacak ve toplam ücret,</a:t>
            </a:r>
          </a:p>
          <a:p>
            <a:pPr algn="ctr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8000 + 500 = 8500 lira olacaktır.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>
                <a:effectLst/>
                <a:latin typeface="Times New Roman" pitchFamily="18" charset="0"/>
                <a:cs typeface="Times New Roman" pitchFamily="18" charset="0"/>
              </a:rPr>
              <a:t>Özendirici Ücret Sistemler</a:t>
            </a:r>
            <a:br>
              <a:rPr lang="tr-TR" sz="40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4000" b="1" dirty="0" err="1" smtClean="0">
                <a:effectLst/>
                <a:latin typeface="Times New Roman" pitchFamily="18" charset="0"/>
                <a:cs typeface="Times New Roman" pitchFamily="18" charset="0"/>
              </a:rPr>
              <a:t>Bedeaux</a:t>
            </a:r>
            <a:r>
              <a:rPr lang="tr-TR" sz="4000" b="1" dirty="0" smtClean="0">
                <a:effectLst/>
                <a:latin typeface="Times New Roman" pitchFamily="18" charset="0"/>
                <a:cs typeface="Times New Roman" pitchFamily="18" charset="0"/>
              </a:rPr>
              <a:t> Ücret Sistemi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Örneğin bir personele, standart olarak 480 dakikada bitirilmesi gereken 480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B’lik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bir iş verilmiş olsun, İşin saat ücretinin ise 1000 olduğunu kabul edersek, bir günde 750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B’lik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iş yapan personelin primi 750B - 480B = 270B olacak, bunun saat karşılığı ise 270/60=4.5 saat olacak ve işçiye 4.5 saatlik prim ödenecektir. Bu durumda personelin eline geçecek ücretin miktarı;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8x1000 + (4.5x1000)x0.75=11375 lira olacaktır.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(4.5x1000)x0.25=1.125 lira yardımcı personele dağıtılacak miktar 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b="1" dirty="0" smtClean="0">
                <a:effectLst/>
                <a:latin typeface="Times New Roman" pitchFamily="18" charset="0"/>
                <a:cs typeface="Times New Roman" pitchFamily="18" charset="0"/>
              </a:rPr>
              <a:t>Özendirici Ücret Sistemler</a:t>
            </a:r>
            <a:br>
              <a:rPr lang="tr-TR" sz="44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4400" b="1" dirty="0" err="1" smtClean="0">
                <a:effectLst/>
                <a:latin typeface="Times New Roman" pitchFamily="18" charset="0"/>
                <a:cs typeface="Times New Roman" pitchFamily="18" charset="0"/>
              </a:rPr>
              <a:t>Emerson</a:t>
            </a:r>
            <a:r>
              <a:rPr lang="tr-TR" sz="4400" b="1" dirty="0" smtClean="0">
                <a:effectLst/>
                <a:latin typeface="Times New Roman" pitchFamily="18" charset="0"/>
                <a:cs typeface="Times New Roman" pitchFamily="18" charset="0"/>
              </a:rPr>
              <a:t> Ücret Sistemi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Saat ücreti 1000 lira olan 8 saatlik bir işi personelin 12, 9, 4 saatte yapması durumunda elde edeceği ücreti hesaplayalım.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1.Durum  8/12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=%66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prim elde edilmez, 8x1000=8000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2. Durum 8/9=%88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(8x1000)+ (8000x0.20)=9600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3.Durum 8/4=%200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(8x1000)+(8000x0.20)+(4x1000)=13600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728" y="35716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>
                <a:effectLst/>
                <a:latin typeface="Times New Roman" pitchFamily="18" charset="0"/>
                <a:cs typeface="Times New Roman" pitchFamily="18" charset="0"/>
              </a:rPr>
              <a:t>Özendirici Ücret Sistemler</a:t>
            </a:r>
            <a:br>
              <a:rPr lang="tr-TR" sz="40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4000" b="1" dirty="0" smtClean="0">
                <a:effectLst/>
                <a:latin typeface="Times New Roman" pitchFamily="18" charset="0"/>
                <a:cs typeface="Times New Roman" pitchFamily="18" charset="0"/>
              </a:rPr>
              <a:t>Değişken Parça Başı Ücret Sistemi (Taylor Sistemi)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928794" y="1785926"/>
          <a:ext cx="5851544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5772"/>
                <a:gridCol w="292577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Times New Roman" pitchFamily="18" charset="0"/>
                          <a:cs typeface="Times New Roman" pitchFamily="18" charset="0"/>
                        </a:rPr>
                        <a:t>Üretim Miktarı (Standartlar)</a:t>
                      </a:r>
                      <a:endParaRPr lang="tr-T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Times New Roman" pitchFamily="18" charset="0"/>
                          <a:cs typeface="Times New Roman" pitchFamily="18" charset="0"/>
                        </a:rPr>
                        <a:t>Parça Başı Ücreti </a:t>
                      </a:r>
                      <a:endParaRPr lang="tr-T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Times New Roman" pitchFamily="18" charset="0"/>
                          <a:cs typeface="Times New Roman" pitchFamily="18" charset="0"/>
                        </a:rPr>
                        <a:t>1-99 Birim (standart altı)</a:t>
                      </a:r>
                      <a:endParaRPr lang="tr-T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tr-T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Times New Roman" pitchFamily="18" charset="0"/>
                          <a:cs typeface="Times New Roman" pitchFamily="18" charset="0"/>
                        </a:rPr>
                        <a:t>100 Birim (standart)</a:t>
                      </a:r>
                      <a:endParaRPr lang="tr-T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tr-T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Times New Roman" pitchFamily="18" charset="0"/>
                          <a:cs typeface="Times New Roman" pitchFamily="18" charset="0"/>
                        </a:rPr>
                        <a:t>101-200</a:t>
                      </a:r>
                      <a:r>
                        <a:rPr lang="tr-TR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Birim </a:t>
                      </a:r>
                      <a:endParaRPr lang="tr-T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tr-T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Times New Roman" pitchFamily="18" charset="0"/>
                          <a:cs typeface="Times New Roman" pitchFamily="18" charset="0"/>
                        </a:rPr>
                        <a:t>201-300 Birim </a:t>
                      </a:r>
                      <a:endParaRPr lang="tr-T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Times New Roman" pitchFamily="18" charset="0"/>
                          <a:cs typeface="Times New Roman" pitchFamily="18" charset="0"/>
                        </a:rPr>
                        <a:t>140</a:t>
                      </a:r>
                      <a:endParaRPr lang="tr-T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Times New Roman" pitchFamily="18" charset="0"/>
                          <a:cs typeface="Times New Roman" pitchFamily="18" charset="0"/>
                        </a:rPr>
                        <a:t>300+</a:t>
                      </a:r>
                      <a:endParaRPr lang="tr-T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latin typeface="Times New Roman" pitchFamily="18" charset="0"/>
                          <a:cs typeface="Times New Roman" pitchFamily="18" charset="0"/>
                        </a:rPr>
                        <a:t>170</a:t>
                      </a:r>
                      <a:endParaRPr lang="tr-T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Metin kutusu"/>
          <p:cNvSpPr txBox="1"/>
          <p:nvPr/>
        </p:nvSpPr>
        <p:spPr>
          <a:xfrm>
            <a:off x="2357422" y="4572008"/>
            <a:ext cx="49292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100 birim üreten personel, 10000 lira</a:t>
            </a: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150 birim üreten personel, 16500 lira</a:t>
            </a:r>
          </a:p>
          <a:p>
            <a:r>
              <a:rPr lang="tr-T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200 birim üreten personel, 22000lira</a:t>
            </a:r>
          </a:p>
          <a:p>
            <a:r>
              <a:rPr lang="tr-T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201birim üreten personel, 28140 lira</a:t>
            </a:r>
            <a:endParaRPr lang="tr-T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b="1" dirty="0" smtClean="0">
                <a:effectLst/>
                <a:latin typeface="Times New Roman" pitchFamily="18" charset="0"/>
                <a:cs typeface="Times New Roman" pitchFamily="18" charset="0"/>
              </a:rPr>
              <a:t>Özendirici Ücret Sistemler</a:t>
            </a:r>
            <a:br>
              <a:rPr lang="tr-TR" sz="44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4400" b="1" dirty="0" err="1" smtClean="0">
                <a:effectLst/>
                <a:latin typeface="Times New Roman" pitchFamily="18" charset="0"/>
                <a:cs typeface="Times New Roman" pitchFamily="18" charset="0"/>
              </a:rPr>
              <a:t>Gannt</a:t>
            </a:r>
            <a:r>
              <a:rPr lang="tr-TR" sz="4400" b="1" dirty="0" smtClean="0">
                <a:effectLst/>
                <a:latin typeface="Times New Roman" pitchFamily="18" charset="0"/>
                <a:cs typeface="Times New Roman" pitchFamily="18" charset="0"/>
              </a:rPr>
              <a:t> Ücret Sistemi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Taylor sisteminden farkı personelin saat ücretinin garanti altına alınmış olmasıdır.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Personelin bir günde gerçekleştirmesi gereken standart üretim miktarı belirlenir.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Verim standardına ulaşan personele %20-80 arasında prim verilir. 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170</TotalTime>
  <Words>587</Words>
  <PresentationFormat>Ekran Gösterisi (4:3)</PresentationFormat>
  <Paragraphs>82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Gündönümü</vt:lpstr>
      <vt:lpstr>ÜCRET SİSTEMLERİ VE SOSYAL YARDIMLAR </vt:lpstr>
      <vt:lpstr>Ücret Sistemi</vt:lpstr>
      <vt:lpstr>Slayt 3</vt:lpstr>
      <vt:lpstr>Özendirici Ücret Sistemleri Halsey Ücret Sistemi </vt:lpstr>
      <vt:lpstr>Özendirici Ücret Sistemler Rowan Ücret Sistemi </vt:lpstr>
      <vt:lpstr>Özendirici Ücret Sistemler Bedeaux Ücret Sistemi</vt:lpstr>
      <vt:lpstr>Özendirici Ücret Sistemler Emerson Ücret Sistemi</vt:lpstr>
      <vt:lpstr>Özendirici Ücret Sistemler Değişken Parça Başı Ücret Sistemi (Taylor Sistemi)</vt:lpstr>
      <vt:lpstr>Özendirici Ücret Sistemler Gannt Ücret Sistemi</vt:lpstr>
      <vt:lpstr>Özendirici Ücret Sistemler Grup Parça Başı Ücret Sistemi</vt:lpstr>
      <vt:lpstr>Özendirme Planları </vt:lpstr>
      <vt:lpstr>Sosyal Yardımlar ve Hizmetler </vt:lpstr>
      <vt:lpstr>Problem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ÜCRET SİSTEMLERİ VE SOSYAL YARDIMLAR </dc:title>
  <dc:creator>de</dc:creator>
  <cp:lastModifiedBy>de</cp:lastModifiedBy>
  <cp:revision>26</cp:revision>
  <dcterms:created xsi:type="dcterms:W3CDTF">2015-04-20T18:08:33Z</dcterms:created>
  <dcterms:modified xsi:type="dcterms:W3CDTF">2015-05-04T19:39:26Z</dcterms:modified>
</cp:coreProperties>
</file>