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94" r:id="rId2"/>
    <p:sldId id="286" r:id="rId3"/>
    <p:sldId id="295" r:id="rId4"/>
    <p:sldId id="296" r:id="rId5"/>
    <p:sldId id="298" r:id="rId6"/>
    <p:sldId id="297"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89" d="100"/>
          <a:sy n="89" d="100"/>
        </p:scale>
        <p:origin x="120" y="18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E661CB-288F-4025-913E-7A2A82B87BB1}" type="datetimeFigureOut">
              <a:rPr lang="tr-TR" smtClean="0"/>
              <a:pPr/>
              <a:t>30.11.2017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8BD1CF-BDD9-4C56-9C01-1DBCD4EDBC80}" type="slidenum">
              <a:rPr lang="tr-TR" smtClean="0"/>
              <a:pPr/>
              <a:t>‹#›</a:t>
            </a:fld>
            <a:endParaRPr lang="tr-TR"/>
          </a:p>
        </p:txBody>
      </p:sp>
    </p:spTree>
    <p:extLst>
      <p:ext uri="{BB962C8B-B14F-4D97-AF65-F5344CB8AC3E}">
        <p14:creationId xmlns:p14="http://schemas.microsoft.com/office/powerpoint/2010/main" val="15715700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p14="http://schemas.microsoft.com/office/powerpoint/2010/main" val="9826744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p14="http://schemas.microsoft.com/office/powerpoint/2010/main" val="36099895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p14="http://schemas.microsoft.com/office/powerpoint/2010/main" val="1086357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p14="http://schemas.microsoft.com/office/powerpoint/2010/main" val="21387523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p14="http://schemas.microsoft.com/office/powerpoint/2010/main" val="15461165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p14="http://schemas.microsoft.com/office/powerpoint/2010/main" val="421743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p14="http://schemas.microsoft.com/office/powerpoint/2010/main" val="4165238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p14="http://schemas.microsoft.com/office/powerpoint/2010/main" val="332284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p14="http://schemas.microsoft.com/office/powerpoint/2010/main" val="2733971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p14="http://schemas.microsoft.com/office/powerpoint/2010/main" val="2252657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p14="http://schemas.microsoft.com/office/powerpoint/2010/main" val="2971940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C43091-F59E-4959-A587-73C6A9152740}" type="datetimeFigureOut">
              <a:rPr lang="tr-TR" smtClean="0"/>
              <a:pPr/>
              <a:t>30.11.2017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D4234A-7629-4273-B6D4-5C23CC79CA29}" type="slidenum">
              <a:rPr lang="tr-TR" smtClean="0"/>
              <a:pPr/>
              <a:t>‹#›</a:t>
            </a:fld>
            <a:endParaRPr lang="tr-TR"/>
          </a:p>
        </p:txBody>
      </p:sp>
    </p:spTree>
    <p:extLst>
      <p:ext uri="{BB962C8B-B14F-4D97-AF65-F5344CB8AC3E}">
        <p14:creationId xmlns:p14="http://schemas.microsoft.com/office/powerpoint/2010/main" val="37389480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64"/>
          <p:cNvPicPr>
            <a:picLocks noChangeAspect="1" noChangeArrowheads="1"/>
          </p:cNvPicPr>
          <p:nvPr/>
        </p:nvPicPr>
        <p:blipFill>
          <a:blip r:embed="rId2" cstate="print">
            <a:lum bright="70000" contrast="-70000"/>
            <a:grayscl/>
            <a:extLst>
              <a:ext uri="{28A0092B-C50C-407E-A947-70E740481C1C}">
                <a14:useLocalDpi xmlns:a14="http://schemas.microsoft.com/office/drawing/2010/main" val="0"/>
              </a:ext>
            </a:extLst>
          </a:blip>
          <a:srcRect/>
          <a:stretch>
            <a:fillRect/>
          </a:stretch>
        </p:blipFill>
        <p:spPr bwMode="auto">
          <a:xfrm>
            <a:off x="1524000" y="582614"/>
            <a:ext cx="9144000" cy="627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Text Box 3"/>
          <p:cNvSpPr txBox="1">
            <a:spLocks noChangeArrowheads="1"/>
          </p:cNvSpPr>
          <p:nvPr/>
        </p:nvSpPr>
        <p:spPr bwMode="auto">
          <a:xfrm>
            <a:off x="2855913" y="1473201"/>
            <a:ext cx="6553200" cy="2043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endParaRPr lang="tr-TR" altLang="tr-TR">
              <a:latin typeface="Tahoma" panose="020B0604030504040204" pitchFamily="34" charset="0"/>
            </a:endParaRPr>
          </a:p>
          <a:p>
            <a:pPr algn="ctr" eaLnBrk="1" hangingPunct="1">
              <a:spcBef>
                <a:spcPct val="50000"/>
              </a:spcBef>
              <a:buFontTx/>
              <a:buNone/>
            </a:pPr>
            <a:endParaRPr lang="tr-TR" altLang="tr-TR">
              <a:latin typeface="Tahoma" panose="020B0604030504040204" pitchFamily="34" charset="0"/>
            </a:endParaRPr>
          </a:p>
          <a:p>
            <a:pPr algn="ctr" eaLnBrk="1" hangingPunct="1">
              <a:spcBef>
                <a:spcPct val="50000"/>
              </a:spcBef>
              <a:buFontTx/>
              <a:buNone/>
            </a:pPr>
            <a:r>
              <a:rPr lang="tr-TR" altLang="tr-TR">
                <a:latin typeface="Tahoma" panose="020B0604030504040204" pitchFamily="34" charset="0"/>
              </a:rPr>
              <a:t> </a:t>
            </a:r>
          </a:p>
        </p:txBody>
      </p:sp>
      <p:sp>
        <p:nvSpPr>
          <p:cNvPr id="4100" name="Rectangle 4"/>
          <p:cNvSpPr>
            <a:spLocks noChangeArrowheads="1"/>
          </p:cNvSpPr>
          <p:nvPr/>
        </p:nvSpPr>
        <p:spPr bwMode="auto">
          <a:xfrm rot="5400000">
            <a:off x="5785644" y="-4261643"/>
            <a:ext cx="620713" cy="914400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tr-TR" altLang="tr-TR" sz="2000"/>
          </a:p>
        </p:txBody>
      </p:sp>
      <p:sp>
        <p:nvSpPr>
          <p:cNvPr id="4101" name="Rectangle 5"/>
          <p:cNvSpPr>
            <a:spLocks noChangeArrowheads="1"/>
          </p:cNvSpPr>
          <p:nvPr/>
        </p:nvSpPr>
        <p:spPr bwMode="auto">
          <a:xfrm>
            <a:off x="2855913" y="2743201"/>
            <a:ext cx="6335712" cy="3662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r>
              <a:rPr lang="tr-TR" altLang="tr-TR" sz="2000" b="1"/>
              <a:t>Prof. Dr. M. Muhtar Kutlu</a:t>
            </a:r>
          </a:p>
          <a:p>
            <a:pPr algn="ctr" eaLnBrk="1" hangingPunct="1">
              <a:spcBef>
                <a:spcPct val="0"/>
              </a:spcBef>
              <a:buFontTx/>
              <a:buNone/>
            </a:pPr>
            <a:r>
              <a:rPr lang="tr-TR" altLang="tr-TR" sz="2000"/>
              <a:t>Ankara Üniversitesi DTCF Halkbilim Bölümü </a:t>
            </a:r>
          </a:p>
          <a:p>
            <a:pPr eaLnBrk="1" hangingPunct="1">
              <a:spcBef>
                <a:spcPct val="50000"/>
              </a:spcBef>
            </a:pPr>
            <a:endParaRPr lang="tr-TR" altLang="tr-TR" sz="2000"/>
          </a:p>
        </p:txBody>
      </p:sp>
      <p:sp>
        <p:nvSpPr>
          <p:cNvPr id="56326" name="Rectangle 6"/>
          <p:cNvSpPr>
            <a:spLocks noChangeArrowheads="1"/>
          </p:cNvSpPr>
          <p:nvPr/>
        </p:nvSpPr>
        <p:spPr bwMode="auto">
          <a:xfrm>
            <a:off x="2711451" y="1052513"/>
            <a:ext cx="6913563" cy="2032000"/>
          </a:xfrm>
          <a:prstGeom prst="rect">
            <a:avLst/>
          </a:prstGeom>
          <a:noFill/>
          <a:ln w="9525">
            <a:noFill/>
            <a:miter lim="800000"/>
            <a:headEnd/>
            <a:tailEnd/>
          </a:ln>
          <a:effectLst/>
        </p:spPr>
        <p:txBody>
          <a:bodyPr>
            <a:spAutoFit/>
          </a:bodyPr>
          <a:lstStyle/>
          <a:p>
            <a:pPr eaLnBrk="1" hangingPunct="1">
              <a:defRPr/>
            </a:pPr>
            <a:endParaRPr lang="tr-TR" b="1" dirty="0">
              <a:solidFill>
                <a:schemeClr val="tx2"/>
              </a:solidFill>
              <a:effectLst>
                <a:outerShdw blurRad="38100" dist="38100" dir="2700000" algn="tl">
                  <a:srgbClr val="C0C0C0"/>
                </a:outerShdw>
              </a:effectLst>
              <a:latin typeface="Arial" charset="0"/>
            </a:endParaRPr>
          </a:p>
          <a:p>
            <a:pPr eaLnBrk="1" hangingPunct="1">
              <a:defRPr/>
            </a:pPr>
            <a:endParaRPr lang="tr-TR" b="1" dirty="0">
              <a:solidFill>
                <a:schemeClr val="tx2"/>
              </a:solidFill>
              <a:effectLst>
                <a:outerShdw blurRad="38100" dist="38100" dir="2700000" algn="tl">
                  <a:srgbClr val="C0C0C0"/>
                </a:outerShdw>
              </a:effectLst>
              <a:latin typeface="Arial" charset="0"/>
            </a:endParaRPr>
          </a:p>
          <a:p>
            <a:pPr eaLnBrk="1" hangingPunct="1">
              <a:defRPr/>
            </a:pPr>
            <a:endParaRPr lang="tr-TR" b="1" dirty="0">
              <a:solidFill>
                <a:schemeClr val="tx2"/>
              </a:solidFill>
              <a:effectLst>
                <a:outerShdw blurRad="38100" dist="38100" dir="2700000" algn="tl">
                  <a:srgbClr val="C0C0C0"/>
                </a:outerShdw>
              </a:effectLst>
              <a:latin typeface="Arial" charset="0"/>
            </a:endParaRPr>
          </a:p>
          <a:p>
            <a:pPr algn="ctr" eaLnBrk="1" hangingPunct="1">
              <a:defRPr/>
            </a:pPr>
            <a:r>
              <a:rPr lang="tr-TR" sz="2400" b="1" dirty="0">
                <a:solidFill>
                  <a:schemeClr val="tx2"/>
                </a:solidFill>
                <a:effectLst>
                  <a:outerShdw blurRad="38100" dist="38100" dir="2700000" algn="tl">
                    <a:srgbClr val="C0C0C0"/>
                  </a:outerShdw>
                </a:effectLst>
                <a:latin typeface="Arial Rounded MT Bold" pitchFamily="34" charset="0"/>
              </a:rPr>
              <a:t>ANADOLU GÖÇER KÜLTÜRÜ</a:t>
            </a:r>
          </a:p>
          <a:p>
            <a:pPr algn="ctr" eaLnBrk="1" hangingPunct="1">
              <a:defRPr/>
            </a:pPr>
            <a:endParaRPr lang="tr-TR" sz="2400" b="1" dirty="0">
              <a:solidFill>
                <a:schemeClr val="tx2"/>
              </a:solidFill>
              <a:effectLst>
                <a:outerShdw blurRad="38100" dist="38100" dir="2700000" algn="tl">
                  <a:srgbClr val="C0C0C0"/>
                </a:outerShdw>
              </a:effectLst>
              <a:latin typeface="Arial Rounded MT Bold" pitchFamily="34" charset="0"/>
            </a:endParaRPr>
          </a:p>
          <a:p>
            <a:pPr algn="ctr" eaLnBrk="1" hangingPunct="1">
              <a:defRPr/>
            </a:pPr>
            <a:r>
              <a:rPr lang="tr-TR" sz="2400" b="1" dirty="0">
                <a:solidFill>
                  <a:schemeClr val="tx2"/>
                </a:solidFill>
                <a:effectLst>
                  <a:outerShdw blurRad="38100" dist="38100" dir="2700000" algn="tl">
                    <a:srgbClr val="C0C0C0"/>
                  </a:outerShdw>
                </a:effectLst>
                <a:latin typeface="Arial Rounded MT Bold" pitchFamily="34" charset="0"/>
              </a:rPr>
              <a:t>...sınırlar çizilmeden, duvarlar örülmeden... </a:t>
            </a:r>
          </a:p>
        </p:txBody>
      </p:sp>
    </p:spTree>
    <p:extLst>
      <p:ext uri="{BB962C8B-B14F-4D97-AF65-F5344CB8AC3E}">
        <p14:creationId xmlns:p14="http://schemas.microsoft.com/office/powerpoint/2010/main" val="10033012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algn="ctr" eaLnBrk="1" hangingPunct="1"/>
            <a:r>
              <a:rPr lang="tr-TR" altLang="tr-TR" sz="2000" b="1" dirty="0"/>
              <a:t>ANADOLU’DA GÖÇER KÜLTÜRÜ  </a:t>
            </a:r>
            <a:br>
              <a:rPr lang="tr-TR" altLang="tr-TR" sz="2000" b="1" dirty="0"/>
            </a:br>
            <a:r>
              <a:rPr lang="tr-TR" altLang="tr-TR" sz="2000" b="1" dirty="0"/>
              <a:t>SÜREKLİLİK: Gelenek ve Kültürel Süreklilik</a:t>
            </a:r>
          </a:p>
        </p:txBody>
      </p:sp>
      <p:sp>
        <p:nvSpPr>
          <p:cNvPr id="36867" name="Rectangle 3"/>
          <p:cNvSpPr>
            <a:spLocks noGrp="1" noChangeArrowheads="1"/>
          </p:cNvSpPr>
          <p:nvPr>
            <p:ph idx="1"/>
          </p:nvPr>
        </p:nvSpPr>
        <p:spPr/>
        <p:txBody>
          <a:bodyPr/>
          <a:lstStyle/>
          <a:p>
            <a:pPr algn="ctr" eaLnBrk="1" hangingPunct="1">
              <a:buFontTx/>
              <a:buNone/>
            </a:pPr>
            <a:endParaRPr lang="tr-TR" altLang="tr-TR" sz="2000"/>
          </a:p>
          <a:p>
            <a:pPr algn="ctr" eaLnBrk="1" hangingPunct="1">
              <a:buFontTx/>
              <a:buNone/>
            </a:pPr>
            <a:endParaRPr lang="tr-TR" altLang="tr-TR" sz="2000"/>
          </a:p>
          <a:p>
            <a:pPr algn="ctr" eaLnBrk="1" hangingPunct="1">
              <a:buFontTx/>
              <a:buNone/>
            </a:pPr>
            <a:r>
              <a:rPr lang="tr-TR" altLang="tr-TR" sz="2000"/>
              <a:t>TOPLUMSAL ÖRGÜTLENME</a:t>
            </a:r>
          </a:p>
          <a:p>
            <a:pPr algn="ctr" eaLnBrk="1" hangingPunct="1">
              <a:buFontTx/>
              <a:buNone/>
            </a:pPr>
            <a:r>
              <a:rPr lang="tr-TR" altLang="tr-TR" sz="2000"/>
              <a:t>AŞİRET</a:t>
            </a:r>
          </a:p>
          <a:p>
            <a:pPr algn="ctr" eaLnBrk="1" hangingPunct="1">
              <a:buFontTx/>
              <a:buNone/>
            </a:pPr>
            <a:endParaRPr lang="tr-TR" altLang="tr-TR" sz="2000"/>
          </a:p>
          <a:p>
            <a:pPr algn="ctr" eaLnBrk="1" hangingPunct="1">
              <a:buFontTx/>
              <a:buNone/>
            </a:pPr>
            <a:r>
              <a:rPr lang="tr-TR" altLang="tr-TR" sz="2000"/>
              <a:t>GELENEK</a:t>
            </a:r>
          </a:p>
          <a:p>
            <a:pPr algn="ctr" eaLnBrk="1" hangingPunct="1">
              <a:buFontTx/>
              <a:buNone/>
            </a:pPr>
            <a:r>
              <a:rPr lang="tr-TR" altLang="tr-TR" sz="2000"/>
              <a:t>HALK KÜLTÜRÜ</a:t>
            </a:r>
          </a:p>
        </p:txBody>
      </p:sp>
    </p:spTree>
    <p:extLst>
      <p:ext uri="{BB962C8B-B14F-4D97-AF65-F5344CB8AC3E}">
        <p14:creationId xmlns:p14="http://schemas.microsoft.com/office/powerpoint/2010/main" val="39231758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838200" y="2120899"/>
            <a:ext cx="10515600" cy="4056063"/>
          </a:xfrm>
        </p:spPr>
        <p:txBody>
          <a:bodyPr>
            <a:normAutofit/>
          </a:bodyPr>
          <a:lstStyle/>
          <a:p>
            <a:pPr algn="just"/>
            <a:r>
              <a:rPr lang="tr-TR" sz="2400" dirty="0" smtClean="0"/>
              <a:t>Anadolu’da göçer kültürün sürekliliğini (kültürel temelleri) “aşiret” tipindeki toplumsal örgütlenme biçiminde aramak gerekir.</a:t>
            </a:r>
          </a:p>
          <a:p>
            <a:pPr algn="just">
              <a:buNone/>
            </a:pPr>
            <a:endParaRPr lang="tr-TR" sz="2400" dirty="0" smtClean="0"/>
          </a:p>
          <a:p>
            <a:pPr algn="just"/>
            <a:r>
              <a:rPr lang="tr-TR" sz="2400" dirty="0" smtClean="0"/>
              <a:t>Tarihsel olarak Anadolu’da Türkmen, Yörük, Arap, Kürt göçebe toplulukları Konar-göçer aşiretler oluşturmaktaydı. Bu aşiretlerin kendi içlerinde cemaat, oymak, boy, sülale, kabile gibi alt bölümlere ayrıldıklarını da biliyoruz. Yakın zamana kadar varlıklarını hissettiren aşiretler bu tarihsel geçmişin günümüzdeki uzantılarıdır. </a:t>
            </a:r>
            <a:endParaRPr lang="tr-TR"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719866" y="2567903"/>
            <a:ext cx="10515600" cy="2498949"/>
          </a:xfrm>
        </p:spPr>
        <p:txBody>
          <a:bodyPr>
            <a:normAutofit/>
          </a:bodyPr>
          <a:lstStyle/>
          <a:p>
            <a:pPr algn="just"/>
            <a:r>
              <a:rPr lang="tr-TR" sz="2000" dirty="0" smtClean="0"/>
              <a:t>Aşiret, sosyal, ekonomik, siyasal/politik bir örgütlenme biçimidir. Gerçek yada hayali (gerçek olduğu varsayılan) ortak bir ataya dayanan, akrabalık (kan bağı yada hısımlık yoluyla) temelinde örgütlenmiş kendine özgü bir iç yapıya ve yaşama tarzına (göçebelik) sahip </a:t>
            </a:r>
            <a:r>
              <a:rPr lang="tr-TR" sz="2000" dirty="0" err="1" smtClean="0"/>
              <a:t>sosyo</a:t>
            </a:r>
            <a:r>
              <a:rPr lang="tr-TR" sz="2000" dirty="0" smtClean="0"/>
              <a:t>-politik bir birimdir. Sosyolojik anlamıyla geleneksel, kapalı, cemaat tipi toplum özellikleriyle tanımlanan aşiretler, aynı zamanda göçebe hayvancılık ekonomisiyle bütünleşmiş topluluklardır.</a:t>
            </a:r>
          </a:p>
          <a:p>
            <a:pPr algn="just">
              <a:buNone/>
            </a:pPr>
            <a:r>
              <a:rPr lang="tr-TR" sz="2000" dirty="0" smtClean="0"/>
              <a:t> </a:t>
            </a:r>
          </a:p>
          <a:p>
            <a:pPr algn="just"/>
            <a:endParaRPr lang="tr-TR"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05927" y="1470623"/>
            <a:ext cx="10515600" cy="4351338"/>
          </a:xfrm>
        </p:spPr>
        <p:txBody>
          <a:bodyPr/>
          <a:lstStyle/>
          <a:p>
            <a:pPr algn="just"/>
            <a:r>
              <a:rPr lang="tr-TR" dirty="0"/>
              <a:t>Göçebe aşiretlerin toprağa yerleşip köylüleşmesi son derece yavaş seyreden karmaşık bir süreçtir. </a:t>
            </a:r>
          </a:p>
          <a:p>
            <a:pPr algn="just">
              <a:buNone/>
            </a:pPr>
            <a:r>
              <a:rPr lang="tr-TR" dirty="0"/>
              <a:t> </a:t>
            </a:r>
          </a:p>
          <a:p>
            <a:pPr algn="just"/>
            <a:r>
              <a:rPr lang="tr-TR" dirty="0"/>
              <a:t>Aşiret tipi örgütlenme biçiminin taşıdığı bu özellikler, göçebe kültürün korunup, saklanmasında ve fazla bir değişikliğe uğramadan sürdürülmesinde önemli bir etken olmuştur. Nitekim konar-göçer aşiretler kapalı, küçük ölçekli birimler halinde yaşayarak değişime direnen yapılarıyla geleneklerini korumuşlar, zamanla toprağa yerleşip köylüleştikten sonra da sürdürerek bugünlere taşımışlardır.</a:t>
            </a:r>
          </a:p>
        </p:txBody>
      </p:sp>
    </p:spTree>
    <p:extLst>
      <p:ext uri="{BB962C8B-B14F-4D97-AF65-F5344CB8AC3E}">
        <p14:creationId xmlns:p14="http://schemas.microsoft.com/office/powerpoint/2010/main" val="39869008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838200" y="2578099"/>
            <a:ext cx="10515600" cy="3598863"/>
          </a:xfrm>
        </p:spPr>
        <p:txBody>
          <a:bodyPr>
            <a:normAutofit/>
          </a:bodyPr>
          <a:lstStyle/>
          <a:p>
            <a:pPr algn="just"/>
            <a:r>
              <a:rPr lang="tr-TR" sz="2400" dirty="0" smtClean="0"/>
              <a:t>Günümüzde Anadolu göçer kültürünün, yaşanan hızlı değişim süreçleri karşısında, aşiret yapısında görülen çözülmelere karşın bir “alt-kültür” geleneği olarak varlığını sürdürmesi büyük ölçüde bu nedene bağlıdır (geleneğin gücü).</a:t>
            </a:r>
            <a:endParaRPr lang="tr-TR" sz="2400" dirty="0"/>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216</Words>
  <Application>Microsoft Office PowerPoint</Application>
  <PresentationFormat>Geniş ekran</PresentationFormat>
  <Paragraphs>37</Paragraphs>
  <Slides>6</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6</vt:i4>
      </vt:variant>
    </vt:vector>
  </HeadingPairs>
  <TitlesOfParts>
    <vt:vector size="12" baseType="lpstr">
      <vt:lpstr>Arial</vt:lpstr>
      <vt:lpstr>Arial Rounded MT Bold</vt:lpstr>
      <vt:lpstr>Calibri</vt:lpstr>
      <vt:lpstr>Calibri Light</vt:lpstr>
      <vt:lpstr>Tahoma</vt:lpstr>
      <vt:lpstr>Office Teması</vt:lpstr>
      <vt:lpstr>PowerPoint Sunusu</vt:lpstr>
      <vt:lpstr>ANADOLU’DA GÖÇER KÜLTÜRÜ   SÜREKLİLİK: Gelenek ve Kültürel Süreklilik</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Kullanıcı</dc:creator>
  <cp:lastModifiedBy>Kullanıcı</cp:lastModifiedBy>
  <cp:revision>15</cp:revision>
  <dcterms:created xsi:type="dcterms:W3CDTF">2017-11-29T13:26:08Z</dcterms:created>
  <dcterms:modified xsi:type="dcterms:W3CDTF">2017-11-30T06:55:20Z</dcterms:modified>
</cp:coreProperties>
</file>