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58" r:id="rId5"/>
    <p:sldId id="263" r:id="rId6"/>
    <p:sldId id="259" r:id="rId7"/>
    <p:sldId id="260"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78865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2023233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93BF7B-43FB-4DAD-B421-4F9283DF967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82416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255105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93BF7B-43FB-4DAD-B421-4F9283DF967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11767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1900295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16683272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340330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309625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CDECF81-9470-4F7E-B31E-989AA7996456}"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2580678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1200219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CDECF81-9470-4F7E-B31E-989AA7996456}"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3805046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CDECF81-9470-4F7E-B31E-989AA7996456}"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3018649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ECF81-9470-4F7E-B31E-989AA7996456}"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1942765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2026864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CDECF81-9470-4F7E-B31E-989AA7996456}"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D93BF7B-43FB-4DAD-B421-4F9283DF9675}" type="slidenum">
              <a:rPr lang="tr-TR" smtClean="0"/>
              <a:t>‹#›</a:t>
            </a:fld>
            <a:endParaRPr lang="tr-TR"/>
          </a:p>
        </p:txBody>
      </p:sp>
    </p:spTree>
    <p:extLst>
      <p:ext uri="{BB962C8B-B14F-4D97-AF65-F5344CB8AC3E}">
        <p14:creationId xmlns:p14="http://schemas.microsoft.com/office/powerpoint/2010/main" val="2393037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DECF81-9470-4F7E-B31E-989AA7996456}"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D93BF7B-43FB-4DAD-B421-4F9283DF9675}" type="slidenum">
              <a:rPr lang="tr-TR" smtClean="0"/>
              <a:t>‹#›</a:t>
            </a:fld>
            <a:endParaRPr lang="tr-TR"/>
          </a:p>
        </p:txBody>
      </p:sp>
    </p:spTree>
    <p:extLst>
      <p:ext uri="{BB962C8B-B14F-4D97-AF65-F5344CB8AC3E}">
        <p14:creationId xmlns:p14="http://schemas.microsoft.com/office/powerpoint/2010/main" val="2856626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1"/>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79095" y="1469037"/>
            <a:ext cx="10523094" cy="5066674"/>
          </a:xfrm>
        </p:spPr>
        <p:txBody>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138/4- </a:t>
            </a:r>
            <a:r>
              <a:rPr lang="tr-TR" i="1" dirty="0">
                <a:solidFill>
                  <a:schemeClr val="tx1">
                    <a:lumMod val="65000"/>
                    <a:lumOff val="35000"/>
                  </a:schemeClr>
                </a:solidFill>
                <a:latin typeface="Arial" panose="020B0604020202020204" pitchFamily="34" charset="0"/>
                <a:cs typeface="Arial" panose="020B0604020202020204" pitchFamily="34" charset="0"/>
              </a:rPr>
              <a:t>Yasama ve yürütme organları ile idare, mahkeme kararlarına uymak zorundadır; bu organlar ve idare, </a:t>
            </a:r>
            <a:r>
              <a:rPr lang="tr-TR" i="1" dirty="0" smtClean="0">
                <a:solidFill>
                  <a:schemeClr val="tx1">
                    <a:lumMod val="65000"/>
                    <a:lumOff val="35000"/>
                  </a:schemeClr>
                </a:solidFill>
                <a:latin typeface="Arial" panose="020B0604020202020204" pitchFamily="34" charset="0"/>
                <a:cs typeface="Arial" panose="020B0604020202020204" pitchFamily="34" charset="0"/>
              </a:rPr>
              <a:t>mahkeme kararlarını </a:t>
            </a:r>
            <a:r>
              <a:rPr lang="tr-TR" i="1" dirty="0">
                <a:solidFill>
                  <a:schemeClr val="tx1">
                    <a:lumMod val="65000"/>
                    <a:lumOff val="35000"/>
                  </a:schemeClr>
                </a:solidFill>
                <a:latin typeface="Arial" panose="020B0604020202020204" pitchFamily="34" charset="0"/>
                <a:cs typeface="Arial" panose="020B0604020202020204" pitchFamily="34" charset="0"/>
              </a:rPr>
              <a:t>hiçbir suretle değiştiremez ve bunların yerine getirilmesini geciktiremez.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(AYM, E. 2012/22, K. 2012/133, T. 27.9.2012): </a:t>
            </a:r>
            <a:r>
              <a:rPr lang="tr-TR" dirty="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Anayasa'nın 2. maddesinde belirtilen hukuk devleti, eylem ve işlemleri hukuka uygun, insan haklarına saygılı, bu hak ve özgürlükleri koruyup güçlendiren, her alanda adaletli bir hukuk düzeni kurup bunu geliştirerek sürdüren, Anayasa'ya aykırı durum ve tutumlardan kaçınan, Anayasa ve hukukun üstün kurallarıyla kendini bağlı sayan, yargı denetimine açık olan devlettir. Hukukun ve adaletin en somut yansıması olan mahkeme kararlarının uygulanması, hukuk devleti ilkesi ve onun vazgeçilmez koşullarından biri olan hukuka bağlı idare anlayışının gereğidir.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Anayasa'nın 138. maddesinin dördüncü fıkrasında, 'Yasama ve yürütme organları ile idare, mahkeme kararlarına uymak zorundadır; bu organlar ve idare, mahkeme kararlarını hiçbir surette değiştiremez ve bunların yerine getirilmesini geciktiremez.' denilmektedir. Bu hükme göre, kamu görevlileri de mahkeme kararlarını yerine getirmek zorunda olup, bu konuda seçim hakları bulunmamaktadır. Kaldı ki, mahkeme kararlarını kasten yerine getirmeyen memur ve diğer kamu görevlilerinin eylemleri suç oluşturmaktadır.»</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4967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934448" y="333878"/>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297455" y="1068634"/>
            <a:ext cx="11777032" cy="5789365"/>
          </a:xfrm>
        </p:spPr>
        <p:txBody>
          <a:bodyPr>
            <a:noAutofit/>
          </a:bodyPr>
          <a:lstStyle/>
          <a:p>
            <a:pPr marL="0" indent="0" algn="just">
              <a:buNone/>
            </a:pPr>
            <a:r>
              <a:rPr lang="tr-TR" sz="1450" b="1" dirty="0" smtClean="0">
                <a:solidFill>
                  <a:schemeClr val="tx1">
                    <a:lumMod val="65000"/>
                    <a:lumOff val="35000"/>
                  </a:schemeClr>
                </a:solidFill>
                <a:latin typeface="Arial" panose="020B0604020202020204" pitchFamily="34" charset="0"/>
                <a:cs typeface="Arial" panose="020B0604020202020204" pitchFamily="34" charset="0"/>
              </a:rPr>
              <a:t>(AYM, E. 2014/149, K. 2014/151, T. 2.10.2014): «</a:t>
            </a:r>
            <a:r>
              <a:rPr lang="tr-TR" sz="1450" i="1" dirty="0" smtClean="0">
                <a:solidFill>
                  <a:schemeClr val="tx1">
                    <a:lumMod val="65000"/>
                    <a:lumOff val="35000"/>
                  </a:schemeClr>
                </a:solidFill>
                <a:latin typeface="Arial" panose="020B0604020202020204" pitchFamily="34" charset="0"/>
                <a:cs typeface="Arial" panose="020B0604020202020204" pitchFamily="34" charset="0"/>
              </a:rPr>
              <a:t>Hukuk </a:t>
            </a:r>
            <a:r>
              <a:rPr lang="tr-TR" sz="1450" i="1" dirty="0">
                <a:solidFill>
                  <a:schemeClr val="tx1">
                    <a:lumMod val="65000"/>
                    <a:lumOff val="35000"/>
                  </a:schemeClr>
                </a:solidFill>
                <a:latin typeface="Arial" panose="020B0604020202020204" pitchFamily="34" charset="0"/>
                <a:cs typeface="Arial" panose="020B0604020202020204" pitchFamily="34" charset="0"/>
              </a:rPr>
              <a:t>devletinde kişilerin temel hak ve özgürlüklerinin sağlanması ve korunması esas olduğundan, kişilere etkili hak arama imkânı sağlayan güvencelerin de tanınması gerekmektedir. Bu çerçevede Anayasa'nın "Hak arama hürriyeti" başlıklı 36. maddesinin birinci </a:t>
            </a:r>
            <a:r>
              <a:rPr lang="tr-TR" sz="1450" i="1" dirty="0" err="1">
                <a:solidFill>
                  <a:schemeClr val="tx1">
                    <a:lumMod val="65000"/>
                    <a:lumOff val="35000"/>
                  </a:schemeClr>
                </a:solidFill>
                <a:latin typeface="Arial" panose="020B0604020202020204" pitchFamily="34" charset="0"/>
                <a:cs typeface="Arial" panose="020B0604020202020204" pitchFamily="34" charset="0"/>
              </a:rPr>
              <a:t>fıkrasında,"Herkes</a:t>
            </a:r>
            <a:r>
              <a:rPr lang="tr-TR" sz="1450" i="1" dirty="0">
                <a:solidFill>
                  <a:schemeClr val="tx1">
                    <a:lumMod val="65000"/>
                    <a:lumOff val="35000"/>
                  </a:schemeClr>
                </a:solidFill>
                <a:latin typeface="Arial" panose="020B0604020202020204" pitchFamily="34" charset="0"/>
                <a:cs typeface="Arial" panose="020B0604020202020204" pitchFamily="34" charset="0"/>
              </a:rPr>
              <a:t>, meşru vasıta ve yollardan faydalanmak suretiyle yargı mercileri önünde davacı veya davalı olarak iddia ve savunma ile adil yargılanma hakkına sahiptir." denilerek, herkese, adaleti bulma, hakkı olanı elde etme ve haksızlığı giderme imkânı sağlanmıştır. Böylece kişilerin hukuki güvenlikleri etkin bir koruma mekanizmasına kavuşturulmuştur. Mahkeme kararlarının değiştirilememesi, yasamanın ve yürütmenin kesinleşmiş yargı kararlarıyla oluşmuş hukuksal durumlara dokunamaması ya da bunları ortadan kaldıramaması hukuk devletinin temel ilkelerindendir. Nitekim, Anayasa'nın 138. maddesinin son fıkrasında da "Yasama ve yürütme organları ile idare, mahkeme kararlarına uymak zorundadır; hu organlar ve idare, mahkeme kararını hiçbir suretle değiştiremez ve bunların yerine getirilmesini geciktiremez." hükmüne yer verilmiştir. Bu nedenle, davaya taraf olan kişinin anayasal güvencelerinin etkin olarak korunması ve hukuka uygunluğun sağlanması için, idarenin kendisi hakkında verilen nihai yargı kararlarına uyması gerekmektedir</a:t>
            </a:r>
            <a:r>
              <a:rPr lang="tr-TR" sz="14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4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450" i="1" dirty="0">
                <a:solidFill>
                  <a:schemeClr val="tx1">
                    <a:lumMod val="65000"/>
                    <a:lumOff val="35000"/>
                  </a:schemeClr>
                </a:solidFill>
                <a:latin typeface="Arial" panose="020B0604020202020204" pitchFamily="34" charset="0"/>
                <a:cs typeface="Arial" panose="020B0604020202020204" pitchFamily="34" charset="0"/>
              </a:rPr>
              <a:t>Adalete olan inancın ve güven duygusunun sarsılması, Devletin temeli sayılan adaleti koruyan ve sağlamakla görevli yargı organını işlevsiz hâle getirecek, yargı kararının bağlayıcılık ifade etmemesi algısı yaratıldığında ise idareye keyfi davranış sergileme imkânı verilmiş olacaktır</a:t>
            </a:r>
            <a:r>
              <a:rPr lang="tr-TR" sz="145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4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sz="1450" i="1" dirty="0">
                <a:solidFill>
                  <a:schemeClr val="tx1">
                    <a:lumMod val="65000"/>
                    <a:lumOff val="35000"/>
                  </a:schemeClr>
                </a:solidFill>
                <a:latin typeface="Arial" panose="020B0604020202020204" pitchFamily="34" charset="0"/>
                <a:cs typeface="Arial" panose="020B0604020202020204" pitchFamily="34" charset="0"/>
              </a:rPr>
              <a:t>Bir uyuşmazlığı mahkeme önüne götürme, mahkemece verilen kararın uygulanmasını isteme, yargılamanın sonuç doğurmasını sağlayan hak arama hürriyetinin olmazsa olmaz koşuludur. Hak arama özgürlüğünün bir gereği olan mahkemeye erişim hakkı, yargılama sonunda verilen kararın etkili bir şekilde aynen ve gecikmeksizin uygulanmasını da gerektirmektedir. Mahkeme kararlarını uygulanamaz hâle getiren düzenlemeler, mahkemeye erişim hakkını da anlamsız kılacaktır</a:t>
            </a:r>
            <a:r>
              <a:rPr lang="tr-TR" sz="1450"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sz="1450" dirty="0">
                <a:solidFill>
                  <a:schemeClr val="tx1">
                    <a:lumMod val="65000"/>
                    <a:lumOff val="35000"/>
                  </a:schemeClr>
                </a:solidFill>
                <a:latin typeface="Arial" panose="020B0604020202020204" pitchFamily="34" charset="0"/>
                <a:cs typeface="Arial" panose="020B0604020202020204" pitchFamily="34" charset="0"/>
              </a:rPr>
              <a:t>Kişilerin, Devlete güven duymaları, maddi ve manevi varlıklarını geliştirebilmeleri, temel hak ve özgürlüklerden yararlanabilmeleri ancak hukuk güvenliği ve üstünlüğünün sağlandığı bir hukuk düzeninde gerçekleşebilir. Hukuk güvenliğinin ve hukukun üstünlüğünün sağlanması için Devletin işlem ve eylemlerine karşı yargı yolunun açık tutulması yeterli olmayıp yargı mercileri tarafından verilen kararların gecikmeksizin uygulanması da gerekir. Bir işlemin hukuka aykırı olduğu yapılan yargısal denetim neticesinde tespit edilmesine rağmen işlemin iptali yönündeki yargısal kararın uygulanmaması, Devletin işlem ve eylemlerine karşı yargı yolunun açık tutulmasını anlamsız hâle getirir. Zira hukuk güvenliği ve hukukun üstünlüğü sadece hukuka aykırılıkların tespit edilmesiyle değil, bunların tüm sonuçlarıyla ortadan kaldırılmasıyla sağlanabilir. Mahkeme kararlarının bağlayıcılığını ve gecikmeksizin uygulanmasını sağlayacak etkili tedbirlerin alınması hukuk devletinin asgari gereklerindendir.</a:t>
            </a:r>
            <a:endParaRPr lang="tr-TR" sz="145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sz="1450"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2265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0"/>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627961" y="1469037"/>
            <a:ext cx="11274228" cy="5066674"/>
          </a:xfrm>
        </p:spPr>
        <p:txBody>
          <a:bodyPr>
            <a:normAutofit fontScale="92500" lnSpcReduction="10000"/>
          </a:bodyPr>
          <a:lstStyle/>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Bilindiği gibi idari yargıdaki iptal kararları, işlemin tesis edildiği tarihten önceki hukuki durumun geçerliliğini sağlamaktadır. Başka bir ifadeyle idari yargı mercilerince verilen iptal kararlarının dava konusu işlem üzerinde biri, davaya konu idari işlemle ona bağlı olarak tesis edilen diğer işlemlerin yapıldıkları tarihten itibaren geçerli olarak ortadan kaldırılması; diğeri işlemin tesisinden önceki hukuki durumun geri gelmesi ve böylece hukuk düzeninin hiç bozulmamış hâle getirilmesi olmak üzere iki tür etkisi vardır.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i="1" dirty="0">
                <a:solidFill>
                  <a:schemeClr val="tx1">
                    <a:lumMod val="65000"/>
                    <a:lumOff val="35000"/>
                  </a:schemeClr>
                </a:solidFill>
                <a:latin typeface="Arial" panose="020B0604020202020204" pitchFamily="34" charset="0"/>
                <a:cs typeface="Arial" panose="020B0604020202020204" pitchFamily="34" charset="0"/>
              </a:rPr>
              <a:t>konusu kuralda, birtakım unvanlı görevler ile kolluk teşkilatlarının (sivil memurlar hariç) kadroları hakkında tesis edilen atama, görevden alma gibi bazı idari işlemler hakkında verilen yargı kararlarının uygulanması için ilgilinin iki yıl içinde başka bir kadroya atanmasına ilişkin düzenlemeler getirilmektedir. Böylece, anılan işlemlere ilişkin uygulamalar sonucunda verilen yargı kararlarının ilgili idarelerce aynen ve gecikmeksizin yerine getirilmesinin yolu kapatılmış ve söz konusu kişiler hakkında idari yargı mercilerince verilmiş olan mahkeme kararlarının sonuçsuz kalmasının yolu açılmıştır.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Hak </a:t>
            </a:r>
            <a:r>
              <a:rPr lang="tr-TR" i="1" dirty="0">
                <a:solidFill>
                  <a:schemeClr val="tx1">
                    <a:lumMod val="65000"/>
                    <a:lumOff val="35000"/>
                  </a:schemeClr>
                </a:solidFill>
                <a:latin typeface="Arial" panose="020B0604020202020204" pitchFamily="34" charset="0"/>
                <a:cs typeface="Arial" panose="020B0604020202020204" pitchFamily="34" charset="0"/>
              </a:rPr>
              <a:t>arama özgürlüğü bakımından kişilerin idareye karşı sahip oldukları en etkili yargısal koruma mekanizması iptal davasıdır. İptal davasında, idari işlemin hukuk kurallarına aykırılığının belirlenmesi hâlinde iptali yoluna gidilmekte ve bunun sonucunda idarenin hukuka bağlılığı ve hukuk düzeninin korunması sağlanmaktadır. Bu bağlamda hak arama yollarına başvuran bireylerin elde etmek istedikleri hukuki sonuçların yasama tasarruflarıyla etkisizleştirmesi. Devlete olan güven duygusunu ortadan kaldırmaktadır. Bu durum hak arama özgürlüğüne, hukuki güvenlik ve hukuk devleti ilkelerine uygun düşmemektedir.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İdarenin</a:t>
            </a:r>
            <a:r>
              <a:rPr lang="tr-TR" i="1" dirty="0">
                <a:solidFill>
                  <a:schemeClr val="tx1">
                    <a:lumMod val="65000"/>
                    <a:lumOff val="35000"/>
                  </a:schemeClr>
                </a:solidFill>
                <a:latin typeface="Arial" panose="020B0604020202020204" pitchFamily="34" charset="0"/>
                <a:cs typeface="Arial" panose="020B0604020202020204" pitchFamily="34" charset="0"/>
              </a:rPr>
              <a:t>, mahkeme kararlarını yerine getirmesi, Anayasa'nın 138. maddesinde öngörülen bağlayıcılık ilkesi gereği temel bir ödevi olup kararları geciktirme ya da uygulamama gibi bir tercih hakkı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49578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0"/>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79095" y="1469037"/>
            <a:ext cx="10523094" cy="5066674"/>
          </a:xfrm>
        </p:spPr>
        <p:txBody>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Kural:</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28- </a:t>
            </a:r>
            <a:r>
              <a:rPr lang="tr-TR" i="1" dirty="0" smtClean="0">
                <a:solidFill>
                  <a:schemeClr val="tx1">
                    <a:lumMod val="65000"/>
                    <a:lumOff val="35000"/>
                  </a:schemeClr>
                </a:solidFill>
                <a:latin typeface="Arial" panose="020B0604020202020204" pitchFamily="34" charset="0"/>
                <a:cs typeface="Arial" panose="020B0604020202020204" pitchFamily="34" charset="0"/>
              </a:rPr>
              <a:t>1</a:t>
            </a:r>
            <a:r>
              <a:rPr lang="tr-TR" i="1" dirty="0">
                <a:solidFill>
                  <a:schemeClr val="tx1">
                    <a:lumMod val="65000"/>
                    <a:lumOff val="35000"/>
                  </a:schemeClr>
                </a:solidFill>
                <a:latin typeface="Arial" panose="020B0604020202020204" pitchFamily="34" charset="0"/>
                <a:cs typeface="Arial" panose="020B0604020202020204" pitchFamily="34" charset="0"/>
              </a:rPr>
              <a:t>.(Değişik:10/6/1994-4001/13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bölge idare mahkemeleri, idare ve vergi mahkemelerinin esasa ve yürütmenin durdurulmasına ilişkin kararlarının icaplarına göre idare, gecikmeksizin işlem tesis etmeye veya eylemde bulunmaya mecburdur. Bu süre hiçbir şekilde kararın idareye tebliğinden başlayarak otuz günü geçemez. (İptal cümle: Anayasa Mahkemesi’nin 10/7/2013 tarihli ve E.: 2012/107 K.: 2013/90 sayılı Kararı ile.)(…) (Ek cümleler: 21/2/2014-6526/18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Değişik üçüncü ve dördüncü cümleler: 10/9/2014-6552/97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İptal üçüncü cümle: Anayasa Mahkemesi’nin 25/11/2015 tarihli ve E.: 2014/86, K.: 2015/109 sayılı Kararı ile.) (…)(1) (İptal dördüncü cümle: Anayasa Mahkemesi’nin 2/10/2014 tarihli ve E.: 2014/149, K.: 2014/151 sayılı Kararı ile.) (2) (Ek cümle: 10/9/2014-6552/97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 (1) ancak disiplin hükümleri saklıdır. (1)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(Değişik: 2/7/2012 - 6352/58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Konusu belli bir miktar paranın ödenmesini gerektiren davalarda hükmedilen miktar ile her türlü davalarda hükmedilen vekalet ücreti ve yargılama giderleri, davacının veya vekilinin davalı idareye yazılı şekilde bildireceği banka hesap numarası- </a:t>
            </a:r>
            <a:r>
              <a:rPr lang="tr-TR" i="1" dirty="0" err="1">
                <a:solidFill>
                  <a:schemeClr val="tx1">
                    <a:lumMod val="65000"/>
                    <a:lumOff val="35000"/>
                  </a:schemeClr>
                </a:solidFill>
                <a:latin typeface="Arial" panose="020B0604020202020204" pitchFamily="34" charset="0"/>
                <a:cs typeface="Arial" panose="020B0604020202020204" pitchFamily="34" charset="0"/>
              </a:rPr>
              <a:t>na</a:t>
            </a:r>
            <a:r>
              <a:rPr lang="tr-TR" i="1" dirty="0">
                <a:solidFill>
                  <a:schemeClr val="tx1">
                    <a:lumMod val="65000"/>
                    <a:lumOff val="35000"/>
                  </a:schemeClr>
                </a:solidFill>
                <a:latin typeface="Arial" panose="020B0604020202020204" pitchFamily="34" charset="0"/>
                <a:cs typeface="Arial" panose="020B0604020202020204" pitchFamily="34" charset="0"/>
              </a:rPr>
              <a:t>, bu bildirim tarihinden itibaren, birinci fıkrada belirtilen usul ve esaslar çerçevesinde yatırılır. Birinci fıkrada belirtilen süreler içinde ödeme yapılmaması halinde, genel hükümler dairesinde infaz ve icra olunur. </a:t>
            </a:r>
          </a:p>
        </p:txBody>
      </p:sp>
    </p:spTree>
    <p:extLst>
      <p:ext uri="{BB962C8B-B14F-4D97-AF65-F5344CB8AC3E}">
        <p14:creationId xmlns:p14="http://schemas.microsoft.com/office/powerpoint/2010/main" val="3444983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0"/>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79095" y="1469037"/>
            <a:ext cx="10523094" cy="5066674"/>
          </a:xfrm>
        </p:spPr>
        <p:txBody>
          <a:bodyPr>
            <a:normAutofit fontScale="92500" lnSpcReduction="2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11D, E. 2012/6879, K. 2015/4223, T. 17.9.2015):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28. maddesinin 1. fıkrasında da, Danıştay, bölge idare mahkemeleri, idare ve vergi mahkemelerinin esasa ve yürütmenin durdurulmasına ilişkin kararlarının icaplarına göre idarenin gecikmeksizin işlem tesis etmeye veya eylemde bulunmaya mecbur olduğu, bu sürenin hiç bir şekilde kararın idareye tebliğinden başlayarak 30 (otuz) günü geçemeyeceğine ilişkin olarak öngörülen kural ile de Anayasanın 2.maddesinde yer alan "hukuk devleti" ilkesine uygun bir düzenleme getirilmektedir. </a:t>
            </a:r>
            <a:r>
              <a:rPr lang="tr-TR" i="1" dirty="0" err="1">
                <a:solidFill>
                  <a:schemeClr val="tx1">
                    <a:lumMod val="65000"/>
                    <a:lumOff val="35000"/>
                  </a:schemeClr>
                </a:solidFill>
                <a:latin typeface="Arial" panose="020B0604020202020204" pitchFamily="34" charset="0"/>
                <a:cs typeface="Arial" panose="020B0604020202020204" pitchFamily="34" charset="0"/>
              </a:rPr>
              <a:t>Sözkonusu</a:t>
            </a:r>
            <a:r>
              <a:rPr lang="tr-TR" i="1" dirty="0">
                <a:solidFill>
                  <a:schemeClr val="tx1">
                    <a:lumMod val="65000"/>
                    <a:lumOff val="35000"/>
                  </a:schemeClr>
                </a:solidFill>
                <a:latin typeface="Arial" panose="020B0604020202020204" pitchFamily="34" charset="0"/>
                <a:cs typeface="Arial" panose="020B0604020202020204" pitchFamily="34" charset="0"/>
              </a:rPr>
              <a:t> ilke karşısında, idarenin maddi ve hukuki koşullara göre uygulanabilir nitelikte olan bir yargı kararını "aynen" ve "gecikmeksizin" uygulamaktan başka bir seçeneği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2577 sayılı Kanun'un 28. maddesinde sözü edilen, idarelerin kararın icaplarına göre gecikmeksizin işlem tesis etmeye veya eylemde bulunmaya ve bu sürenin hiç bir şekilde kararın idareye tebliğinden itibaren otuz günü geçemeyeceğine ilişkin olarak getirilen süre, kararın uygulanması için idareye tanınan nihai süre olup başlangıç süresi değildir. Uyuşmazlığın tarafı idarenin aleyhine sonuçlanan davada verilen ve objektif uygulanabilir nitelikte bulunup başka makamların ara işlemi ve onayına tabi olmayan kararları kendisine tebliğden itibaren derhal uygulaması esastır. Anılan Kanunda zikredilen otuz günlük süre, idarenin kendi iç bünyesinde kararın yerine getirilmesine yönelik varsa alması gereken ara zincir işlem kararları için lazım olan süreler de dahil edilerek belirlenmiş idareye tanınan en son süredir. Aksi düşüncenin kabulü halinde idarenin kendisine tanınan otuz günlük sürenin son gününden başlamak üzere bir takım ara ve usulü işlemler yapmak suretiyle yargı kararlarını yerine getiriyormuş görüntüsüyle süresi beki olmayan biçimde yargı kararının gereklerini yerine getirmekten kaçınmaya olanak tanımak olur ki bu durum Anayasanın 138. ve 2577 sayılı Kanun'un 28. maddelerinde öngörülen kararların icaplarının gecikmeksizin yerine getirilmesi gerektiğini şart koşan yaklaşım ve hukuk devleti ilkeleriyle bağdaşmaz</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1387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0"/>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79095" y="1469037"/>
            <a:ext cx="10523094" cy="5066674"/>
          </a:xfrm>
        </p:spPr>
        <p:txBody>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Kararın uygulanmaması</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28- </a:t>
            </a:r>
            <a:r>
              <a:rPr lang="tr-TR" i="1" dirty="0">
                <a:solidFill>
                  <a:schemeClr val="tx1">
                    <a:lumMod val="65000"/>
                    <a:lumOff val="35000"/>
                  </a:schemeClr>
                </a:solidFill>
                <a:latin typeface="Arial" panose="020B0604020202020204" pitchFamily="34" charset="0"/>
                <a:cs typeface="Arial" panose="020B0604020202020204" pitchFamily="34" charset="0"/>
              </a:rPr>
              <a:t>3. Danıştay, bölge idare mahkemeleri, idare ve vergi mahkemeleri kararlarına göre işlem tesis edilmeyen veya eylemde bulunulmayan hallerde idare aleyhine Danıştay ve ilgili idari mahkemede maddi ve manevi tazminat davası açılabilir.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4</a:t>
            </a:r>
            <a:r>
              <a:rPr lang="tr-TR" i="1" dirty="0">
                <a:solidFill>
                  <a:schemeClr val="tx1">
                    <a:lumMod val="65000"/>
                    <a:lumOff val="35000"/>
                  </a:schemeClr>
                </a:solidFill>
                <a:latin typeface="Arial" panose="020B0604020202020204" pitchFamily="34" charset="0"/>
                <a:cs typeface="Arial" panose="020B0604020202020204" pitchFamily="34" charset="0"/>
              </a:rPr>
              <a:t>. (Değişik: 21/2/2014-6526/18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Mahkeme kararlarının süresi içinde kamu görevlilerince yerine getirilmemesi hâlinde tazminat davası ancak ilgili idare aleyhine açılabilir.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6</a:t>
            </a:r>
            <a:r>
              <a:rPr lang="tr-TR" i="1" dirty="0">
                <a:solidFill>
                  <a:schemeClr val="tx1">
                    <a:lumMod val="65000"/>
                    <a:lumOff val="35000"/>
                  </a:schemeClr>
                </a:solidFill>
                <a:latin typeface="Arial" panose="020B0604020202020204" pitchFamily="34" charset="0"/>
                <a:cs typeface="Arial" panose="020B0604020202020204" pitchFamily="34" charset="0"/>
              </a:rPr>
              <a:t>. (Değişik: 2/7/2012 - 6352/58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Tazminat ve vergi davalarında idarece, mahkeme kararının tebliğ tarihi ile ödeme tarihi arasındaki süreye 21/7/1953 tarihli ve 6183 sayılı Amme Alacaklarının Tahsil Usulü Hakkında Kanunun 48 inci maddesine göre belirlenen tecil faizi oranında hesaplanacak faiz ödenir. Ancak mahkeme kararının davacıya tebliği ile banka hesap numarasının idareye bildirildiği tarih arasında geçecek süre için faiz </a:t>
            </a:r>
            <a:r>
              <a:rPr lang="tr-TR" i="1" dirty="0" smtClean="0">
                <a:solidFill>
                  <a:schemeClr val="tx1">
                    <a:lumMod val="65000"/>
                    <a:lumOff val="35000"/>
                  </a:schemeClr>
                </a:solidFill>
                <a:latin typeface="Arial" panose="020B0604020202020204" pitchFamily="34" charset="0"/>
                <a:cs typeface="Arial" panose="020B0604020202020204" pitchFamily="34" charset="0"/>
              </a:rPr>
              <a:t>işlemez.</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4707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24110"/>
            <a:ext cx="8911687" cy="844926"/>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Kararların Uygulanması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379095" y="1469037"/>
            <a:ext cx="10523094" cy="5066674"/>
          </a:xfrm>
        </p:spPr>
        <p:txBody>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(D.15D, E. 2016/1583, T. </a:t>
            </a:r>
            <a:r>
              <a:rPr lang="tr-TR" b="1">
                <a:solidFill>
                  <a:schemeClr val="tx1">
                    <a:lumMod val="65000"/>
                    <a:lumOff val="35000"/>
                  </a:schemeClr>
                </a:solidFill>
                <a:latin typeface="Arial" panose="020B0604020202020204" pitchFamily="34" charset="0"/>
                <a:cs typeface="Arial" panose="020B0604020202020204" pitchFamily="34" charset="0"/>
              </a:rPr>
              <a:t>18.3.2016</a:t>
            </a:r>
            <a:r>
              <a:rPr lang="tr-TR" b="1" smtClean="0">
                <a:solidFill>
                  <a:schemeClr val="tx1">
                    <a:lumMod val="65000"/>
                    <a:lumOff val="35000"/>
                  </a:schemeClr>
                </a:solidFill>
                <a:latin typeface="Arial" panose="020B0604020202020204" pitchFamily="34" charset="0"/>
                <a:cs typeface="Arial" panose="020B0604020202020204" pitchFamily="34" charset="0"/>
              </a:rPr>
              <a:t>): </a:t>
            </a:r>
            <a:r>
              <a:rPr lang="tr-TR" i="1"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Ancak</a:t>
            </a:r>
            <a:r>
              <a:rPr lang="tr-TR" i="1" dirty="0">
                <a:solidFill>
                  <a:schemeClr val="tx1">
                    <a:lumMod val="65000"/>
                    <a:lumOff val="35000"/>
                  </a:schemeClr>
                </a:solidFill>
                <a:latin typeface="Arial" panose="020B0604020202020204" pitchFamily="34" charset="0"/>
                <a:cs typeface="Arial" panose="020B0604020202020204" pitchFamily="34" charset="0"/>
              </a:rPr>
              <a:t>; yargısal denetim, tek basına, bir devletin Hukuk Devleti niteliğini kazanılabilmesi için yeterli görülemez. Bunun yanında; Devletin tüm organlarının yargısal kararlara saygılı olmaları yanında bu kararların gereğinin de tam anlamıyla yerine getirilmesi gerekmektedir.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İşte bu nedenledir ki; mahkeme kararlarının gereğini yerine getirmek, yasama ve yürütme organları ile idare için, bir yetki değil, bir "anayasal ve yasal yükümlülük" tür. Biri, yasalarda gösterilen süreler içinde yargı kararlarının gereklerine uygun işlem yapmak ve eylemde bulunmak; diğeri de, bu kararları hiçbir suretle değiştirmemek gibi iki yönlü olan bu yükümlülük, yasama ve yürütme organları ile idareye, yargı kararlarının hukuki sonuçlarının oluşmasına engel olma ya da onları etkisizleştirme yetkisi tanımamakta; aksine, yargı kararlarının bu etki ve sonuçlarının yasama geçirilebilmesi için gerekeni yapma zorunluluğu getirmektedir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68843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29</TotalTime>
  <Words>1685</Words>
  <Application>Microsoft Office PowerPoint</Application>
  <PresentationFormat>Geniş ekran</PresentationFormat>
  <Paragraphs>29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Kararların Uygulanması</vt:lpstr>
      <vt:lpstr>Kararların Uygulanması</vt:lpstr>
      <vt:lpstr>Kararların Uygulanması</vt:lpstr>
      <vt:lpstr>Kararların Uygulanması</vt:lpstr>
      <vt:lpstr>Kararların Uygulanması</vt:lpstr>
      <vt:lpstr>Kararların Uygulanması</vt:lpstr>
      <vt:lpstr>Kararların Uygulanması</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Kararların Uygulanması</dc:title>
  <dc:creator>betül damar</dc:creator>
  <cp:lastModifiedBy>betül damar</cp:lastModifiedBy>
  <cp:revision>8</cp:revision>
  <dcterms:created xsi:type="dcterms:W3CDTF">2017-11-16T12:13:26Z</dcterms:created>
  <dcterms:modified xsi:type="dcterms:W3CDTF">2017-12-03T08:37:21Z</dcterms:modified>
</cp:coreProperties>
</file>