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75" r:id="rId3"/>
    <p:sldId id="257" r:id="rId4"/>
    <p:sldId id="289" r:id="rId5"/>
    <p:sldId id="258" r:id="rId6"/>
    <p:sldId id="259" r:id="rId7"/>
    <p:sldId id="261" r:id="rId8"/>
    <p:sldId id="262" r:id="rId9"/>
    <p:sldId id="273" r:id="rId10"/>
    <p:sldId id="282" r:id="rId11"/>
    <p:sldId id="274" r:id="rId12"/>
    <p:sldId id="263" r:id="rId13"/>
    <p:sldId id="270" r:id="rId14"/>
    <p:sldId id="290" r:id="rId15"/>
    <p:sldId id="291" r:id="rId16"/>
    <p:sldId id="294" r:id="rId17"/>
    <p:sldId id="260" r:id="rId18"/>
    <p:sldId id="293" r:id="rId19"/>
    <p:sldId id="277" r:id="rId20"/>
    <p:sldId id="278" r:id="rId21"/>
    <p:sldId id="276" r:id="rId22"/>
    <p:sldId id="280" r:id="rId23"/>
    <p:sldId id="292" r:id="rId24"/>
    <p:sldId id="272" r:id="rId25"/>
    <p:sldId id="267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5306"/>
  </p:normalViewPr>
  <p:slideViewPr>
    <p:cSldViewPr snapToGrid="0" snapToObjects="1">
      <p:cViewPr varScale="1">
        <p:scale>
          <a:sx n="122" d="100"/>
          <a:sy n="122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98DC7-E9B8-104E-90A4-67C769ABEA10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F23EF-28B5-FD41-B866-6E27ECF3EA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10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23EF-28B5-FD41-B866-6E27ECF3EA33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45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Kaynaklar</a:t>
            </a:r>
            <a:r>
              <a:rPr lang="hu-HU" dirty="0"/>
              <a:t>: </a:t>
            </a:r>
            <a:r>
              <a:rPr lang="hu-HU" dirty="0" err="1"/>
              <a:t>google</a:t>
            </a:r>
            <a:r>
              <a:rPr lang="hu-HU" dirty="0"/>
              <a:t> /</a:t>
            </a:r>
            <a:r>
              <a:rPr lang="tr-TR" sz="1200" dirty="0" err="1"/>
              <a:t>Aladár</a:t>
            </a:r>
            <a:r>
              <a:rPr lang="tr-TR" sz="1200" dirty="0"/>
              <a:t> </a:t>
            </a:r>
            <a:r>
              <a:rPr lang="tr-TR" sz="1200" dirty="0" err="1"/>
              <a:t>Edvi</a:t>
            </a:r>
            <a:r>
              <a:rPr lang="tr-TR" sz="1200" dirty="0"/>
              <a:t> </a:t>
            </a:r>
            <a:r>
              <a:rPr lang="tr-TR" sz="1200" dirty="0" err="1"/>
              <a:t>Illés</a:t>
            </a:r>
            <a:r>
              <a:rPr lang="tr-TR" sz="1200" dirty="0"/>
              <a:t> -</a:t>
            </a:r>
            <a:r>
              <a:rPr lang="tr-TR" sz="1200" dirty="0" err="1"/>
              <a:t>rodosto</a:t>
            </a:r>
            <a:endParaRPr lang="hu-HU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23EF-28B5-FD41-B866-6E27ECF3EA33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1257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Öyle</a:t>
            </a:r>
            <a:r>
              <a:rPr lang="hu-HU" dirty="0"/>
              <a:t> </a:t>
            </a:r>
            <a:r>
              <a:rPr lang="hu-HU" dirty="0" err="1"/>
              <a:t>sevdim</a:t>
            </a:r>
            <a:r>
              <a:rPr lang="hu-HU" dirty="0"/>
              <a:t> ki </a:t>
            </a:r>
            <a:r>
              <a:rPr lang="hu-HU" dirty="0" err="1"/>
              <a:t>hiç</a:t>
            </a:r>
            <a:r>
              <a:rPr lang="hu-HU" dirty="0"/>
              <a:t> </a:t>
            </a:r>
            <a:r>
              <a:rPr lang="hu-HU" dirty="0" err="1"/>
              <a:t>aklımdan</a:t>
            </a:r>
            <a:r>
              <a:rPr lang="hu-HU" dirty="0"/>
              <a:t> </a:t>
            </a:r>
            <a:r>
              <a:rPr lang="hu-HU" dirty="0" err="1"/>
              <a:t>çıkmıyor</a:t>
            </a:r>
            <a:r>
              <a:rPr lang="hu-HU" dirty="0"/>
              <a:t> /</a:t>
            </a:r>
            <a:r>
              <a:rPr lang="hu-HU" dirty="0" err="1"/>
              <a:t>hep</a:t>
            </a:r>
            <a:r>
              <a:rPr lang="hu-HU" dirty="0"/>
              <a:t> </a:t>
            </a:r>
            <a:r>
              <a:rPr lang="hu-HU" dirty="0" err="1"/>
              <a:t>onu</a:t>
            </a:r>
            <a:r>
              <a:rPr lang="hu-HU" dirty="0"/>
              <a:t> </a:t>
            </a:r>
            <a:r>
              <a:rPr lang="hu-HU" dirty="0" err="1"/>
              <a:t>düşündürecek</a:t>
            </a:r>
            <a:r>
              <a:rPr lang="hu-HU" dirty="0"/>
              <a:t> kadar </a:t>
            </a:r>
            <a:r>
              <a:rPr lang="hu-HU" dirty="0" err="1"/>
              <a:t>sevdim</a:t>
            </a:r>
            <a:endParaRPr lang="hu-HU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F23EF-28B5-FD41-B866-6E27ECF3EA33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723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95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4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8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3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2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5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3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9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2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5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turkmagyarizi.com/tekirda&#287;-park&#305;nda-kelemen-mikes&#8217;in-bronz-kitabesi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rkmagyarizi.com/phone/rodost&#243;%2C-magyarok-utc&#225;ja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nciklopedia.fazekas.hu/irodalom/Impresszionizmus-magyar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3EBF432-68CD-224A-8C61-3F4AB4D70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3977640" cy="3387980"/>
          </a:xfrm>
        </p:spPr>
        <p:txBody>
          <a:bodyPr anchor="b">
            <a:normAutofit/>
          </a:bodyPr>
          <a:lstStyle/>
          <a:p>
            <a:r>
              <a:rPr lang="hu-HU" sz="4800" dirty="0"/>
              <a:t>KELEMEN MİKES</a:t>
            </a:r>
            <a:br>
              <a:rPr lang="hu-HU" sz="4800" dirty="0"/>
            </a:br>
            <a:r>
              <a:rPr lang="hu-HU" sz="4800" dirty="0"/>
              <a:t>1690-1761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F855486-1381-B840-BB9F-CA65DF098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5" r="6835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27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59C002-4474-D74A-8D23-62358668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Törökországi Levek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B9D55D2E-3BA7-8440-9029-23193B531215}"/>
              </a:ext>
            </a:extLst>
          </p:cNvPr>
          <p:cNvSpPr/>
          <p:nvPr/>
        </p:nvSpPr>
        <p:spPr>
          <a:xfrm>
            <a:off x="2633662" y="275545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2"/>
            <a:r>
              <a:rPr lang="hu-HU" dirty="0" err="1"/>
              <a:t>Gündelik</a:t>
            </a:r>
            <a:r>
              <a:rPr lang="hu-HU" dirty="0"/>
              <a:t> </a:t>
            </a:r>
            <a:r>
              <a:rPr lang="hu-HU" dirty="0" err="1"/>
              <a:t>yaşamın</a:t>
            </a:r>
            <a:r>
              <a:rPr lang="hu-HU" dirty="0"/>
              <a:t> ne kadar </a:t>
            </a:r>
            <a:r>
              <a:rPr lang="hu-HU" dirty="0" err="1"/>
              <a:t>değerli</a:t>
            </a:r>
            <a:r>
              <a:rPr lang="hu-HU" dirty="0"/>
              <a:t>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yeri</a:t>
            </a:r>
            <a:r>
              <a:rPr lang="hu-HU" dirty="0"/>
              <a:t> </a:t>
            </a:r>
            <a:r>
              <a:rPr lang="hu-HU" dirty="0" err="1"/>
              <a:t>olduğunu</a:t>
            </a:r>
            <a:r>
              <a:rPr lang="hu-HU" dirty="0"/>
              <a:t> </a:t>
            </a:r>
            <a:r>
              <a:rPr lang="hu-HU" dirty="0" err="1"/>
              <a:t>anlıyoruz</a:t>
            </a:r>
            <a:r>
              <a:rPr lang="hu-HU" dirty="0"/>
              <a:t>. </a:t>
            </a:r>
          </a:p>
          <a:p>
            <a:pPr lvl="2"/>
            <a:r>
              <a:rPr lang="hu-HU" dirty="0" err="1">
                <a:highlight>
                  <a:srgbClr val="FFFF00"/>
                </a:highlight>
              </a:rPr>
              <a:t>Kahramana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değil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sıradan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yaşantıya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yöneliyor</a:t>
            </a:r>
            <a:r>
              <a:rPr lang="hu-HU" dirty="0">
                <a:highlight>
                  <a:srgbClr val="FFFF00"/>
                </a:highlight>
              </a:rPr>
              <a:t>. </a:t>
            </a:r>
            <a:r>
              <a:rPr lang="hu-HU" dirty="0" err="1">
                <a:highlight>
                  <a:srgbClr val="FFFF00"/>
                </a:highlight>
              </a:rPr>
              <a:t>Bu</a:t>
            </a:r>
            <a:r>
              <a:rPr lang="hu-HU" dirty="0">
                <a:highlight>
                  <a:srgbClr val="FFFF00"/>
                </a:highlight>
              </a:rPr>
              <a:t> da </a:t>
            </a:r>
            <a:r>
              <a:rPr lang="hu-HU" dirty="0" err="1">
                <a:highlight>
                  <a:srgbClr val="FFFF00"/>
                </a:highlight>
              </a:rPr>
              <a:t>fransız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tarih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yazımından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bildiğimiz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bir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şey</a:t>
            </a:r>
            <a:endParaRPr lang="hu-HU" dirty="0">
              <a:highlight>
                <a:srgbClr val="FFFF00"/>
              </a:highlight>
            </a:endParaRPr>
          </a:p>
          <a:p>
            <a:pPr lvl="2"/>
            <a:r>
              <a:rPr lang="hu-HU" dirty="0">
                <a:highlight>
                  <a:srgbClr val="FFFF00"/>
                </a:highlight>
              </a:rPr>
              <a:t>1970’lerde </a:t>
            </a:r>
            <a:r>
              <a:rPr lang="hu-HU" dirty="0" err="1">
                <a:highlight>
                  <a:srgbClr val="FFFF00"/>
                </a:highlight>
              </a:rPr>
              <a:t>kurumsallaştı</a:t>
            </a:r>
            <a:r>
              <a:rPr lang="hu-HU" dirty="0">
                <a:highlight>
                  <a:srgbClr val="FFFF00"/>
                </a:highlight>
              </a:rPr>
              <a:t>, </a:t>
            </a:r>
            <a:r>
              <a:rPr lang="hu-HU" dirty="0" err="1">
                <a:highlight>
                  <a:srgbClr val="FFFF00"/>
                </a:highlight>
              </a:rPr>
              <a:t>onun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kökleri</a:t>
            </a:r>
            <a:r>
              <a:rPr lang="hu-HU" dirty="0">
                <a:highlight>
                  <a:srgbClr val="FFFF00"/>
                </a:highlight>
              </a:rPr>
              <a:t>...: „</a:t>
            </a:r>
            <a:r>
              <a:rPr lang="hu-HU" dirty="0" err="1">
                <a:highlight>
                  <a:srgbClr val="FFFF00"/>
                </a:highlight>
              </a:rPr>
              <a:t>uzun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erimli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tarihsel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yapılar</a:t>
            </a:r>
            <a:r>
              <a:rPr lang="hu-HU" dirty="0">
                <a:highlight>
                  <a:srgbClr val="FFFF00"/>
                </a:highlight>
              </a:rPr>
              <a:t>, </a:t>
            </a:r>
            <a:r>
              <a:rPr lang="hu-HU" dirty="0" err="1">
                <a:highlight>
                  <a:srgbClr val="FFFF00"/>
                </a:highlight>
              </a:rPr>
              <a:t>burke</a:t>
            </a:r>
            <a:r>
              <a:rPr lang="hu-HU" dirty="0">
                <a:highlight>
                  <a:srgbClr val="FFFF00"/>
                </a:highlight>
              </a:rPr>
              <a:t>, </a:t>
            </a:r>
            <a:r>
              <a:rPr lang="hu-HU" dirty="0" err="1">
                <a:highlight>
                  <a:srgbClr val="FFFF00"/>
                </a:highlight>
              </a:rPr>
              <a:t>braudel</a:t>
            </a:r>
            <a:r>
              <a:rPr lang="hu-HU" dirty="0">
                <a:highlight>
                  <a:srgbClr val="FFFF00"/>
                </a:highlight>
              </a:rPr>
              <a:t> ” (</a:t>
            </a:r>
            <a:r>
              <a:rPr lang="hu-HU" dirty="0" err="1">
                <a:highlight>
                  <a:srgbClr val="FFFF00"/>
                </a:highlight>
              </a:rPr>
              <a:t>ek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bilgi</a:t>
            </a:r>
            <a:r>
              <a:rPr lang="hu-HU" dirty="0">
                <a:highlight>
                  <a:srgbClr val="FFFF00"/>
                </a:highlight>
              </a:rPr>
              <a:t>)</a:t>
            </a:r>
          </a:p>
          <a:p>
            <a:pPr lvl="2"/>
            <a:r>
              <a:rPr lang="hu-HU" dirty="0" err="1">
                <a:highlight>
                  <a:srgbClr val="FFFF00"/>
                </a:highlight>
              </a:rPr>
              <a:t>Yani</a:t>
            </a:r>
            <a:r>
              <a:rPr lang="hu-HU" dirty="0">
                <a:highlight>
                  <a:srgbClr val="FFFF00"/>
                </a:highlight>
              </a:rPr>
              <a:t> Efendisine </a:t>
            </a:r>
            <a:r>
              <a:rPr lang="hu-HU" dirty="0" err="1">
                <a:highlight>
                  <a:srgbClr val="FFFF00"/>
                </a:highlight>
              </a:rPr>
              <a:t>övgü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kitabı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değil</a:t>
            </a:r>
            <a:r>
              <a:rPr lang="hu-HU" dirty="0">
                <a:highlight>
                  <a:srgbClr val="FFFF00"/>
                </a:highlight>
              </a:rPr>
              <a:t>. </a:t>
            </a:r>
            <a:r>
              <a:rPr lang="hu-HU" dirty="0" err="1">
                <a:highlight>
                  <a:srgbClr val="FFFF00"/>
                </a:highlight>
              </a:rPr>
              <a:t>Kahramanlık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anlatısı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değil</a:t>
            </a:r>
            <a:r>
              <a:rPr lang="hu-HU" dirty="0">
                <a:highlight>
                  <a:srgbClr val="FFFF00"/>
                </a:highlight>
              </a:rPr>
              <a:t>. </a:t>
            </a:r>
            <a:r>
              <a:rPr lang="hu-HU" dirty="0" err="1">
                <a:highlight>
                  <a:srgbClr val="FFFF00"/>
                </a:highlight>
              </a:rPr>
              <a:t>Resmi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tarih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değil</a:t>
            </a:r>
            <a:r>
              <a:rPr lang="hu-HU" dirty="0">
                <a:highlight>
                  <a:srgbClr val="FFFF00"/>
                </a:highlight>
              </a:rPr>
              <a:t>.</a:t>
            </a:r>
          </a:p>
          <a:p>
            <a:pPr lvl="2"/>
            <a:r>
              <a:rPr lang="hu-HU" u="sng" dirty="0" err="1">
                <a:solidFill>
                  <a:srgbClr val="FF0000"/>
                </a:solidFill>
              </a:rPr>
              <a:t>Bu</a:t>
            </a:r>
            <a:r>
              <a:rPr lang="hu-HU" u="sng" dirty="0">
                <a:solidFill>
                  <a:srgbClr val="FF0000"/>
                </a:solidFill>
              </a:rPr>
              <a:t> </a:t>
            </a:r>
            <a:r>
              <a:rPr lang="hu-HU" u="sng" dirty="0" err="1">
                <a:solidFill>
                  <a:srgbClr val="FF0000"/>
                </a:solidFill>
              </a:rPr>
              <a:t>mektupların</a:t>
            </a:r>
            <a:r>
              <a:rPr lang="hu-HU" u="sng" dirty="0">
                <a:solidFill>
                  <a:srgbClr val="FF0000"/>
                </a:solidFill>
              </a:rPr>
              <a:t> </a:t>
            </a:r>
            <a:r>
              <a:rPr lang="hu-HU" u="sng" dirty="0" err="1">
                <a:solidFill>
                  <a:srgbClr val="FF0000"/>
                </a:solidFill>
              </a:rPr>
              <a:t>içeriğine</a:t>
            </a:r>
            <a:r>
              <a:rPr lang="hu-HU" u="sng" dirty="0">
                <a:solidFill>
                  <a:srgbClr val="FF0000"/>
                </a:solidFill>
              </a:rPr>
              <a:t> </a:t>
            </a:r>
            <a:r>
              <a:rPr lang="hu-HU" u="sng" dirty="0" err="1">
                <a:solidFill>
                  <a:srgbClr val="FF0000"/>
                </a:solidFill>
              </a:rPr>
              <a:t>ve</a:t>
            </a:r>
            <a:r>
              <a:rPr lang="hu-HU" u="sng" dirty="0">
                <a:solidFill>
                  <a:srgbClr val="FF0000"/>
                </a:solidFill>
              </a:rPr>
              <a:t> </a:t>
            </a:r>
            <a:r>
              <a:rPr lang="hu-HU" u="sng" dirty="0" err="1">
                <a:solidFill>
                  <a:srgbClr val="FF0000"/>
                </a:solidFill>
              </a:rPr>
              <a:t>mektup</a:t>
            </a:r>
            <a:r>
              <a:rPr lang="hu-HU" u="sng" dirty="0">
                <a:solidFill>
                  <a:srgbClr val="FF0000"/>
                </a:solidFill>
              </a:rPr>
              <a:t> </a:t>
            </a:r>
            <a:r>
              <a:rPr lang="hu-HU" u="sng" dirty="0" err="1">
                <a:solidFill>
                  <a:srgbClr val="FF0000"/>
                </a:solidFill>
              </a:rPr>
              <a:t>türünün</a:t>
            </a:r>
            <a:r>
              <a:rPr lang="hu-HU" u="sng" dirty="0">
                <a:solidFill>
                  <a:srgbClr val="FF0000"/>
                </a:solidFill>
              </a:rPr>
              <a:t> </a:t>
            </a:r>
            <a:r>
              <a:rPr lang="hu-HU" u="sng" dirty="0" err="1">
                <a:solidFill>
                  <a:srgbClr val="FF0000"/>
                </a:solidFill>
              </a:rPr>
              <a:t>önemine</a:t>
            </a:r>
            <a:r>
              <a:rPr lang="hu-HU" u="sng" dirty="0">
                <a:solidFill>
                  <a:srgbClr val="FF0000"/>
                </a:solidFill>
              </a:rPr>
              <a:t>, o </a:t>
            </a:r>
            <a:r>
              <a:rPr lang="hu-HU" u="sng" dirty="0" err="1">
                <a:solidFill>
                  <a:srgbClr val="FF0000"/>
                </a:solidFill>
              </a:rPr>
              <a:t>dönemdeki</a:t>
            </a:r>
            <a:r>
              <a:rPr lang="hu-HU" u="sng" dirty="0">
                <a:solidFill>
                  <a:srgbClr val="FF0000"/>
                </a:solidFill>
              </a:rPr>
              <a:t> </a:t>
            </a:r>
            <a:r>
              <a:rPr lang="hu-HU" u="sng" dirty="0" err="1">
                <a:solidFill>
                  <a:srgbClr val="FF0000"/>
                </a:solidFill>
              </a:rPr>
              <a:t>işlevine</a:t>
            </a:r>
            <a:r>
              <a:rPr lang="hu-HU" u="sng" dirty="0">
                <a:solidFill>
                  <a:srgbClr val="FF0000"/>
                </a:solidFill>
              </a:rPr>
              <a:t> </a:t>
            </a:r>
            <a:r>
              <a:rPr lang="hu-HU" u="sng" dirty="0" err="1">
                <a:solidFill>
                  <a:srgbClr val="FF0000"/>
                </a:solidFill>
              </a:rPr>
              <a:t>önümüzdeki</a:t>
            </a:r>
            <a:r>
              <a:rPr lang="hu-HU" u="sng" dirty="0">
                <a:solidFill>
                  <a:srgbClr val="FF0000"/>
                </a:solidFill>
              </a:rPr>
              <a:t> </a:t>
            </a:r>
            <a:r>
              <a:rPr lang="hu-HU" u="sng" dirty="0" err="1">
                <a:solidFill>
                  <a:srgbClr val="FF0000"/>
                </a:solidFill>
              </a:rPr>
              <a:t>hafta</a:t>
            </a:r>
            <a:r>
              <a:rPr lang="hu-HU" u="sng" dirty="0">
                <a:solidFill>
                  <a:srgbClr val="FF0000"/>
                </a:solidFill>
              </a:rPr>
              <a:t> </a:t>
            </a:r>
            <a:r>
              <a:rPr lang="hu-HU" u="sng" dirty="0" err="1">
                <a:solidFill>
                  <a:srgbClr val="FF0000"/>
                </a:solidFill>
              </a:rPr>
              <a:t>ayrıntılı</a:t>
            </a:r>
            <a:r>
              <a:rPr lang="hu-HU" u="sng" dirty="0">
                <a:solidFill>
                  <a:srgbClr val="FF0000"/>
                </a:solidFill>
              </a:rPr>
              <a:t> </a:t>
            </a:r>
            <a:r>
              <a:rPr lang="hu-HU" u="sng" dirty="0" err="1">
                <a:solidFill>
                  <a:srgbClr val="FF0000"/>
                </a:solidFill>
              </a:rPr>
              <a:t>bakacağız</a:t>
            </a:r>
            <a:r>
              <a:rPr lang="hu-HU" u="sng" dirty="0">
                <a:solidFill>
                  <a:srgbClr val="FF0000"/>
                </a:solidFill>
              </a:rPr>
              <a:t>!!!</a:t>
            </a:r>
          </a:p>
          <a:p>
            <a:pPr lvl="2"/>
            <a:endParaRPr lang="hu-HU" u="sng" dirty="0">
              <a:solidFill>
                <a:srgbClr val="FF0000"/>
              </a:solidFill>
            </a:endParaRPr>
          </a:p>
          <a:p>
            <a:pPr lvl="2"/>
            <a:endParaRPr lang="hu-HU" u="sng" dirty="0">
              <a:solidFill>
                <a:srgbClr val="FF0000"/>
              </a:solidFill>
            </a:endParaRPr>
          </a:p>
          <a:p>
            <a:pPr lvl="2"/>
            <a:endParaRPr lang="hu-H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5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13A77D-AA83-0D47-955A-8ACA0C74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Türkiye</a:t>
            </a:r>
            <a:r>
              <a:rPr lang="hu-HU" dirty="0"/>
              <a:t> </a:t>
            </a:r>
            <a:r>
              <a:rPr lang="hu-HU" dirty="0" err="1"/>
              <a:t>Mektupları-Devam</a:t>
            </a:r>
            <a:endParaRPr lang="hu-HU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DF0A82-1B37-E94C-A4BF-CFE23002F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err="1"/>
              <a:t>Bugün</a:t>
            </a:r>
            <a:r>
              <a:rPr lang="hu-HU" dirty="0"/>
              <a:t> </a:t>
            </a:r>
            <a:r>
              <a:rPr lang="hu-HU" dirty="0" err="1"/>
              <a:t>çok</a:t>
            </a:r>
            <a:r>
              <a:rPr lang="hu-HU" dirty="0"/>
              <a:t> </a:t>
            </a:r>
            <a:r>
              <a:rPr lang="hu-HU" dirty="0" err="1"/>
              <a:t>kullanılmayan</a:t>
            </a:r>
            <a:r>
              <a:rPr lang="hu-HU" dirty="0"/>
              <a:t> O </a:t>
            </a:r>
            <a:r>
              <a:rPr lang="hu-HU" dirty="0" err="1"/>
              <a:t>zaman</a:t>
            </a:r>
            <a:r>
              <a:rPr lang="hu-HU" dirty="0"/>
              <a:t> </a:t>
            </a:r>
            <a:r>
              <a:rPr lang="hu-HU" dirty="0" err="1"/>
              <a:t>hem</a:t>
            </a:r>
            <a:r>
              <a:rPr lang="hu-HU" dirty="0"/>
              <a:t> </a:t>
            </a:r>
            <a:r>
              <a:rPr lang="hu-HU" dirty="0" err="1"/>
              <a:t>Macaristan</a:t>
            </a:r>
            <a:r>
              <a:rPr lang="hu-HU" dirty="0"/>
              <a:t> </a:t>
            </a:r>
            <a:r>
              <a:rPr lang="hu-HU" dirty="0" err="1"/>
              <a:t>hem</a:t>
            </a:r>
            <a:r>
              <a:rPr lang="hu-HU" dirty="0"/>
              <a:t> de </a:t>
            </a:r>
            <a:r>
              <a:rPr lang="hu-HU" dirty="0" err="1"/>
              <a:t>Erdel’de</a:t>
            </a:r>
            <a:r>
              <a:rPr lang="hu-HU" dirty="0"/>
              <a:t> </a:t>
            </a:r>
            <a:r>
              <a:rPr lang="hu-HU" dirty="0" err="1"/>
              <a:t>Osmanlıdan</a:t>
            </a:r>
            <a:r>
              <a:rPr lang="hu-HU" dirty="0"/>
              <a:t> </a:t>
            </a:r>
            <a:r>
              <a:rPr lang="hu-HU" dirty="0" err="1"/>
              <a:t>kalan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yaygın</a:t>
            </a:r>
            <a:r>
              <a:rPr lang="hu-HU" dirty="0"/>
              <a:t> </a:t>
            </a:r>
            <a:r>
              <a:rPr lang="hu-HU" dirty="0" err="1"/>
              <a:t>sözcüklerin</a:t>
            </a:r>
            <a:r>
              <a:rPr lang="hu-HU" dirty="0"/>
              <a:t> </a:t>
            </a:r>
            <a:r>
              <a:rPr lang="hu-HU" dirty="0" err="1"/>
              <a:t>Macarcaları</a:t>
            </a:r>
            <a:r>
              <a:rPr lang="hu-HU" dirty="0"/>
              <a:t> </a:t>
            </a:r>
            <a:r>
              <a:rPr lang="hu-HU" dirty="0" err="1"/>
              <a:t>dikkat</a:t>
            </a:r>
            <a:r>
              <a:rPr lang="hu-HU" dirty="0"/>
              <a:t> </a:t>
            </a:r>
            <a:r>
              <a:rPr lang="hu-HU" dirty="0" err="1"/>
              <a:t>çekiyor</a:t>
            </a:r>
            <a:endParaRPr lang="hu-HU" dirty="0"/>
          </a:p>
          <a:p>
            <a:r>
              <a:rPr lang="hu-HU" dirty="0"/>
              <a:t>Boncsok</a:t>
            </a:r>
          </a:p>
          <a:p>
            <a:r>
              <a:rPr lang="hu-HU" dirty="0"/>
              <a:t>Gyaur</a:t>
            </a:r>
          </a:p>
          <a:p>
            <a:r>
              <a:rPr lang="hu-HU" dirty="0" err="1"/>
              <a:t>Rez</a:t>
            </a:r>
            <a:r>
              <a:rPr lang="hu-HU" dirty="0"/>
              <a:t> </a:t>
            </a:r>
            <a:r>
              <a:rPr lang="hu-HU" dirty="0" err="1"/>
              <a:t>effendi</a:t>
            </a:r>
            <a:endParaRPr lang="hu-HU" dirty="0"/>
          </a:p>
          <a:p>
            <a:r>
              <a:rPr lang="hu-HU" dirty="0" err="1"/>
              <a:t>Kalmakany</a:t>
            </a:r>
            <a:r>
              <a:rPr lang="hu-HU" dirty="0"/>
              <a:t> </a:t>
            </a:r>
          </a:p>
          <a:p>
            <a:r>
              <a:rPr lang="hu-HU" dirty="0"/>
              <a:t>Basa-</a:t>
            </a:r>
            <a:r>
              <a:rPr lang="hu-HU" dirty="0" err="1"/>
              <a:t>sag</a:t>
            </a:r>
            <a:r>
              <a:rPr lang="hu-HU" dirty="0"/>
              <a:t> (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eklerle-Paşalık</a:t>
            </a:r>
            <a:r>
              <a:rPr lang="hu-HU" dirty="0"/>
              <a:t>)</a:t>
            </a:r>
            <a:r>
              <a:rPr lang="hu-HU" dirty="0" err="1"/>
              <a:t>Stambol</a:t>
            </a:r>
            <a:r>
              <a:rPr lang="hu-HU" dirty="0"/>
              <a:t> </a:t>
            </a:r>
            <a:r>
              <a:rPr lang="hu-HU" dirty="0" err="1"/>
              <a:t>effendi</a:t>
            </a:r>
            <a:r>
              <a:rPr lang="hu-HU" dirty="0"/>
              <a:t> </a:t>
            </a:r>
            <a:r>
              <a:rPr lang="hu-HU" dirty="0" err="1"/>
              <a:t>Özel</a:t>
            </a:r>
            <a:r>
              <a:rPr lang="hu-HU" dirty="0"/>
              <a:t> isim </a:t>
            </a:r>
            <a:r>
              <a:rPr lang="hu-HU" dirty="0" err="1"/>
              <a:t>olarak</a:t>
            </a:r>
            <a:r>
              <a:rPr lang="hu-HU" dirty="0"/>
              <a:t> </a:t>
            </a:r>
            <a:r>
              <a:rPr lang="hu-HU" dirty="0" err="1"/>
              <a:t>tüketmiş</a:t>
            </a:r>
            <a:r>
              <a:rPr lang="hu-HU" dirty="0"/>
              <a:t>.</a:t>
            </a:r>
          </a:p>
          <a:p>
            <a:r>
              <a:rPr lang="hu-HU" dirty="0" err="1"/>
              <a:t>Basbug</a:t>
            </a:r>
            <a:r>
              <a:rPr lang="hu-HU" dirty="0"/>
              <a:t>: 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mültecilerin</a:t>
            </a:r>
            <a:r>
              <a:rPr lang="hu-HU" dirty="0"/>
              <a:t> </a:t>
            </a:r>
            <a:r>
              <a:rPr lang="hu-HU" dirty="0" err="1"/>
              <a:t>başı</a:t>
            </a:r>
            <a:r>
              <a:rPr lang="hu-HU" dirty="0"/>
              <a:t> </a:t>
            </a:r>
            <a:r>
              <a:rPr lang="hu-HU" dirty="0" err="1"/>
              <a:t>için</a:t>
            </a:r>
            <a:r>
              <a:rPr lang="hu-HU" dirty="0"/>
              <a:t> </a:t>
            </a:r>
            <a:r>
              <a:rPr lang="hu-HU" dirty="0" err="1"/>
              <a:t>demiş</a:t>
            </a:r>
            <a:endParaRPr lang="hu-HU" dirty="0"/>
          </a:p>
          <a:p>
            <a:r>
              <a:rPr lang="hu-HU" dirty="0"/>
              <a:t>”</a:t>
            </a:r>
            <a:r>
              <a:rPr lang="hu-HU" dirty="0" err="1"/>
              <a:t>üç</a:t>
            </a:r>
            <a:r>
              <a:rPr lang="hu-HU" dirty="0"/>
              <a:t> </a:t>
            </a:r>
            <a:r>
              <a:rPr lang="hu-HU" dirty="0" err="1"/>
              <a:t>yüz</a:t>
            </a:r>
            <a:r>
              <a:rPr lang="hu-HU" dirty="0"/>
              <a:t> </a:t>
            </a:r>
            <a:r>
              <a:rPr lang="hu-HU" dirty="0" err="1"/>
              <a:t>yıl</a:t>
            </a:r>
            <a:r>
              <a:rPr lang="hu-HU" dirty="0"/>
              <a:t> </a:t>
            </a:r>
            <a:r>
              <a:rPr lang="hu-HU" dirty="0" err="1"/>
              <a:t>önceki</a:t>
            </a:r>
            <a:r>
              <a:rPr lang="hu-HU" dirty="0"/>
              <a:t>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Türkiye</a:t>
            </a:r>
            <a:r>
              <a:rPr lang="hu-HU" dirty="0"/>
              <a:t> </a:t>
            </a:r>
            <a:r>
              <a:rPr lang="hu-HU" dirty="0" err="1"/>
              <a:t>muhabiri</a:t>
            </a:r>
            <a:r>
              <a:rPr lang="hu-HU" dirty="0"/>
              <a:t>”</a:t>
            </a:r>
          </a:p>
          <a:p>
            <a:r>
              <a:rPr lang="hu-HU" dirty="0"/>
              <a:t>Kaynak: </a:t>
            </a:r>
            <a:r>
              <a:rPr lang="hu-HU" dirty="0" err="1"/>
              <a:t>Osmanlı’da</a:t>
            </a:r>
            <a:r>
              <a:rPr lang="hu-HU" dirty="0"/>
              <a:t>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Konuk</a:t>
            </a:r>
            <a:r>
              <a:rPr lang="hu-HU" dirty="0"/>
              <a:t> </a:t>
            </a:r>
            <a:r>
              <a:rPr lang="hu-HU" dirty="0" err="1"/>
              <a:t>Prens</a:t>
            </a:r>
            <a:r>
              <a:rPr lang="hu-HU" dirty="0"/>
              <a:t> </a:t>
            </a:r>
            <a:r>
              <a:rPr lang="hu-HU" dirty="0" err="1"/>
              <a:t>Rakoczi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Mikes’in</a:t>
            </a:r>
            <a:r>
              <a:rPr lang="hu-HU" dirty="0"/>
              <a:t> </a:t>
            </a:r>
            <a:r>
              <a:rPr lang="hu-HU" dirty="0" err="1"/>
              <a:t>Türkiye</a:t>
            </a:r>
            <a:r>
              <a:rPr lang="hu-HU" dirty="0"/>
              <a:t> </a:t>
            </a:r>
            <a:r>
              <a:rPr lang="hu-HU" dirty="0" err="1"/>
              <a:t>Mektupları</a:t>
            </a:r>
            <a:r>
              <a:rPr lang="hu-HU" dirty="0"/>
              <a:t> </a:t>
            </a:r>
            <a:r>
              <a:rPr lang="hu-HU" dirty="0" err="1"/>
              <a:t>Çev</a:t>
            </a:r>
            <a:r>
              <a:rPr lang="hu-HU" dirty="0"/>
              <a:t>. </a:t>
            </a:r>
            <a:r>
              <a:rPr lang="hu-HU" dirty="0" err="1"/>
              <a:t>Tasnadi</a:t>
            </a:r>
            <a:r>
              <a:rPr lang="hu-HU" dirty="0"/>
              <a:t> E. (1999) s. 9.</a:t>
            </a:r>
          </a:p>
        </p:txBody>
      </p:sp>
    </p:spTree>
    <p:extLst>
      <p:ext uri="{BB962C8B-B14F-4D97-AF65-F5344CB8AC3E}">
        <p14:creationId xmlns:p14="http://schemas.microsoft.com/office/powerpoint/2010/main" val="405013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1EA670-FC15-344B-8476-0CE89518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Kelemen Mikes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766DC4-1893-D14A-B40F-F217D4926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err="1"/>
              <a:t>Ömrünü</a:t>
            </a:r>
            <a:r>
              <a:rPr lang="hu-HU" dirty="0"/>
              <a:t> </a:t>
            </a:r>
            <a:r>
              <a:rPr lang="hu-HU" dirty="0" err="1"/>
              <a:t>ülkesinden</a:t>
            </a:r>
            <a:r>
              <a:rPr lang="hu-HU" dirty="0"/>
              <a:t> </a:t>
            </a:r>
            <a:r>
              <a:rPr lang="hu-HU" dirty="0" err="1"/>
              <a:t>uzak</a:t>
            </a:r>
            <a:r>
              <a:rPr lang="hu-HU" dirty="0"/>
              <a:t> </a:t>
            </a:r>
            <a:r>
              <a:rPr lang="hu-HU" dirty="0" err="1"/>
              <a:t>geçirdiği</a:t>
            </a:r>
            <a:r>
              <a:rPr lang="hu-HU" dirty="0"/>
              <a:t> </a:t>
            </a:r>
            <a:r>
              <a:rPr lang="hu-HU" dirty="0" err="1"/>
              <a:t>için</a:t>
            </a:r>
            <a:r>
              <a:rPr lang="hu-HU" dirty="0"/>
              <a:t>  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edebiyat</a:t>
            </a:r>
            <a:r>
              <a:rPr lang="hu-HU" dirty="0"/>
              <a:t> </a:t>
            </a:r>
            <a:r>
              <a:rPr lang="hu-HU" dirty="0" err="1"/>
              <a:t>çevrelerinin</a:t>
            </a:r>
            <a:r>
              <a:rPr lang="hu-HU" dirty="0"/>
              <a:t> </a:t>
            </a:r>
            <a:r>
              <a:rPr lang="hu-HU" dirty="0" err="1"/>
              <a:t>çok</a:t>
            </a:r>
            <a:r>
              <a:rPr lang="hu-HU" dirty="0"/>
              <a:t> </a:t>
            </a:r>
            <a:r>
              <a:rPr lang="hu-HU" dirty="0" err="1"/>
              <a:t>içinde</a:t>
            </a:r>
            <a:r>
              <a:rPr lang="hu-HU" dirty="0"/>
              <a:t> </a:t>
            </a:r>
            <a:r>
              <a:rPr lang="hu-HU" dirty="0" err="1"/>
              <a:t>değil</a:t>
            </a:r>
            <a:endParaRPr lang="hu-HU" dirty="0"/>
          </a:p>
          <a:p>
            <a:r>
              <a:rPr lang="hu-HU" dirty="0" err="1"/>
              <a:t>Döneminde</a:t>
            </a:r>
            <a:r>
              <a:rPr lang="hu-HU" dirty="0"/>
              <a:t> </a:t>
            </a:r>
            <a:r>
              <a:rPr lang="hu-HU" dirty="0" err="1"/>
              <a:t>çok</a:t>
            </a:r>
            <a:r>
              <a:rPr lang="hu-HU" dirty="0"/>
              <a:t> </a:t>
            </a:r>
            <a:r>
              <a:rPr lang="hu-HU" dirty="0" err="1"/>
              <a:t>okunmamış</a:t>
            </a:r>
            <a:r>
              <a:rPr lang="hu-HU" dirty="0"/>
              <a:t> </a:t>
            </a:r>
            <a:r>
              <a:rPr lang="hu-HU" dirty="0" err="1"/>
              <a:t>bu</a:t>
            </a:r>
            <a:r>
              <a:rPr lang="hu-HU" dirty="0"/>
              <a:t> </a:t>
            </a:r>
            <a:r>
              <a:rPr lang="hu-HU" dirty="0" err="1"/>
              <a:t>yapıt</a:t>
            </a:r>
            <a:r>
              <a:rPr lang="hu-HU" dirty="0"/>
              <a:t> da</a:t>
            </a:r>
          </a:p>
          <a:p>
            <a:r>
              <a:rPr lang="hu-HU" dirty="0" err="1"/>
              <a:t>Edebiyat</a:t>
            </a:r>
            <a:r>
              <a:rPr lang="hu-HU" dirty="0"/>
              <a:t> </a:t>
            </a:r>
            <a:r>
              <a:rPr lang="hu-HU" dirty="0" err="1"/>
              <a:t>yenileşme</a:t>
            </a:r>
            <a:r>
              <a:rPr lang="hu-HU" dirty="0"/>
              <a:t> </a:t>
            </a:r>
            <a:r>
              <a:rPr lang="hu-HU" dirty="0" err="1"/>
              <a:t>arayışlarına</a:t>
            </a:r>
            <a:r>
              <a:rPr lang="hu-HU" dirty="0"/>
              <a:t> </a:t>
            </a:r>
            <a:r>
              <a:rPr lang="hu-HU" dirty="0" err="1"/>
              <a:t>doğru</a:t>
            </a:r>
            <a:r>
              <a:rPr lang="hu-HU" dirty="0"/>
              <a:t> </a:t>
            </a:r>
            <a:r>
              <a:rPr lang="hu-HU" dirty="0" err="1"/>
              <a:t>gidiyor</a:t>
            </a:r>
            <a:r>
              <a:rPr lang="hu-HU" dirty="0"/>
              <a:t> (1700’lerin </a:t>
            </a:r>
            <a:r>
              <a:rPr lang="hu-HU" dirty="0" err="1"/>
              <a:t>sonuna</a:t>
            </a:r>
            <a:r>
              <a:rPr lang="hu-HU" dirty="0"/>
              <a:t> </a:t>
            </a:r>
            <a:r>
              <a:rPr lang="hu-HU" dirty="0" err="1"/>
              <a:t>doğru</a:t>
            </a:r>
            <a:r>
              <a:rPr lang="hu-HU" dirty="0"/>
              <a:t>)</a:t>
            </a:r>
          </a:p>
          <a:p>
            <a:r>
              <a:rPr lang="hu-HU" dirty="0" err="1">
                <a:highlight>
                  <a:srgbClr val="FFFF00"/>
                </a:highlight>
              </a:rPr>
              <a:t>Dünya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tarihinin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önemli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olayı</a:t>
            </a:r>
            <a:r>
              <a:rPr lang="hu-HU" dirty="0">
                <a:highlight>
                  <a:srgbClr val="FFFF00"/>
                </a:highlight>
              </a:rPr>
              <a:t> 1789 </a:t>
            </a:r>
            <a:r>
              <a:rPr lang="hu-HU" dirty="0" err="1">
                <a:highlight>
                  <a:srgbClr val="FFFF00"/>
                </a:highlight>
              </a:rPr>
              <a:t>Fransız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İhtilali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ve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sonrası</a:t>
            </a:r>
            <a:r>
              <a:rPr lang="hu-HU" dirty="0">
                <a:highlight>
                  <a:srgbClr val="FFFF00"/>
                </a:highlight>
              </a:rPr>
              <a:t>  </a:t>
            </a:r>
            <a:r>
              <a:rPr lang="hu-HU" dirty="0" err="1">
                <a:highlight>
                  <a:srgbClr val="FFFF00"/>
                </a:highlight>
              </a:rPr>
              <a:t>ulusal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edebiyatlar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akımı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doğacaktır</a:t>
            </a:r>
            <a:r>
              <a:rPr lang="hu-HU" dirty="0">
                <a:highlight>
                  <a:srgbClr val="FFFF00"/>
                </a:highlight>
              </a:rPr>
              <a:t>... Kelemen </a:t>
            </a:r>
            <a:r>
              <a:rPr lang="hu-HU" dirty="0" err="1">
                <a:highlight>
                  <a:srgbClr val="FFFF00"/>
                </a:highlight>
              </a:rPr>
              <a:t>Mikes’ten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sonra</a:t>
            </a:r>
            <a:r>
              <a:rPr lang="hu-HU" dirty="0">
                <a:highlight>
                  <a:srgbClr val="FFFF00"/>
                </a:highlight>
              </a:rPr>
              <a:t>!!!</a:t>
            </a:r>
          </a:p>
          <a:p>
            <a:pPr lvl="1"/>
            <a:r>
              <a:rPr lang="hu-HU" dirty="0" err="1"/>
              <a:t>Aydınlanma</a:t>
            </a:r>
            <a:r>
              <a:rPr lang="hu-HU" dirty="0"/>
              <a:t> </a:t>
            </a:r>
            <a:r>
              <a:rPr lang="hu-HU" dirty="0" err="1"/>
              <a:t>hareketi</a:t>
            </a:r>
            <a:endParaRPr lang="hu-HU" dirty="0"/>
          </a:p>
          <a:p>
            <a:pPr lvl="1"/>
            <a:r>
              <a:rPr lang="hu-HU" dirty="0" err="1"/>
              <a:t>Edebiyatın</a:t>
            </a:r>
            <a:r>
              <a:rPr lang="hu-HU" dirty="0"/>
              <a:t> </a:t>
            </a:r>
            <a:r>
              <a:rPr lang="hu-HU" dirty="0" err="1"/>
              <a:t>Batı</a:t>
            </a:r>
            <a:r>
              <a:rPr lang="hu-HU" dirty="0"/>
              <a:t> </a:t>
            </a:r>
            <a:r>
              <a:rPr lang="hu-HU" dirty="0" err="1"/>
              <a:t>edebiyatına</a:t>
            </a:r>
            <a:r>
              <a:rPr lang="hu-HU" dirty="0"/>
              <a:t> </a:t>
            </a:r>
            <a:r>
              <a:rPr lang="hu-HU" dirty="0" err="1"/>
              <a:t>yaklaşması</a:t>
            </a:r>
            <a:endParaRPr lang="hu-HU" dirty="0"/>
          </a:p>
          <a:p>
            <a:pPr lvl="1"/>
            <a:r>
              <a:rPr lang="hu-HU" dirty="0" err="1"/>
              <a:t>Kilise</a:t>
            </a:r>
            <a:r>
              <a:rPr lang="hu-HU" dirty="0"/>
              <a:t> </a:t>
            </a:r>
            <a:r>
              <a:rPr lang="hu-HU" dirty="0" err="1"/>
              <a:t>baskısının</a:t>
            </a:r>
            <a:r>
              <a:rPr lang="hu-HU" dirty="0"/>
              <a:t> </a:t>
            </a:r>
            <a:r>
              <a:rPr lang="hu-HU" dirty="0" err="1"/>
              <a:t>azaltılması</a:t>
            </a:r>
            <a:r>
              <a:rPr lang="hu-HU" dirty="0"/>
              <a:t> ( II. </a:t>
            </a:r>
            <a:r>
              <a:rPr lang="hu-HU" dirty="0" err="1"/>
              <a:t>Jozsef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II. </a:t>
            </a:r>
            <a:r>
              <a:rPr lang="hu-HU" dirty="0" err="1"/>
              <a:t>Lipot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Milli </a:t>
            </a:r>
            <a:r>
              <a:rPr lang="hu-HU" dirty="0" err="1"/>
              <a:t>dil</a:t>
            </a:r>
            <a:r>
              <a:rPr lang="hu-HU" dirty="0"/>
              <a:t> (</a:t>
            </a:r>
            <a:r>
              <a:rPr lang="hu-HU" dirty="0" err="1"/>
              <a:t>latincenin</a:t>
            </a:r>
            <a:r>
              <a:rPr lang="hu-HU" dirty="0"/>
              <a:t> </a:t>
            </a:r>
            <a:r>
              <a:rPr lang="hu-HU" dirty="0" err="1"/>
              <a:t>yerini</a:t>
            </a:r>
            <a:r>
              <a:rPr lang="hu-HU" dirty="0"/>
              <a:t> </a:t>
            </a:r>
            <a:r>
              <a:rPr lang="hu-HU" dirty="0" err="1"/>
              <a:t>alacaktır</a:t>
            </a:r>
            <a:r>
              <a:rPr lang="hu-HU" dirty="0"/>
              <a:t>) II. </a:t>
            </a:r>
            <a:r>
              <a:rPr lang="hu-HU" dirty="0" err="1"/>
              <a:t>Jozsef’in</a:t>
            </a:r>
            <a:r>
              <a:rPr lang="hu-HU" dirty="0"/>
              <a:t> </a:t>
            </a:r>
            <a:r>
              <a:rPr lang="hu-HU" dirty="0" err="1"/>
              <a:t>Almanca</a:t>
            </a:r>
            <a:r>
              <a:rPr lang="hu-HU" dirty="0"/>
              <a:t> </a:t>
            </a:r>
            <a:r>
              <a:rPr lang="hu-HU" dirty="0" err="1"/>
              <a:t>yanılılığına</a:t>
            </a:r>
            <a:r>
              <a:rPr lang="hu-HU" dirty="0"/>
              <a:t> </a:t>
            </a:r>
            <a:r>
              <a:rPr lang="hu-HU" dirty="0" err="1"/>
              <a:t>karşın</a:t>
            </a:r>
            <a:r>
              <a:rPr lang="hu-HU" dirty="0"/>
              <a:t> </a:t>
            </a:r>
            <a:r>
              <a:rPr lang="hu-HU" dirty="0" err="1"/>
              <a:t>Latinceyi</a:t>
            </a:r>
            <a:r>
              <a:rPr lang="hu-HU" dirty="0"/>
              <a:t> </a:t>
            </a:r>
            <a:r>
              <a:rPr lang="hu-HU" dirty="0" err="1"/>
              <a:t>isteyenler</a:t>
            </a:r>
            <a:r>
              <a:rPr lang="hu-HU" dirty="0"/>
              <a:t> </a:t>
            </a:r>
            <a:r>
              <a:rPr lang="hu-HU" dirty="0" err="1"/>
              <a:t>çoğunlukta</a:t>
            </a:r>
            <a:r>
              <a:rPr lang="hu-HU" dirty="0"/>
              <a:t>  </a:t>
            </a:r>
            <a:r>
              <a:rPr lang="hu-HU" dirty="0" err="1"/>
              <a:t>Latince</a:t>
            </a:r>
            <a:r>
              <a:rPr lang="hu-HU" dirty="0"/>
              <a:t> </a:t>
            </a:r>
            <a:r>
              <a:rPr lang="hu-HU" dirty="0" err="1"/>
              <a:t>yaşayan</a:t>
            </a:r>
            <a:r>
              <a:rPr lang="hu-HU" dirty="0"/>
              <a:t> </a:t>
            </a:r>
            <a:r>
              <a:rPr lang="hu-HU" dirty="0" err="1"/>
              <a:t>dil</a:t>
            </a:r>
            <a:r>
              <a:rPr lang="hu-HU" dirty="0"/>
              <a:t>...</a:t>
            </a:r>
          </a:p>
          <a:p>
            <a:pPr lvl="1"/>
            <a:r>
              <a:rPr lang="hu-HU" dirty="0" err="1"/>
              <a:t>Ulus</a:t>
            </a:r>
            <a:r>
              <a:rPr lang="hu-HU" dirty="0"/>
              <a:t> </a:t>
            </a:r>
            <a:r>
              <a:rPr lang="hu-HU" dirty="0" err="1"/>
              <a:t>devletin</a:t>
            </a:r>
            <a:r>
              <a:rPr lang="hu-HU" dirty="0"/>
              <a:t> </a:t>
            </a:r>
            <a:r>
              <a:rPr lang="hu-HU" dirty="0" err="1"/>
              <a:t>temellerini</a:t>
            </a:r>
            <a:r>
              <a:rPr lang="hu-HU" dirty="0"/>
              <a:t> </a:t>
            </a:r>
            <a:r>
              <a:rPr lang="hu-HU" dirty="0" err="1"/>
              <a:t>atan</a:t>
            </a:r>
            <a:r>
              <a:rPr lang="hu-HU" dirty="0"/>
              <a:t> </a:t>
            </a:r>
            <a:r>
              <a:rPr lang="hu-HU" dirty="0" err="1"/>
              <a:t>bu</a:t>
            </a:r>
            <a:r>
              <a:rPr lang="hu-HU" dirty="0"/>
              <a:t> </a:t>
            </a:r>
            <a:r>
              <a:rPr lang="hu-HU" dirty="0" err="1"/>
              <a:t>ihtilal</a:t>
            </a:r>
            <a:r>
              <a:rPr lang="hu-HU" dirty="0"/>
              <a:t>... „</a:t>
            </a:r>
            <a:r>
              <a:rPr lang="hu-HU" dirty="0" err="1"/>
              <a:t>Devrim</a:t>
            </a:r>
            <a:r>
              <a:rPr lang="hu-HU" dirty="0"/>
              <a:t> </a:t>
            </a:r>
            <a:r>
              <a:rPr lang="hu-HU" dirty="0" err="1"/>
              <a:t>şarkıları</a:t>
            </a:r>
            <a:r>
              <a:rPr lang="hu-HU" dirty="0"/>
              <a:t> </a:t>
            </a:r>
            <a:r>
              <a:rPr lang="hu-HU" dirty="0" err="1"/>
              <a:t>dahi</a:t>
            </a:r>
            <a:r>
              <a:rPr lang="hu-HU" dirty="0"/>
              <a:t> </a:t>
            </a:r>
            <a:r>
              <a:rPr lang="hu-HU" dirty="0" err="1"/>
              <a:t>Macaristan’da</a:t>
            </a:r>
            <a:r>
              <a:rPr lang="hu-HU" dirty="0"/>
              <a:t> </a:t>
            </a:r>
            <a:r>
              <a:rPr lang="hu-HU" dirty="0" err="1"/>
              <a:t>latince</a:t>
            </a:r>
            <a:r>
              <a:rPr lang="hu-HU" dirty="0"/>
              <a:t>” </a:t>
            </a:r>
            <a:r>
              <a:rPr lang="hu-HU" dirty="0" err="1"/>
              <a:t>Eckmann</a:t>
            </a:r>
            <a:endParaRPr lang="hu-HU" dirty="0"/>
          </a:p>
          <a:p>
            <a:pPr lvl="1"/>
            <a:r>
              <a:rPr lang="hu-HU" dirty="0" err="1"/>
              <a:t>Dİl</a:t>
            </a:r>
            <a:r>
              <a:rPr lang="hu-HU" dirty="0"/>
              <a:t> </a:t>
            </a:r>
            <a:r>
              <a:rPr lang="hu-HU" dirty="0" err="1"/>
              <a:t>yenileştirme</a:t>
            </a:r>
            <a:r>
              <a:rPr lang="hu-HU" dirty="0"/>
              <a:t>, </a:t>
            </a:r>
            <a:r>
              <a:rPr lang="hu-HU" dirty="0" err="1"/>
              <a:t>ulusal</a:t>
            </a:r>
            <a:r>
              <a:rPr lang="hu-HU" dirty="0"/>
              <a:t> </a:t>
            </a:r>
            <a:r>
              <a:rPr lang="hu-HU" dirty="0" err="1"/>
              <a:t>tiyatro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Ulusal</a:t>
            </a:r>
            <a:r>
              <a:rPr lang="hu-HU" dirty="0"/>
              <a:t> </a:t>
            </a:r>
            <a:r>
              <a:rPr lang="hu-HU" dirty="0" err="1"/>
              <a:t>Bilimler</a:t>
            </a:r>
            <a:r>
              <a:rPr lang="hu-HU" dirty="0"/>
              <a:t> </a:t>
            </a:r>
            <a:r>
              <a:rPr lang="hu-HU" dirty="0" err="1"/>
              <a:t>Akademisi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906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85FAE3-A442-0548-B6BC-5390DC43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Genel</a:t>
            </a:r>
            <a:r>
              <a:rPr lang="hu-HU" dirty="0"/>
              <a:t> </a:t>
            </a:r>
            <a:r>
              <a:rPr lang="hu-HU" dirty="0" err="1"/>
              <a:t>özellikler</a:t>
            </a:r>
            <a:r>
              <a:rPr lang="hu-HU" dirty="0"/>
              <a:t> (</a:t>
            </a:r>
            <a:r>
              <a:rPr lang="hu-HU" dirty="0" err="1"/>
              <a:t>devam</a:t>
            </a:r>
            <a:r>
              <a:rPr lang="hu-HU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7AE282-EE4D-9F4F-AC39-4B70D3BE9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hu-HU" dirty="0" err="1"/>
              <a:t>Derleme</a:t>
            </a:r>
            <a:r>
              <a:rPr lang="hu-HU" dirty="0"/>
              <a:t>, </a:t>
            </a:r>
            <a:r>
              <a:rPr lang="hu-HU" dirty="0" err="1"/>
              <a:t>biriktirme</a:t>
            </a:r>
            <a:r>
              <a:rPr lang="hu-HU" dirty="0"/>
              <a:t> </a:t>
            </a:r>
            <a:r>
              <a:rPr lang="hu-HU" dirty="0" err="1"/>
              <a:t>dönemi</a:t>
            </a:r>
            <a:r>
              <a:rPr lang="hu-HU" dirty="0"/>
              <a:t> </a:t>
            </a:r>
            <a:r>
              <a:rPr lang="hu-HU" dirty="0" err="1"/>
              <a:t>diyebiliriz</a:t>
            </a:r>
            <a:endParaRPr lang="hu-HU" dirty="0"/>
          </a:p>
          <a:p>
            <a:pPr lvl="2"/>
            <a:r>
              <a:rPr lang="hu-HU" dirty="0" err="1"/>
              <a:t>Her</a:t>
            </a:r>
            <a:r>
              <a:rPr lang="hu-HU" dirty="0"/>
              <a:t> </a:t>
            </a:r>
            <a:r>
              <a:rPr lang="hu-HU" dirty="0" err="1"/>
              <a:t>şeyin</a:t>
            </a:r>
            <a:r>
              <a:rPr lang="hu-HU" dirty="0"/>
              <a:t> </a:t>
            </a:r>
            <a:r>
              <a:rPr lang="hu-HU" dirty="0" err="1"/>
              <a:t>envanterini</a:t>
            </a:r>
            <a:r>
              <a:rPr lang="hu-HU" dirty="0"/>
              <a:t> </a:t>
            </a:r>
            <a:r>
              <a:rPr lang="hu-HU" dirty="0" err="1"/>
              <a:t>oluşturma</a:t>
            </a:r>
            <a:r>
              <a:rPr lang="hu-HU" dirty="0"/>
              <a:t> </a:t>
            </a:r>
            <a:r>
              <a:rPr lang="hu-HU" dirty="0" err="1"/>
              <a:t>zaten</a:t>
            </a:r>
            <a:r>
              <a:rPr lang="hu-HU" dirty="0"/>
              <a:t> </a:t>
            </a:r>
            <a:r>
              <a:rPr lang="hu-HU" dirty="0" err="1"/>
              <a:t>bunların</a:t>
            </a:r>
            <a:r>
              <a:rPr lang="hu-HU" dirty="0"/>
              <a:t> </a:t>
            </a:r>
            <a:r>
              <a:rPr lang="hu-HU" dirty="0" err="1"/>
              <a:t>sonucu</a:t>
            </a:r>
            <a:r>
              <a:rPr lang="hu-HU" dirty="0"/>
              <a:t> </a:t>
            </a:r>
            <a:r>
              <a:rPr lang="hu-HU" dirty="0" err="1"/>
              <a:t>ulusallaşma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yenileşme</a:t>
            </a:r>
            <a:r>
              <a:rPr lang="hu-HU" dirty="0"/>
              <a:t> </a:t>
            </a:r>
            <a:r>
              <a:rPr lang="hu-HU" dirty="0" err="1"/>
              <a:t>yönündeki</a:t>
            </a:r>
            <a:r>
              <a:rPr lang="hu-HU" dirty="0"/>
              <a:t> </a:t>
            </a:r>
            <a:r>
              <a:rPr lang="hu-HU" dirty="0" err="1"/>
              <a:t>hareketler</a:t>
            </a:r>
            <a:r>
              <a:rPr lang="hu-HU" dirty="0"/>
              <a:t> </a:t>
            </a:r>
            <a:r>
              <a:rPr lang="hu-HU" dirty="0" err="1"/>
              <a:t>hızlanacaktır</a:t>
            </a:r>
            <a:r>
              <a:rPr lang="hu-HU" dirty="0"/>
              <a:t>...</a:t>
            </a:r>
          </a:p>
          <a:p>
            <a:pPr lvl="3"/>
            <a:r>
              <a:rPr lang="hu-HU" dirty="0"/>
              <a:t>BU </a:t>
            </a:r>
            <a:r>
              <a:rPr lang="hu-HU" dirty="0" err="1"/>
              <a:t>çerçevede</a:t>
            </a:r>
            <a:r>
              <a:rPr lang="hu-HU" dirty="0"/>
              <a:t> </a:t>
            </a:r>
            <a:r>
              <a:rPr lang="hu-HU" dirty="0" err="1"/>
              <a:t>öncü</a:t>
            </a:r>
            <a:r>
              <a:rPr lang="hu-HU" dirty="0"/>
              <a:t> </a:t>
            </a:r>
            <a:r>
              <a:rPr lang="hu-HU" dirty="0" err="1"/>
              <a:t>tarihçilerden</a:t>
            </a:r>
            <a:r>
              <a:rPr lang="hu-HU" dirty="0"/>
              <a:t> 1711 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yazını</a:t>
            </a:r>
            <a:r>
              <a:rPr lang="hu-HU" dirty="0"/>
              <a:t> </a:t>
            </a:r>
            <a:r>
              <a:rPr lang="hu-HU" dirty="0" err="1"/>
              <a:t>örnekleri</a:t>
            </a:r>
            <a:r>
              <a:rPr lang="hu-HU" dirty="0"/>
              <a:t> </a:t>
            </a:r>
            <a:r>
              <a:rPr lang="hu-HU" dirty="0" err="1"/>
              <a:t>adlı</a:t>
            </a:r>
            <a:r>
              <a:rPr lang="hu-HU" dirty="0"/>
              <a:t> </a:t>
            </a:r>
            <a:r>
              <a:rPr lang="hu-HU" dirty="0" err="1"/>
              <a:t>latince</a:t>
            </a:r>
            <a:r>
              <a:rPr lang="hu-HU" dirty="0"/>
              <a:t> </a:t>
            </a:r>
            <a:r>
              <a:rPr lang="hu-HU" dirty="0" err="1"/>
              <a:t>eserle</a:t>
            </a:r>
            <a:r>
              <a:rPr lang="hu-HU" dirty="0"/>
              <a:t> ”Specimen </a:t>
            </a:r>
            <a:r>
              <a:rPr lang="hu-HU" dirty="0" err="1"/>
              <a:t>Hungarie</a:t>
            </a:r>
            <a:r>
              <a:rPr lang="hu-HU" dirty="0"/>
              <a:t> </a:t>
            </a:r>
            <a:r>
              <a:rPr lang="hu-HU" dirty="0" err="1"/>
              <a:t>Literatie</a:t>
            </a:r>
            <a:r>
              <a:rPr lang="hu-HU" dirty="0"/>
              <a:t>, David Czvittinger)</a:t>
            </a:r>
          </a:p>
          <a:p>
            <a:pPr lvl="3"/>
            <a:r>
              <a:rPr lang="hu-HU" dirty="0" err="1"/>
              <a:t>Latince</a:t>
            </a:r>
            <a:r>
              <a:rPr lang="hu-HU" dirty="0"/>
              <a:t> </a:t>
            </a:r>
            <a:r>
              <a:rPr lang="hu-HU" dirty="0" err="1"/>
              <a:t>eser</a:t>
            </a:r>
            <a:endParaRPr lang="hu-HU" dirty="0"/>
          </a:p>
          <a:p>
            <a:pPr lvl="3"/>
            <a:r>
              <a:rPr lang="hu-HU" dirty="0" err="1"/>
              <a:t>Macaristan’da</a:t>
            </a:r>
            <a:r>
              <a:rPr lang="hu-HU" dirty="0"/>
              <a:t> </a:t>
            </a:r>
            <a:r>
              <a:rPr lang="hu-HU" dirty="0" err="1"/>
              <a:t>yetişmiş</a:t>
            </a:r>
            <a:r>
              <a:rPr lang="hu-HU" dirty="0"/>
              <a:t> 300 </a:t>
            </a:r>
            <a:r>
              <a:rPr lang="hu-HU" dirty="0" err="1"/>
              <a:t>yazarın</a:t>
            </a:r>
            <a:r>
              <a:rPr lang="hu-HU" dirty="0"/>
              <a:t> </a:t>
            </a:r>
            <a:r>
              <a:rPr lang="hu-HU" dirty="0" err="1"/>
              <a:t>biyografisi</a:t>
            </a:r>
            <a:r>
              <a:rPr lang="hu-HU" dirty="0"/>
              <a:t>..</a:t>
            </a:r>
          </a:p>
          <a:p>
            <a:pPr lvl="3"/>
            <a:r>
              <a:rPr lang="hu-HU" dirty="0" err="1"/>
              <a:t>Birikimin</a:t>
            </a:r>
            <a:r>
              <a:rPr lang="hu-HU" dirty="0"/>
              <a:t>, </a:t>
            </a:r>
            <a:r>
              <a:rPr lang="hu-HU" dirty="0" err="1"/>
              <a:t>literatür</a:t>
            </a:r>
            <a:r>
              <a:rPr lang="hu-HU" dirty="0"/>
              <a:t> </a:t>
            </a:r>
            <a:r>
              <a:rPr lang="hu-HU" dirty="0" err="1"/>
              <a:t>oluşturmanın</a:t>
            </a:r>
            <a:r>
              <a:rPr lang="hu-HU" dirty="0"/>
              <a:t> </a:t>
            </a:r>
            <a:r>
              <a:rPr lang="hu-HU" dirty="0" err="1"/>
              <a:t>önemi</a:t>
            </a:r>
            <a:r>
              <a:rPr lang="hu-HU" dirty="0"/>
              <a:t>...</a:t>
            </a:r>
          </a:p>
          <a:p>
            <a:pPr lvl="3"/>
            <a:r>
              <a:rPr lang="hu-HU" dirty="0"/>
              <a:t>İlk Macarca </a:t>
            </a:r>
            <a:r>
              <a:rPr lang="hu-HU" dirty="0" err="1"/>
              <a:t>edebiyat</a:t>
            </a:r>
            <a:r>
              <a:rPr lang="hu-HU" dirty="0"/>
              <a:t> </a:t>
            </a:r>
            <a:r>
              <a:rPr lang="hu-HU" dirty="0" err="1"/>
              <a:t>tarihi</a:t>
            </a:r>
            <a:r>
              <a:rPr lang="hu-HU" dirty="0"/>
              <a:t>: Péter </a:t>
            </a:r>
            <a:r>
              <a:rPr lang="hu-HU" dirty="0" err="1"/>
              <a:t>Bod</a:t>
            </a:r>
            <a:r>
              <a:rPr lang="hu-HU" dirty="0"/>
              <a:t> (1712-1796) </a:t>
            </a:r>
          </a:p>
          <a:p>
            <a:pPr lvl="4"/>
            <a:r>
              <a:rPr lang="hu-HU" dirty="0"/>
              <a:t>500 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yazarın</a:t>
            </a:r>
            <a:r>
              <a:rPr lang="hu-HU" dirty="0"/>
              <a:t> </a:t>
            </a:r>
            <a:r>
              <a:rPr lang="hu-HU" dirty="0" err="1"/>
              <a:t>eserlerini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biyografisini</a:t>
            </a:r>
            <a:r>
              <a:rPr lang="hu-HU" dirty="0"/>
              <a:t> </a:t>
            </a:r>
            <a:r>
              <a:rPr lang="hu-HU" dirty="0" err="1"/>
              <a:t>derliyor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7804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metin, zürafa, resim içeren bir resim&#10;&#10;Açıklama otomatik olarak oluşturuldu">
            <a:extLst>
              <a:ext uri="{FF2B5EF4-FFF2-40B4-BE49-F238E27FC236}">
                <a16:creationId xmlns:a16="http://schemas.microsoft.com/office/drawing/2014/main" id="{C48FABF7-47D7-CD48-B626-5D9B8E7F2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612" b="571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7C4FBA0-DF3E-5648-93E5-C651EB267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Resimlerdeki gündelik...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46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AE8806-8930-F04C-A99E-66815DD4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Resimlere</a:t>
            </a:r>
            <a:r>
              <a:rPr lang="hu-HU" dirty="0"/>
              <a:t> </a:t>
            </a:r>
            <a:r>
              <a:rPr lang="hu-HU" dirty="0" err="1"/>
              <a:t>dair</a:t>
            </a:r>
            <a:r>
              <a:rPr lang="hu-HU" dirty="0"/>
              <a:t>...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919879-D7FF-F44B-85AD-093EEBE83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Bu</a:t>
            </a:r>
            <a:r>
              <a:rPr lang="hu-HU" dirty="0"/>
              <a:t> </a:t>
            </a:r>
            <a:r>
              <a:rPr lang="hu-HU" dirty="0" err="1"/>
              <a:t>resimler</a:t>
            </a:r>
            <a:r>
              <a:rPr lang="hu-HU" dirty="0"/>
              <a:t>, </a:t>
            </a:r>
            <a:r>
              <a:rPr lang="hu-HU" dirty="0" err="1"/>
              <a:t>çizimler</a:t>
            </a:r>
            <a:r>
              <a:rPr lang="hu-HU" dirty="0"/>
              <a:t> </a:t>
            </a:r>
            <a:r>
              <a:rPr lang="hu-HU" dirty="0" err="1"/>
              <a:t>yalnızca</a:t>
            </a:r>
            <a:r>
              <a:rPr lang="hu-HU" dirty="0"/>
              <a:t> </a:t>
            </a:r>
            <a:r>
              <a:rPr lang="hu-HU" dirty="0" err="1"/>
              <a:t>sanatsal</a:t>
            </a:r>
            <a:r>
              <a:rPr lang="hu-HU" dirty="0"/>
              <a:t> </a:t>
            </a:r>
            <a:r>
              <a:rPr lang="hu-HU" dirty="0" err="1"/>
              <a:t>kaygılarla</a:t>
            </a:r>
            <a:r>
              <a:rPr lang="hu-HU" dirty="0"/>
              <a:t> </a:t>
            </a:r>
            <a:r>
              <a:rPr lang="hu-HU" dirty="0" err="1"/>
              <a:t>mı</a:t>
            </a:r>
            <a:r>
              <a:rPr lang="hu-HU" dirty="0"/>
              <a:t> </a:t>
            </a:r>
            <a:r>
              <a:rPr lang="hu-HU" dirty="0" err="1"/>
              <a:t>çizildi</a:t>
            </a:r>
            <a:r>
              <a:rPr lang="hu-HU" dirty="0"/>
              <a:t>?</a:t>
            </a:r>
          </a:p>
          <a:p>
            <a:r>
              <a:rPr lang="hu-HU" dirty="0" err="1"/>
              <a:t>Nasıl</a:t>
            </a:r>
            <a:r>
              <a:rPr lang="hu-HU" dirty="0"/>
              <a:t>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işlevi</a:t>
            </a:r>
            <a:r>
              <a:rPr lang="hu-HU" dirty="0"/>
              <a:t> var?</a:t>
            </a:r>
          </a:p>
          <a:p>
            <a:r>
              <a:rPr lang="hu-HU" dirty="0" err="1"/>
              <a:t>Bilmesek</a:t>
            </a:r>
            <a:r>
              <a:rPr lang="hu-HU" dirty="0"/>
              <a:t> ne </a:t>
            </a:r>
            <a:r>
              <a:rPr lang="hu-HU" dirty="0" err="1"/>
              <a:t>kaybederiz</a:t>
            </a:r>
            <a:r>
              <a:rPr lang="hu-HU" dirty="0"/>
              <a:t>?</a:t>
            </a:r>
          </a:p>
          <a:p>
            <a:r>
              <a:rPr lang="hu-HU" dirty="0" err="1"/>
              <a:t>Fotoğraftan</a:t>
            </a:r>
            <a:r>
              <a:rPr lang="hu-HU" dirty="0"/>
              <a:t> </a:t>
            </a:r>
            <a:r>
              <a:rPr lang="hu-HU" dirty="0" err="1"/>
              <a:t>öncesi</a:t>
            </a:r>
            <a:r>
              <a:rPr lang="hu-HU" dirty="0"/>
              <a:t> </a:t>
            </a:r>
          </a:p>
          <a:p>
            <a:pPr lvl="1"/>
            <a:r>
              <a:rPr lang="hu-HU" dirty="0" err="1"/>
              <a:t>Tarih-geçmiş</a:t>
            </a:r>
            <a:r>
              <a:rPr lang="hu-HU" dirty="0"/>
              <a:t> </a:t>
            </a:r>
            <a:r>
              <a:rPr lang="hu-HU" dirty="0" err="1"/>
              <a:t>ilişkisi</a:t>
            </a:r>
            <a:r>
              <a:rPr lang="hu-HU" dirty="0"/>
              <a:t> /</a:t>
            </a:r>
            <a:r>
              <a:rPr lang="hu-HU" dirty="0" err="1"/>
              <a:t>görsel</a:t>
            </a:r>
            <a:r>
              <a:rPr lang="hu-HU" dirty="0"/>
              <a:t> </a:t>
            </a:r>
            <a:r>
              <a:rPr lang="hu-HU" dirty="0" err="1"/>
              <a:t>imge</a:t>
            </a:r>
            <a:r>
              <a:rPr lang="hu-HU" dirty="0"/>
              <a:t> </a:t>
            </a:r>
            <a:r>
              <a:rPr lang="hu-HU" dirty="0" err="1"/>
              <a:t>tarih</a:t>
            </a:r>
            <a:r>
              <a:rPr lang="hu-HU" dirty="0"/>
              <a:t> </a:t>
            </a:r>
            <a:r>
              <a:rPr lang="hu-HU" dirty="0" err="1"/>
              <a:t>yazımı</a:t>
            </a:r>
            <a:r>
              <a:rPr lang="hu-HU" dirty="0"/>
              <a:t> </a:t>
            </a:r>
            <a:r>
              <a:rPr lang="hu-HU" dirty="0" err="1"/>
              <a:t>ilişkisi</a:t>
            </a:r>
            <a:r>
              <a:rPr lang="hu-HU" dirty="0"/>
              <a:t>/ </a:t>
            </a:r>
            <a:r>
              <a:rPr lang="hu-HU" dirty="0" err="1"/>
              <a:t>deneyimin</a:t>
            </a:r>
            <a:r>
              <a:rPr lang="hu-HU" dirty="0"/>
              <a:t> </a:t>
            </a:r>
            <a:r>
              <a:rPr lang="hu-HU" dirty="0" err="1"/>
              <a:t>kaydı</a:t>
            </a: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4607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İçerik Yer Tutucusu 4" descr="metin, zürafa, resim içeren bir resim&#10;&#10;Açıklama otomatik olarak oluşturuldu">
            <a:extLst>
              <a:ext uri="{FF2B5EF4-FFF2-40B4-BE49-F238E27FC236}">
                <a16:creationId xmlns:a16="http://schemas.microsoft.com/office/drawing/2014/main" id="{0BAD6039-7AC4-334F-814B-6D04BA324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296" r="-1" b="8399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066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89E07C-A0D0-8C4F-8907-509A76DB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1891-92’de </a:t>
            </a:r>
            <a:r>
              <a:rPr lang="tr-TR" sz="2800" dirty="0" err="1"/>
              <a:t>Kálmán</a:t>
            </a:r>
            <a:r>
              <a:rPr lang="tr-TR" sz="2800" dirty="0"/>
              <a:t> </a:t>
            </a:r>
            <a:r>
              <a:rPr lang="tr-TR" sz="2800" dirty="0" err="1"/>
              <a:t>Beszédes</a:t>
            </a:r>
            <a:r>
              <a:rPr lang="tr-TR" sz="2800" dirty="0"/>
              <a:t>, 1905’de ise </a:t>
            </a:r>
            <a:r>
              <a:rPr lang="tr-TR" sz="2800" dirty="0" err="1"/>
              <a:t>Aladár</a:t>
            </a:r>
            <a:r>
              <a:rPr lang="tr-TR" sz="2800" dirty="0"/>
              <a:t> </a:t>
            </a:r>
            <a:r>
              <a:rPr lang="tr-TR" sz="2800" dirty="0" err="1"/>
              <a:t>Edvi</a:t>
            </a:r>
            <a:r>
              <a:rPr lang="tr-TR" sz="2800" dirty="0"/>
              <a:t> </a:t>
            </a:r>
            <a:r>
              <a:rPr lang="tr-TR" sz="2800" dirty="0" err="1"/>
              <a:t>Illés</a:t>
            </a:r>
            <a:r>
              <a:rPr lang="tr-TR" sz="2800" dirty="0"/>
              <a:t> çizimler ve resimler hazırlamışlardır</a:t>
            </a:r>
            <a:endParaRPr lang="hu-HU" sz="2800" dirty="0"/>
          </a:p>
        </p:txBody>
      </p:sp>
      <p:pic>
        <p:nvPicPr>
          <p:cNvPr id="10" name="İçerik Yer Tutucusu 9" descr="metin, eski içeren bir resim&#10;&#10;Açıklama otomatik olarak oluşturuldu">
            <a:extLst>
              <a:ext uri="{FF2B5EF4-FFF2-40B4-BE49-F238E27FC236}">
                <a16:creationId xmlns:a16="http://schemas.microsoft.com/office/drawing/2014/main" id="{2DD5637B-8D62-A54A-A304-7A123CDBF7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5100" y="2082800"/>
            <a:ext cx="4102100" cy="4464050"/>
          </a:xfrm>
        </p:spPr>
      </p:pic>
    </p:spTree>
    <p:extLst>
      <p:ext uri="{BB962C8B-B14F-4D97-AF65-F5344CB8AC3E}">
        <p14:creationId xmlns:p14="http://schemas.microsoft.com/office/powerpoint/2010/main" val="129995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İçerik Yer Tutucusu 4" descr="bina, ev, eski, taş içeren bir resim&#10;&#10;Açıklama otomatik olarak oluşturuldu">
            <a:extLst>
              <a:ext uri="{FF2B5EF4-FFF2-40B4-BE49-F238E27FC236}">
                <a16:creationId xmlns:a16="http://schemas.microsoft.com/office/drawing/2014/main" id="{60844FB1-DEF6-2542-8BB9-3094C9C68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86" r="-1" b="10037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21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açık hava, eski, birkaç içeren bir resim&#10;&#10;Açıklama otomatik olarak oluşturuldu">
            <a:extLst>
              <a:ext uri="{FF2B5EF4-FFF2-40B4-BE49-F238E27FC236}">
                <a16:creationId xmlns:a16="http://schemas.microsoft.com/office/drawing/2014/main" id="{21DEEF71-1F31-364C-B42C-706FF81B9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0558" y="618066"/>
            <a:ext cx="8184445" cy="5621867"/>
          </a:xfrm>
        </p:spPr>
      </p:pic>
    </p:spTree>
    <p:extLst>
      <p:ext uri="{BB962C8B-B14F-4D97-AF65-F5344CB8AC3E}">
        <p14:creationId xmlns:p14="http://schemas.microsoft.com/office/powerpoint/2010/main" val="338662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3857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BD437366-F8A9-6349-BD7C-B1C113E5ED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3723"/>
          <a:stretch/>
        </p:blipFill>
        <p:spPr>
          <a:xfrm>
            <a:off x="626234" y="630936"/>
            <a:ext cx="3610235" cy="549554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9848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859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023A10-4D7C-4423-9CF7-E81697D42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859" y="630936"/>
            <a:ext cx="6520940" cy="579244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buNone/>
            </a:pPr>
            <a:r>
              <a:rPr lang="tr-TR" b="1" dirty="0" err="1"/>
              <a:t>Lévay</a:t>
            </a:r>
            <a:r>
              <a:rPr lang="tr-TR" b="1" dirty="0"/>
              <a:t> </a:t>
            </a:r>
            <a:r>
              <a:rPr lang="tr-TR" b="1" dirty="0" err="1"/>
              <a:t>József</a:t>
            </a:r>
            <a:r>
              <a:rPr lang="tr-TR" b="1" dirty="0"/>
              <a:t>: </a:t>
            </a:r>
            <a:r>
              <a:rPr lang="tr-TR" b="1" dirty="0" err="1"/>
              <a:t>Mikes</a:t>
            </a:r>
            <a:r>
              <a:rPr lang="tr-TR" b="1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/>
              <a:t>Bir </a:t>
            </a:r>
            <a:r>
              <a:rPr lang="en-US" sz="1400" b="1" dirty="0" err="1"/>
              <a:t>başına</a:t>
            </a:r>
            <a:r>
              <a:rPr lang="en-US" sz="1400" b="1" dirty="0"/>
              <a:t> </a:t>
            </a:r>
            <a:r>
              <a:rPr lang="en-US" sz="1400" b="1" dirty="0" err="1"/>
              <a:t>dinliyorum</a:t>
            </a:r>
            <a:r>
              <a:rPr lang="en-US" sz="1400" b="1" dirty="0"/>
              <a:t> </a:t>
            </a:r>
            <a:r>
              <a:rPr lang="en-US" sz="1400" b="1" dirty="0" err="1"/>
              <a:t>denizin</a:t>
            </a:r>
            <a:r>
              <a:rPr lang="en-US" sz="1400" b="1" dirty="0"/>
              <a:t> </a:t>
            </a:r>
            <a:r>
              <a:rPr lang="en-US" sz="1400" b="1" dirty="0" err="1"/>
              <a:t>mırıltısını</a:t>
            </a:r>
            <a:endParaRPr lang="en-US" sz="1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 err="1"/>
              <a:t>Köpüğünde</a:t>
            </a:r>
            <a:r>
              <a:rPr lang="en-US" sz="1400" b="1" dirty="0"/>
              <a:t> </a:t>
            </a:r>
            <a:r>
              <a:rPr lang="en-US" sz="1400" b="1" dirty="0" err="1"/>
              <a:t>koşturan</a:t>
            </a:r>
            <a:r>
              <a:rPr lang="en-US" sz="1400" b="1" dirty="0"/>
              <a:t> </a:t>
            </a:r>
            <a:r>
              <a:rPr lang="en-US" sz="1400" b="1" dirty="0" err="1"/>
              <a:t>rüzgarın</a:t>
            </a:r>
            <a:r>
              <a:rPr lang="en-US" sz="1400" b="1" dirty="0"/>
              <a:t> </a:t>
            </a:r>
            <a:r>
              <a:rPr lang="en-US" sz="1400" b="1" dirty="0" err="1"/>
              <a:t>uğultusunu</a:t>
            </a:r>
            <a:endParaRPr lang="en-US" sz="1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/>
              <a:t>Bir </a:t>
            </a:r>
            <a:r>
              <a:rPr lang="en-US" sz="1400" b="1" dirty="0" err="1"/>
              <a:t>başına</a:t>
            </a:r>
            <a:r>
              <a:rPr lang="en-US" sz="1400" b="1" dirty="0"/>
              <a:t>, </a:t>
            </a:r>
            <a:r>
              <a:rPr lang="en-US" sz="1400" b="1" dirty="0" err="1"/>
              <a:t>bir</a:t>
            </a:r>
            <a:r>
              <a:rPr lang="en-US" sz="1400" b="1" dirty="0"/>
              <a:t> </a:t>
            </a:r>
            <a:r>
              <a:rPr lang="en-US" sz="1400" b="1" dirty="0" err="1"/>
              <a:t>başına</a:t>
            </a:r>
            <a:r>
              <a:rPr lang="en-US" sz="1400" b="1" dirty="0"/>
              <a:t> </a:t>
            </a:r>
            <a:r>
              <a:rPr lang="en-US" sz="1400" b="1" dirty="0" err="1"/>
              <a:t>gurbetçiler</a:t>
            </a:r>
            <a:r>
              <a:rPr lang="en-US" sz="1400" b="1" dirty="0"/>
              <a:t> </a:t>
            </a:r>
            <a:r>
              <a:rPr lang="en-US" sz="1400" b="1" dirty="0" err="1"/>
              <a:t>ortasında</a:t>
            </a:r>
            <a:endParaRPr lang="en-US" sz="1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 err="1"/>
              <a:t>Büyük</a:t>
            </a:r>
            <a:r>
              <a:rPr lang="en-US" sz="1400" b="1" dirty="0"/>
              <a:t> </a:t>
            </a:r>
            <a:r>
              <a:rPr lang="en-US" sz="1400" b="1" dirty="0" err="1"/>
              <a:t>Türkiye’de</a:t>
            </a:r>
            <a:r>
              <a:rPr lang="en-US" sz="1400" b="1" dirty="0"/>
              <a:t> (</a:t>
            </a:r>
            <a:r>
              <a:rPr lang="en-US" sz="1400" b="1" dirty="0" err="1"/>
              <a:t>Türk</a:t>
            </a:r>
            <a:r>
              <a:rPr lang="en-US" sz="1400" b="1" dirty="0"/>
              <a:t> </a:t>
            </a:r>
            <a:r>
              <a:rPr lang="en-US" sz="1400" b="1" dirty="0" err="1"/>
              <a:t>diyarında</a:t>
            </a:r>
            <a:r>
              <a:rPr lang="en-US" sz="1400" b="1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 err="1"/>
              <a:t>Kanatlanıyor</a:t>
            </a:r>
            <a:r>
              <a:rPr lang="en-US" sz="1400" b="1" dirty="0"/>
              <a:t> </a:t>
            </a:r>
            <a:r>
              <a:rPr lang="en-US" sz="1400" b="1" dirty="0" err="1"/>
              <a:t>çevremde</a:t>
            </a:r>
            <a:r>
              <a:rPr lang="en-US" sz="1400" b="1" dirty="0"/>
              <a:t> </a:t>
            </a:r>
            <a:r>
              <a:rPr lang="en-US" sz="1400" b="1" dirty="0" err="1"/>
              <a:t>mezarında</a:t>
            </a:r>
            <a:r>
              <a:rPr lang="en-US" sz="1400" b="1" dirty="0"/>
              <a:t> </a:t>
            </a:r>
            <a:r>
              <a:rPr lang="en-US" sz="1400" b="1" dirty="0" err="1"/>
              <a:t>dinlenen</a:t>
            </a:r>
            <a:r>
              <a:rPr lang="en-US" sz="1400" b="1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 err="1"/>
              <a:t>Rakoczi’nin</a:t>
            </a:r>
            <a:r>
              <a:rPr lang="en-US" sz="1400" b="1" dirty="0"/>
              <a:t> </a:t>
            </a:r>
            <a:r>
              <a:rPr lang="en-US" sz="1400" b="1" dirty="0" err="1"/>
              <a:t>yüce</a:t>
            </a:r>
            <a:r>
              <a:rPr lang="en-US" sz="1400" b="1" dirty="0"/>
              <a:t> </a:t>
            </a:r>
            <a:r>
              <a:rPr lang="en-US" sz="1400" b="1" dirty="0" err="1"/>
              <a:t>ruhu</a:t>
            </a:r>
            <a:r>
              <a:rPr lang="en-US" sz="1400" b="1" dirty="0"/>
              <a:t>, </a:t>
            </a:r>
            <a:r>
              <a:rPr lang="en-US" sz="1400" b="1" dirty="0" err="1"/>
              <a:t>göğü</a:t>
            </a:r>
            <a:r>
              <a:rPr lang="en-US" sz="1400" b="1" dirty="0"/>
              <a:t> </a:t>
            </a:r>
            <a:r>
              <a:rPr lang="en-US" sz="1400" b="1" dirty="0" err="1"/>
              <a:t>yırtan</a:t>
            </a:r>
            <a:endParaRPr lang="en-US" sz="1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400" b="1" dirty="0"/>
              <a:t> </a:t>
            </a:r>
            <a:r>
              <a:rPr lang="en-US" sz="1400" b="1" dirty="0" err="1"/>
              <a:t>bir</a:t>
            </a:r>
            <a:r>
              <a:rPr lang="en-US" sz="1400" b="1" dirty="0"/>
              <a:t> </a:t>
            </a:r>
            <a:r>
              <a:rPr lang="en-US" sz="1400" b="1" dirty="0" err="1"/>
              <a:t>denizin</a:t>
            </a:r>
            <a:r>
              <a:rPr lang="en-US" sz="1400" b="1" dirty="0"/>
              <a:t> </a:t>
            </a:r>
            <a:r>
              <a:rPr lang="en-US" sz="1400" b="1" dirty="0" err="1"/>
              <a:t>hiddetiyle</a:t>
            </a:r>
            <a:endParaRPr lang="en-US" sz="1400" b="1" dirty="0"/>
          </a:p>
          <a:p>
            <a:pPr marL="0" indent="0">
              <a:lnSpc>
                <a:spcPct val="100000"/>
              </a:lnSpc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buNone/>
            </a:pPr>
            <a:r>
              <a:rPr lang="tr-TR" sz="1400" b="1" dirty="0"/>
              <a:t>S </a:t>
            </a:r>
            <a:r>
              <a:rPr lang="tr-TR" sz="1400" b="1" dirty="0" err="1"/>
              <a:t>egyedül</a:t>
            </a:r>
            <a:r>
              <a:rPr lang="tr-TR" sz="1400" b="1" dirty="0"/>
              <a:t> </a:t>
            </a:r>
            <a:r>
              <a:rPr lang="tr-TR" sz="1400" b="1" dirty="0" err="1"/>
              <a:t>hallgatom</a:t>
            </a:r>
            <a:r>
              <a:rPr lang="tr-TR" sz="1400" b="1" dirty="0"/>
              <a:t> </a:t>
            </a:r>
            <a:r>
              <a:rPr lang="tr-TR" sz="1400" b="1" dirty="0" err="1"/>
              <a:t>tenger</a:t>
            </a:r>
            <a:r>
              <a:rPr lang="tr-TR" sz="1400" b="1" dirty="0"/>
              <a:t> </a:t>
            </a:r>
            <a:r>
              <a:rPr lang="tr-TR" sz="1400" b="1" dirty="0" err="1"/>
              <a:t>mormolását</a:t>
            </a:r>
            <a:r>
              <a:rPr lang="tr-TR" sz="1400" b="1" dirty="0"/>
              <a:t>,</a:t>
            </a:r>
            <a:br>
              <a:rPr lang="tr-TR" sz="1400" b="1" dirty="0"/>
            </a:br>
            <a:r>
              <a:rPr lang="tr-TR" sz="1400" b="1" dirty="0" err="1"/>
              <a:t>Tenger</a:t>
            </a:r>
            <a:r>
              <a:rPr lang="tr-TR" sz="1400" b="1" dirty="0"/>
              <a:t> </a:t>
            </a:r>
            <a:r>
              <a:rPr lang="tr-TR" sz="1400" b="1" dirty="0" err="1"/>
              <a:t>habja</a:t>
            </a:r>
            <a:r>
              <a:rPr lang="tr-TR" sz="1400" b="1" dirty="0"/>
              <a:t> </a:t>
            </a:r>
            <a:r>
              <a:rPr lang="tr-TR" sz="1400" b="1" dirty="0" err="1"/>
              <a:t>felett</a:t>
            </a:r>
            <a:r>
              <a:rPr lang="tr-TR" sz="1400" b="1" dirty="0"/>
              <a:t> </a:t>
            </a:r>
            <a:r>
              <a:rPr lang="tr-TR" sz="1400" b="1" dirty="0" err="1"/>
              <a:t>futó</a:t>
            </a:r>
            <a:r>
              <a:rPr lang="tr-TR" sz="1400" b="1" dirty="0"/>
              <a:t> </a:t>
            </a:r>
            <a:r>
              <a:rPr lang="tr-TR" sz="1400" b="1" dirty="0" err="1"/>
              <a:t>szél</a:t>
            </a:r>
            <a:r>
              <a:rPr lang="tr-TR" sz="1400" b="1" dirty="0"/>
              <a:t> </a:t>
            </a:r>
            <a:r>
              <a:rPr lang="tr-TR" sz="1400" b="1" dirty="0" err="1"/>
              <a:t>zúgását</a:t>
            </a:r>
            <a:r>
              <a:rPr lang="tr-TR" sz="1400" b="1" dirty="0"/>
              <a:t>,</a:t>
            </a:r>
            <a:br>
              <a:rPr lang="tr-TR" sz="1400" b="1" dirty="0"/>
            </a:br>
            <a:r>
              <a:rPr lang="tr-TR" sz="1400" b="1" dirty="0" err="1"/>
              <a:t>Egyedül</a:t>
            </a:r>
            <a:r>
              <a:rPr lang="tr-TR" sz="1400" b="1" dirty="0"/>
              <a:t>, </a:t>
            </a:r>
            <a:r>
              <a:rPr lang="tr-TR" sz="1400" b="1" dirty="0" err="1"/>
              <a:t>egyedül</a:t>
            </a:r>
            <a:r>
              <a:rPr lang="tr-TR" sz="1400" b="1" dirty="0"/>
              <a:t> a </a:t>
            </a:r>
            <a:r>
              <a:rPr lang="tr-TR" sz="1400" b="1" dirty="0" err="1"/>
              <a:t>bujdosók</a:t>
            </a:r>
            <a:r>
              <a:rPr lang="tr-TR" sz="1400" b="1" dirty="0"/>
              <a:t> </a:t>
            </a:r>
            <a:r>
              <a:rPr lang="tr-TR" sz="1400" b="1" dirty="0" err="1"/>
              <a:t>közül</a:t>
            </a:r>
            <a:r>
              <a:rPr lang="tr-TR" sz="1400" b="1" dirty="0"/>
              <a:t>,</a:t>
            </a:r>
            <a:br>
              <a:rPr lang="tr-TR" sz="1400" b="1" dirty="0"/>
            </a:br>
            <a:r>
              <a:rPr lang="tr-TR" sz="1400" b="1" dirty="0" err="1"/>
              <a:t>Nagy</a:t>
            </a:r>
            <a:r>
              <a:rPr lang="tr-TR" sz="1400" b="1" dirty="0"/>
              <a:t> </a:t>
            </a:r>
            <a:r>
              <a:rPr lang="tr-TR" sz="1400" b="1" dirty="0" err="1"/>
              <a:t>Törökországban</a:t>
            </a:r>
            <a:r>
              <a:rPr lang="tr-TR" sz="1400" b="1" dirty="0"/>
              <a:t>.</a:t>
            </a:r>
            <a:br>
              <a:rPr lang="tr-TR" sz="1400" b="1" dirty="0"/>
            </a:br>
            <a:r>
              <a:rPr lang="tr-TR" sz="1400" b="1" dirty="0" err="1"/>
              <a:t>Körülöttem</a:t>
            </a:r>
            <a:r>
              <a:rPr lang="tr-TR" sz="1400" b="1" dirty="0"/>
              <a:t> </a:t>
            </a:r>
            <a:r>
              <a:rPr lang="tr-TR" sz="1400" b="1" dirty="0" err="1"/>
              <a:t>lebeg</a:t>
            </a:r>
            <a:r>
              <a:rPr lang="tr-TR" sz="1400" b="1" dirty="0"/>
              <a:t> </a:t>
            </a:r>
            <a:r>
              <a:rPr lang="tr-TR" sz="1400" b="1" dirty="0" err="1"/>
              <a:t>sírjában</a:t>
            </a:r>
            <a:r>
              <a:rPr lang="tr-TR" sz="1400" b="1" dirty="0"/>
              <a:t> </a:t>
            </a:r>
            <a:r>
              <a:rPr lang="tr-TR" sz="1400" b="1" dirty="0" err="1"/>
              <a:t>nyugovó</a:t>
            </a:r>
            <a:br>
              <a:rPr lang="tr-TR" sz="1400" b="1" dirty="0"/>
            </a:br>
            <a:r>
              <a:rPr lang="tr-TR" sz="1400" b="1" dirty="0" err="1"/>
              <a:t>Rákóczi</a:t>
            </a:r>
            <a:r>
              <a:rPr lang="tr-TR" sz="1400" b="1" dirty="0"/>
              <a:t> </a:t>
            </a:r>
            <a:r>
              <a:rPr lang="tr-TR" sz="1400" b="1" dirty="0" err="1"/>
              <a:t>nagy</a:t>
            </a:r>
            <a:r>
              <a:rPr lang="tr-TR" sz="1400" b="1" dirty="0"/>
              <a:t> </a:t>
            </a:r>
            <a:r>
              <a:rPr lang="tr-TR" sz="1400" b="1" dirty="0" err="1"/>
              <a:t>lelke</a:t>
            </a:r>
            <a:r>
              <a:rPr lang="tr-TR" sz="1400" b="1" dirty="0"/>
              <a:t>, az </a:t>
            </a:r>
            <a:r>
              <a:rPr lang="tr-TR" sz="1400" b="1" dirty="0" err="1"/>
              <a:t>eget</a:t>
            </a:r>
            <a:r>
              <a:rPr lang="tr-TR" sz="1400" b="1" dirty="0"/>
              <a:t> </a:t>
            </a:r>
            <a:r>
              <a:rPr lang="tr-TR" sz="1400" b="1" dirty="0" err="1"/>
              <a:t>csapkodó</a:t>
            </a:r>
            <a:br>
              <a:rPr lang="tr-TR" sz="1400" dirty="0"/>
            </a:br>
            <a:r>
              <a:rPr lang="tr-TR" sz="1400" dirty="0" err="1"/>
              <a:t>Tenger</a:t>
            </a:r>
            <a:r>
              <a:rPr lang="tr-TR" sz="1400" dirty="0"/>
              <a:t> </a:t>
            </a:r>
            <a:r>
              <a:rPr lang="tr-TR" sz="1400" dirty="0" err="1"/>
              <a:t>haragjában</a:t>
            </a:r>
            <a:r>
              <a:rPr lang="tr-TR" sz="1400" dirty="0"/>
              <a:t>. 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http://</a:t>
            </a:r>
            <a:r>
              <a:rPr lang="en-US" sz="1400" dirty="0" err="1"/>
              <a:t>halaadas.network.hu</a:t>
            </a:r>
            <a:r>
              <a:rPr lang="en-US" sz="1400" dirty="0"/>
              <a:t>/blog/</a:t>
            </a:r>
            <a:r>
              <a:rPr lang="en-US" sz="1400" dirty="0" err="1"/>
              <a:t>halaadas</a:t>
            </a:r>
            <a:r>
              <a:rPr lang="en-US" sz="1400" dirty="0"/>
              <a:t>-</a:t>
            </a:r>
            <a:r>
              <a:rPr lang="en-US" sz="1400" dirty="0" err="1"/>
              <a:t>szeretet</a:t>
            </a:r>
            <a:r>
              <a:rPr lang="en-US" sz="1400" dirty="0"/>
              <a:t>-es-</a:t>
            </a:r>
            <a:r>
              <a:rPr lang="en-US" sz="1400" dirty="0" err="1"/>
              <a:t>unnep</a:t>
            </a:r>
            <a:r>
              <a:rPr lang="en-US" sz="1400" dirty="0"/>
              <a:t>-</a:t>
            </a:r>
            <a:r>
              <a:rPr lang="en-US" sz="1400" dirty="0" err="1"/>
              <a:t>klub-blogja</a:t>
            </a:r>
            <a:r>
              <a:rPr lang="en-US" sz="1400" dirty="0"/>
              <a:t>/</a:t>
            </a:r>
            <a:r>
              <a:rPr lang="en-US" sz="1400" dirty="0" err="1"/>
              <a:t>levay</a:t>
            </a:r>
            <a:r>
              <a:rPr lang="en-US" sz="1400" dirty="0"/>
              <a:t>-</a:t>
            </a:r>
            <a:r>
              <a:rPr lang="en-US" sz="1400" dirty="0" err="1"/>
              <a:t>jozsef</a:t>
            </a:r>
            <a:r>
              <a:rPr lang="en-US" sz="1400" dirty="0"/>
              <a:t>-mikes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0" dirty="0"/>
          </a:p>
          <a:p>
            <a:pPr>
              <a:lnSpc>
                <a:spcPct val="10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07350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harabe içeren bir resim&#10;&#10;Açıklama otomatik olarak oluşturuldu">
            <a:extLst>
              <a:ext uri="{FF2B5EF4-FFF2-40B4-BE49-F238E27FC236}">
                <a16:creationId xmlns:a16="http://schemas.microsoft.com/office/drawing/2014/main" id="{A38E5DF3-53E9-6641-989C-3CF44301C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951" y="852135"/>
            <a:ext cx="8316243" cy="5153729"/>
          </a:xfrm>
        </p:spPr>
      </p:pic>
    </p:spTree>
    <p:extLst>
      <p:ext uri="{BB962C8B-B14F-4D97-AF65-F5344CB8AC3E}">
        <p14:creationId xmlns:p14="http://schemas.microsoft.com/office/powerpoint/2010/main" val="1540823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kara kalem içeren bir resim&#10;&#10;Açıklama otomatik olarak oluşturuldu">
            <a:extLst>
              <a:ext uri="{FF2B5EF4-FFF2-40B4-BE49-F238E27FC236}">
                <a16:creationId xmlns:a16="http://schemas.microsoft.com/office/drawing/2014/main" id="{0F60100B-F07F-304F-A8AE-E7B98DAD9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304" y="778933"/>
            <a:ext cx="6926185" cy="5641301"/>
          </a:xfrm>
        </p:spPr>
      </p:pic>
    </p:spTree>
    <p:extLst>
      <p:ext uri="{BB962C8B-B14F-4D97-AF65-F5344CB8AC3E}">
        <p14:creationId xmlns:p14="http://schemas.microsoft.com/office/powerpoint/2010/main" val="248436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CBF616-16AF-AB43-8D30-D7F531C5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https://</a:t>
            </a:r>
            <a:r>
              <a:rPr lang="hu-HU" sz="2000" dirty="0" err="1"/>
              <a:t>mult-kor.hu</a:t>
            </a:r>
            <a:r>
              <a:rPr lang="hu-HU" sz="2000" dirty="0"/>
              <a:t>/20100212_a_rodostoi_magyar_hazak_utolso_pillanatai</a:t>
            </a:r>
          </a:p>
        </p:txBody>
      </p:sp>
      <p:pic>
        <p:nvPicPr>
          <p:cNvPr id="5" name="İçerik Yer Tutucusu 4" descr="açık hava, gök, bina, cadde içeren bir resim&#10;&#10;Açıklama otomatik olarak oluşturuldu">
            <a:extLst>
              <a:ext uri="{FF2B5EF4-FFF2-40B4-BE49-F238E27FC236}">
                <a16:creationId xmlns:a16="http://schemas.microsoft.com/office/drawing/2014/main" id="{1C2D1D79-1E3A-2541-AC40-1FD2BCF0E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401" y="2460977"/>
            <a:ext cx="5466584" cy="4182711"/>
          </a:xfrm>
        </p:spPr>
      </p:pic>
    </p:spTree>
    <p:extLst>
      <p:ext uri="{BB962C8B-B14F-4D97-AF65-F5344CB8AC3E}">
        <p14:creationId xmlns:p14="http://schemas.microsoft.com/office/powerpoint/2010/main" val="9015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676453-23F6-5247-B97E-2A02D1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Paris’ten</a:t>
            </a:r>
            <a:r>
              <a:rPr lang="hu-HU" dirty="0"/>
              <a:t> </a:t>
            </a:r>
            <a:r>
              <a:rPr lang="hu-HU" dirty="0" err="1"/>
              <a:t>Tekirdağ’a</a:t>
            </a:r>
            <a:endParaRPr lang="hu-HU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FDA869-736F-A549-920E-5B5997D57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Mikes </a:t>
            </a:r>
            <a:r>
              <a:rPr lang="hu-HU" dirty="0" err="1"/>
              <a:t>nelere</a:t>
            </a:r>
            <a:r>
              <a:rPr lang="hu-HU" dirty="0"/>
              <a:t>  </a:t>
            </a:r>
            <a:r>
              <a:rPr lang="hu-HU" dirty="0" err="1"/>
              <a:t>şaşırmış</a:t>
            </a:r>
            <a:r>
              <a:rPr lang="hu-HU" dirty="0"/>
              <a:t> </a:t>
            </a:r>
            <a:r>
              <a:rPr lang="hu-HU" dirty="0" err="1"/>
              <a:t>olabilir</a:t>
            </a:r>
            <a:r>
              <a:rPr lang="hu-HU" dirty="0"/>
              <a:t> </a:t>
            </a:r>
            <a:r>
              <a:rPr lang="hu-HU" dirty="0" err="1"/>
              <a:t>sizce</a:t>
            </a:r>
            <a:r>
              <a:rPr lang="hu-HU" dirty="0"/>
              <a:t>?</a:t>
            </a:r>
          </a:p>
          <a:p>
            <a:pPr lvl="1"/>
            <a:r>
              <a:rPr lang="hu-HU" dirty="0"/>
              <a:t>Makro-Mikro </a:t>
            </a:r>
            <a:r>
              <a:rPr lang="hu-HU" dirty="0" err="1"/>
              <a:t>kültürel</a:t>
            </a:r>
            <a:r>
              <a:rPr lang="hu-HU" dirty="0"/>
              <a:t> </a:t>
            </a:r>
            <a:r>
              <a:rPr lang="hu-HU" dirty="0" err="1"/>
              <a:t>farklar</a:t>
            </a:r>
            <a:r>
              <a:rPr lang="hu-HU" dirty="0"/>
              <a:t> </a:t>
            </a:r>
            <a:r>
              <a:rPr lang="hu-HU" dirty="0" err="1"/>
              <a:t>neler</a:t>
            </a:r>
            <a:r>
              <a:rPr lang="hu-HU" dirty="0"/>
              <a:t>? </a:t>
            </a:r>
            <a:r>
              <a:rPr lang="hu-HU" dirty="0" err="1"/>
              <a:t>Batı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Doğu</a:t>
            </a:r>
            <a:r>
              <a:rPr lang="hu-HU" dirty="0"/>
              <a:t> ?</a:t>
            </a:r>
          </a:p>
          <a:p>
            <a:pPr lvl="2"/>
            <a:r>
              <a:rPr lang="hu-HU" dirty="0" err="1"/>
              <a:t>Kültürlerarası</a:t>
            </a:r>
            <a:r>
              <a:rPr lang="hu-HU" dirty="0"/>
              <a:t> </a:t>
            </a:r>
            <a:r>
              <a:rPr lang="hu-HU" dirty="0" err="1"/>
              <a:t>iletişim</a:t>
            </a:r>
            <a:r>
              <a:rPr lang="hu-HU" dirty="0"/>
              <a:t> </a:t>
            </a:r>
          </a:p>
          <a:p>
            <a:pPr lvl="3"/>
            <a:r>
              <a:rPr lang="hu-HU" dirty="0" err="1"/>
              <a:t>Kültür-başkasının</a:t>
            </a:r>
            <a:r>
              <a:rPr lang="hu-HU" dirty="0"/>
              <a:t> </a:t>
            </a:r>
            <a:r>
              <a:rPr lang="hu-HU" dirty="0" err="1"/>
              <a:t>gözünden</a:t>
            </a:r>
            <a:r>
              <a:rPr lang="hu-HU" dirty="0"/>
              <a:t> </a:t>
            </a:r>
            <a:r>
              <a:rPr lang="hu-HU" dirty="0" err="1"/>
              <a:t>kendimizi</a:t>
            </a:r>
            <a:r>
              <a:rPr lang="hu-HU" dirty="0"/>
              <a:t> </a:t>
            </a:r>
            <a:r>
              <a:rPr lang="hu-HU" dirty="0" err="1"/>
              <a:t>tarif</a:t>
            </a:r>
            <a:r>
              <a:rPr lang="hu-HU" dirty="0"/>
              <a:t> </a:t>
            </a:r>
            <a:r>
              <a:rPr lang="hu-HU" dirty="0" err="1"/>
              <a:t>etme</a:t>
            </a:r>
            <a:endParaRPr lang="hu-HU" dirty="0"/>
          </a:p>
          <a:p>
            <a:pPr lvl="3"/>
            <a:r>
              <a:rPr lang="hu-HU" dirty="0" err="1"/>
              <a:t>Resimlere</a:t>
            </a:r>
            <a:r>
              <a:rPr lang="hu-HU" dirty="0"/>
              <a:t>, </a:t>
            </a:r>
            <a:r>
              <a:rPr lang="hu-HU" dirty="0" err="1"/>
              <a:t>edebiyata</a:t>
            </a:r>
            <a:r>
              <a:rPr lang="hu-HU" dirty="0"/>
              <a:t> </a:t>
            </a:r>
            <a:r>
              <a:rPr lang="hu-HU" dirty="0" err="1"/>
              <a:t>bu</a:t>
            </a:r>
            <a:r>
              <a:rPr lang="hu-HU" dirty="0"/>
              <a:t> </a:t>
            </a:r>
            <a:r>
              <a:rPr lang="hu-HU" dirty="0" err="1"/>
              <a:t>bağlamda</a:t>
            </a:r>
            <a:r>
              <a:rPr lang="hu-HU" dirty="0"/>
              <a:t> </a:t>
            </a:r>
            <a:r>
              <a:rPr lang="hu-HU" dirty="0" err="1"/>
              <a:t>baktığımızda</a:t>
            </a:r>
            <a:r>
              <a:rPr lang="hu-HU" dirty="0"/>
              <a:t> </a:t>
            </a:r>
            <a:r>
              <a:rPr lang="hu-HU" dirty="0" err="1"/>
              <a:t>gördüğümüz</a:t>
            </a:r>
            <a:r>
              <a:rPr lang="hu-HU" dirty="0"/>
              <a:t>: </a:t>
            </a:r>
          </a:p>
          <a:p>
            <a:pPr lvl="4"/>
            <a:r>
              <a:rPr lang="hu-HU" dirty="0" err="1"/>
              <a:t>Tıpatıp</a:t>
            </a:r>
            <a:r>
              <a:rPr lang="hu-HU" dirty="0"/>
              <a:t>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yansıtma</a:t>
            </a:r>
            <a:r>
              <a:rPr lang="hu-HU" dirty="0"/>
              <a:t> </a:t>
            </a:r>
            <a:r>
              <a:rPr lang="hu-HU" dirty="0" err="1"/>
              <a:t>değil</a:t>
            </a:r>
            <a:r>
              <a:rPr lang="hu-HU" dirty="0"/>
              <a:t>,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yorum</a:t>
            </a:r>
            <a:endParaRPr lang="hu-HU" dirty="0"/>
          </a:p>
          <a:p>
            <a:pPr lvl="4"/>
            <a:r>
              <a:rPr lang="hu-HU" dirty="0" err="1"/>
              <a:t>Gerçeklikten</a:t>
            </a:r>
            <a:r>
              <a:rPr lang="hu-HU" dirty="0"/>
              <a:t> </a:t>
            </a:r>
            <a:r>
              <a:rPr lang="hu-HU" dirty="0" err="1"/>
              <a:t>beslenen</a:t>
            </a:r>
            <a:endParaRPr lang="hu-HU" dirty="0"/>
          </a:p>
          <a:p>
            <a:pPr lvl="4"/>
            <a:r>
              <a:rPr lang="hu-HU" dirty="0" err="1"/>
              <a:t>Çok</a:t>
            </a:r>
            <a:r>
              <a:rPr lang="hu-HU" dirty="0"/>
              <a:t> </a:t>
            </a:r>
            <a:r>
              <a:rPr lang="hu-HU" dirty="0" err="1"/>
              <a:t>değerli</a:t>
            </a:r>
            <a:endParaRPr lang="hu-HU" dirty="0"/>
          </a:p>
          <a:p>
            <a:pPr lvl="1"/>
            <a:r>
              <a:rPr lang="hu-HU" dirty="0" err="1"/>
              <a:t>Salonlardan</a:t>
            </a:r>
            <a:r>
              <a:rPr lang="hu-HU" dirty="0"/>
              <a:t> </a:t>
            </a:r>
            <a:r>
              <a:rPr lang="hu-HU" dirty="0" err="1"/>
              <a:t>sessizliğe</a:t>
            </a:r>
            <a:endParaRPr lang="hu-HU" dirty="0"/>
          </a:p>
          <a:p>
            <a:pPr lvl="1"/>
            <a:r>
              <a:rPr lang="hu-HU" dirty="0"/>
              <a:t>Kent </a:t>
            </a:r>
            <a:r>
              <a:rPr lang="hu-HU" dirty="0" err="1"/>
              <a:t>yaşamından</a:t>
            </a:r>
            <a:r>
              <a:rPr lang="hu-HU" dirty="0"/>
              <a:t> </a:t>
            </a:r>
            <a:r>
              <a:rPr lang="hu-HU" dirty="0" err="1"/>
              <a:t>doğaya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0188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9F3B09-CBE3-344C-B600-D2EB2F51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Çeviri</a:t>
            </a:r>
            <a:r>
              <a:rPr lang="hu-HU" dirty="0"/>
              <a:t> </a:t>
            </a:r>
            <a:r>
              <a:rPr lang="hu-HU" dirty="0" err="1"/>
              <a:t>örnekleri</a:t>
            </a:r>
            <a:r>
              <a:rPr lang="hu-HU" dirty="0"/>
              <a:t> (</a:t>
            </a:r>
            <a:r>
              <a:rPr lang="hu-HU" dirty="0" err="1"/>
              <a:t>devam</a:t>
            </a:r>
            <a:r>
              <a:rPr lang="hu-HU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3CB5A8-FD32-FD48-AACA-C2A55B146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112. </a:t>
            </a:r>
          </a:p>
          <a:p>
            <a:r>
              <a:rPr lang="tr-TR" dirty="0" err="1"/>
              <a:t>Amitől</a:t>
            </a:r>
            <a:r>
              <a:rPr lang="tr-TR" dirty="0"/>
              <a:t> </a:t>
            </a:r>
            <a:r>
              <a:rPr lang="tr-TR" dirty="0" err="1"/>
              <a:t>tartottunk</a:t>
            </a:r>
            <a:r>
              <a:rPr lang="tr-TR" dirty="0"/>
              <a:t>, </a:t>
            </a:r>
            <a:r>
              <a:rPr lang="tr-TR" dirty="0" err="1"/>
              <a:t>abban</a:t>
            </a:r>
            <a:r>
              <a:rPr lang="tr-TR" dirty="0"/>
              <a:t> </a:t>
            </a:r>
            <a:r>
              <a:rPr lang="tr-TR" dirty="0" err="1"/>
              <a:t>már</a:t>
            </a:r>
            <a:r>
              <a:rPr lang="tr-TR" dirty="0"/>
              <a:t> </a:t>
            </a:r>
            <a:r>
              <a:rPr lang="tr-TR" dirty="0" err="1"/>
              <a:t>benne</a:t>
            </a:r>
            <a:r>
              <a:rPr lang="tr-TR" dirty="0"/>
              <a:t> </a:t>
            </a:r>
            <a:r>
              <a:rPr lang="tr-TR" dirty="0" err="1"/>
              <a:t>vagyunk</a:t>
            </a:r>
            <a:r>
              <a:rPr lang="tr-TR" dirty="0"/>
              <a:t>. Az </a:t>
            </a:r>
            <a:r>
              <a:rPr lang="tr-TR" dirty="0" err="1"/>
              <a:t>Isten</a:t>
            </a:r>
            <a:r>
              <a:rPr lang="tr-TR" dirty="0"/>
              <a:t> </a:t>
            </a:r>
            <a:r>
              <a:rPr lang="tr-TR" dirty="0" err="1"/>
              <a:t>árvaságra</a:t>
            </a:r>
            <a:r>
              <a:rPr lang="tr-TR" dirty="0"/>
              <a:t> </a:t>
            </a:r>
            <a:r>
              <a:rPr lang="tr-TR" dirty="0" err="1"/>
              <a:t>téve</a:t>
            </a:r>
            <a:r>
              <a:rPr lang="tr-TR" dirty="0"/>
              <a:t> </a:t>
            </a:r>
            <a:r>
              <a:rPr lang="tr-TR" dirty="0" err="1"/>
              <a:t>bennünket</a:t>
            </a:r>
            <a:r>
              <a:rPr lang="tr-TR" dirty="0"/>
              <a:t>, </a:t>
            </a:r>
            <a:r>
              <a:rPr lang="tr-TR" dirty="0" err="1"/>
              <a:t>és</a:t>
            </a:r>
            <a:r>
              <a:rPr lang="tr-TR" dirty="0"/>
              <a:t> </a:t>
            </a:r>
            <a:r>
              <a:rPr lang="tr-TR" dirty="0" err="1"/>
              <a:t>kivévé</a:t>
            </a:r>
            <a:r>
              <a:rPr lang="tr-TR" dirty="0"/>
              <a:t> </a:t>
            </a:r>
            <a:r>
              <a:rPr lang="tr-TR" dirty="0" err="1"/>
              <a:t>ma</a:t>
            </a:r>
            <a:r>
              <a:rPr lang="tr-TR" dirty="0"/>
              <a:t> </a:t>
            </a:r>
            <a:r>
              <a:rPr lang="tr-TR" dirty="0" err="1"/>
              <a:t>közüllünk</a:t>
            </a:r>
            <a:r>
              <a:rPr lang="tr-TR" dirty="0"/>
              <a:t> a mi </a:t>
            </a:r>
            <a:r>
              <a:rPr lang="tr-TR" dirty="0" err="1"/>
              <a:t>édes</a:t>
            </a:r>
            <a:r>
              <a:rPr lang="tr-TR" dirty="0"/>
              <a:t> </a:t>
            </a:r>
            <a:r>
              <a:rPr lang="tr-TR" dirty="0" err="1"/>
              <a:t>urunkot</a:t>
            </a:r>
            <a:r>
              <a:rPr lang="tr-TR" dirty="0"/>
              <a:t> </a:t>
            </a:r>
            <a:r>
              <a:rPr lang="tr-TR" dirty="0" err="1"/>
              <a:t>és</a:t>
            </a:r>
            <a:r>
              <a:rPr lang="tr-TR" dirty="0"/>
              <a:t> </a:t>
            </a:r>
            <a:r>
              <a:rPr lang="tr-TR" dirty="0" err="1"/>
              <a:t>atyánkot</a:t>
            </a:r>
            <a:r>
              <a:rPr lang="tr-TR" dirty="0"/>
              <a:t>, </a:t>
            </a:r>
            <a:r>
              <a:rPr lang="tr-TR" dirty="0" err="1"/>
              <a:t>három</a:t>
            </a:r>
            <a:r>
              <a:rPr lang="tr-TR" dirty="0"/>
              <a:t> </a:t>
            </a:r>
            <a:r>
              <a:rPr lang="tr-TR" dirty="0" err="1"/>
              <a:t>óra</a:t>
            </a:r>
            <a:r>
              <a:rPr lang="tr-TR" dirty="0"/>
              <a:t> </a:t>
            </a:r>
            <a:r>
              <a:rPr lang="tr-TR" dirty="0" err="1"/>
              <a:t>után</a:t>
            </a:r>
            <a:r>
              <a:rPr lang="tr-TR" dirty="0"/>
              <a:t> </a:t>
            </a:r>
            <a:r>
              <a:rPr lang="tr-TR" dirty="0" err="1"/>
              <a:t>reggel</a:t>
            </a:r>
            <a:r>
              <a:rPr lang="tr-TR" dirty="0"/>
              <a:t>. </a:t>
            </a:r>
            <a:r>
              <a:rPr lang="tr-TR" dirty="0" err="1"/>
              <a:t>Ma</a:t>
            </a:r>
            <a:r>
              <a:rPr lang="tr-TR" dirty="0"/>
              <a:t> </a:t>
            </a:r>
            <a:r>
              <a:rPr lang="tr-TR" dirty="0" err="1"/>
              <a:t>nagypéntek</a:t>
            </a:r>
            <a:r>
              <a:rPr lang="tr-TR" dirty="0"/>
              <a:t> </a:t>
            </a:r>
            <a:r>
              <a:rPr lang="tr-TR" dirty="0" err="1"/>
              <a:t>lévén</a:t>
            </a:r>
            <a:r>
              <a:rPr lang="tr-TR" dirty="0"/>
              <a:t>, </a:t>
            </a:r>
            <a:r>
              <a:rPr lang="tr-TR" dirty="0" err="1"/>
              <a:t>mind</a:t>
            </a:r>
            <a:r>
              <a:rPr lang="tr-TR" dirty="0"/>
              <a:t> a </a:t>
            </a:r>
            <a:r>
              <a:rPr lang="tr-TR" dirty="0" err="1"/>
              <a:t>mennyei</a:t>
            </a:r>
            <a:r>
              <a:rPr lang="tr-TR" dirty="0"/>
              <a:t>, </a:t>
            </a:r>
            <a:r>
              <a:rPr lang="tr-TR" dirty="0" err="1"/>
              <a:t>mind</a:t>
            </a:r>
            <a:r>
              <a:rPr lang="tr-TR" dirty="0"/>
              <a:t> a </a:t>
            </a:r>
            <a:r>
              <a:rPr lang="tr-TR" dirty="0" err="1"/>
              <a:t>földi</a:t>
            </a:r>
            <a:r>
              <a:rPr lang="tr-TR" dirty="0"/>
              <a:t> </a:t>
            </a:r>
            <a:r>
              <a:rPr lang="tr-TR" dirty="0" err="1"/>
              <a:t>atyáinknak</a:t>
            </a:r>
            <a:r>
              <a:rPr lang="tr-TR" dirty="0"/>
              <a:t> </a:t>
            </a:r>
            <a:r>
              <a:rPr lang="tr-TR" dirty="0" err="1"/>
              <a:t>halálokot</a:t>
            </a:r>
            <a:r>
              <a:rPr lang="tr-TR" dirty="0"/>
              <a:t> </a:t>
            </a:r>
            <a:r>
              <a:rPr lang="tr-TR" dirty="0" err="1"/>
              <a:t>kell</a:t>
            </a:r>
            <a:r>
              <a:rPr lang="tr-TR" dirty="0"/>
              <a:t> </a:t>
            </a:r>
            <a:r>
              <a:rPr lang="tr-TR" dirty="0" err="1"/>
              <a:t>siratnunk</a:t>
            </a:r>
            <a:r>
              <a:rPr lang="tr-TR" dirty="0"/>
              <a:t>.</a:t>
            </a:r>
          </a:p>
          <a:p>
            <a:r>
              <a:rPr lang="tr-TR" dirty="0"/>
              <a:t>Korktuğumuz başımıza geldi. Tanrı bizi öksüz bıraktı. Bu sabah üçten sonra bizim Sevgili Efendimiz ve Atamızı aramızdan aldı. Bugün, Büyük Cuma olduğundan gerek gökteki, gerekse  yerdeki atamız için dua etmeliyiz. </a:t>
            </a:r>
          </a:p>
          <a:p>
            <a:r>
              <a:rPr lang="tr-TR" dirty="0"/>
              <a:t>Korktuğumuza uğramış bulunuyoruz. Tanrı sevgili Efendimizi ve Atamızı bu sabah üçte aramızdan alarak bizi öksüz bıraktı. Bugün Büyük Cuma olduğundan hem gökteki hem yerdeki Atamız için ağlamak gerek.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3934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D224E7-2EC0-9045-9EA6-2142EF92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Kelemen </a:t>
            </a:r>
            <a:r>
              <a:rPr lang="hu-HU" dirty="0" err="1"/>
              <a:t>Mikes’ten</a:t>
            </a:r>
            <a:r>
              <a:rPr lang="hu-HU" dirty="0"/>
              <a:t> </a:t>
            </a:r>
            <a:r>
              <a:rPr lang="hu-HU" dirty="0" err="1"/>
              <a:t>Mektuplar</a:t>
            </a:r>
            <a:r>
              <a:rPr lang="hu-HU" dirty="0"/>
              <a:t> (</a:t>
            </a:r>
            <a:r>
              <a:rPr lang="hu-HU" dirty="0" err="1"/>
              <a:t>Çeviriler</a:t>
            </a:r>
            <a:r>
              <a:rPr lang="hu-HU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1AFCEC-6780-A249-B26D-0CF8C8991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/>
              <a:t>37. </a:t>
            </a:r>
            <a:r>
              <a:rPr lang="tr-TR" b="1" dirty="0" err="1"/>
              <a:t>levél</a:t>
            </a:r>
            <a:r>
              <a:rPr lang="tr-TR" b="1" dirty="0"/>
              <a:t> (1720)</a:t>
            </a:r>
          </a:p>
          <a:p>
            <a:r>
              <a:rPr lang="tr-TR" dirty="0" err="1"/>
              <a:t>Már</a:t>
            </a:r>
            <a:r>
              <a:rPr lang="tr-TR" dirty="0"/>
              <a:t> </a:t>
            </a:r>
            <a:r>
              <a:rPr lang="tr-TR" dirty="0" err="1"/>
              <a:t>itt</a:t>
            </a:r>
            <a:r>
              <a:rPr lang="tr-TR" dirty="0"/>
              <a:t> mi </a:t>
            </a:r>
            <a:r>
              <a:rPr lang="tr-TR" dirty="0" err="1"/>
              <a:t>olyan</a:t>
            </a:r>
            <a:r>
              <a:rPr lang="tr-TR" dirty="0"/>
              <a:t> </a:t>
            </a:r>
            <a:r>
              <a:rPr lang="tr-TR" dirty="0" err="1"/>
              <a:t>házastüzes</a:t>
            </a:r>
            <a:r>
              <a:rPr lang="tr-TR" dirty="0"/>
              <a:t> </a:t>
            </a:r>
            <a:r>
              <a:rPr lang="tr-TR" dirty="0" err="1"/>
              <a:t>emberek</a:t>
            </a:r>
            <a:r>
              <a:rPr lang="tr-TR" dirty="0"/>
              <a:t> </a:t>
            </a:r>
            <a:r>
              <a:rPr lang="tr-TR" dirty="0" err="1"/>
              <a:t>vagyunk</a:t>
            </a:r>
            <a:r>
              <a:rPr lang="tr-TR" dirty="0"/>
              <a:t>, </a:t>
            </a:r>
            <a:r>
              <a:rPr lang="tr-TR" dirty="0" err="1"/>
              <a:t>és</a:t>
            </a:r>
            <a:r>
              <a:rPr lang="tr-TR" dirty="0"/>
              <a:t> </a:t>
            </a:r>
            <a:r>
              <a:rPr lang="tr-TR" dirty="0" err="1"/>
              <a:t>úgy</a:t>
            </a:r>
            <a:r>
              <a:rPr lang="tr-TR" dirty="0"/>
              <a:t> </a:t>
            </a:r>
            <a:r>
              <a:rPr lang="tr-TR" dirty="0" err="1"/>
              <a:t>szeretem</a:t>
            </a:r>
            <a:r>
              <a:rPr lang="tr-TR" dirty="0"/>
              <a:t> </a:t>
            </a:r>
            <a:r>
              <a:rPr lang="tr-TR" dirty="0" err="1"/>
              <a:t>már</a:t>
            </a:r>
            <a:r>
              <a:rPr lang="tr-TR" dirty="0"/>
              <a:t> </a:t>
            </a:r>
            <a:r>
              <a:rPr lang="tr-TR" dirty="0" err="1"/>
              <a:t>Rodostót</a:t>
            </a:r>
            <a:r>
              <a:rPr lang="tr-TR" dirty="0"/>
              <a:t>, </a:t>
            </a:r>
            <a:r>
              <a:rPr lang="tr-TR" dirty="0" err="1"/>
              <a:t>hogy</a:t>
            </a:r>
            <a:r>
              <a:rPr lang="tr-TR" dirty="0"/>
              <a:t> el nem </a:t>
            </a:r>
            <a:r>
              <a:rPr lang="tr-TR" dirty="0" err="1"/>
              <a:t>felejthetem</a:t>
            </a:r>
            <a:r>
              <a:rPr lang="tr-TR" dirty="0"/>
              <a:t> </a:t>
            </a:r>
            <a:r>
              <a:rPr lang="tr-TR" dirty="0" err="1"/>
              <a:t>Zágont</a:t>
            </a:r>
            <a:r>
              <a:rPr lang="tr-TR" dirty="0"/>
              <a:t>.</a:t>
            </a:r>
          </a:p>
          <a:p>
            <a:r>
              <a:rPr lang="tr-TR" dirty="0"/>
              <a:t>Biz burada artık uslu uslu oturan, ev bark sahibi insanlar olduk. </a:t>
            </a:r>
            <a:r>
              <a:rPr lang="tr-TR" dirty="0" err="1"/>
              <a:t>Rodosto’yu</a:t>
            </a:r>
            <a:r>
              <a:rPr lang="tr-TR" dirty="0"/>
              <a:t> o kadar sevdim ki </a:t>
            </a:r>
            <a:r>
              <a:rPr lang="tr-TR" dirty="0" err="1"/>
              <a:t>Zagon’u</a:t>
            </a:r>
            <a:r>
              <a:rPr lang="tr-TR" dirty="0"/>
              <a:t> unutuyorum (1. çeviri)</a:t>
            </a:r>
          </a:p>
          <a:p>
            <a:r>
              <a:rPr lang="tr-TR" dirty="0"/>
              <a:t>Biz artık burada ev bark sahibi rahat insanlarız. Tekirdağ’ı öyle sevdim ki </a:t>
            </a:r>
            <a:r>
              <a:rPr lang="tr-TR" dirty="0" err="1"/>
              <a:t>Zagon’u</a:t>
            </a:r>
            <a:r>
              <a:rPr lang="tr-TR" dirty="0"/>
              <a:t> unutamıyorum. (2. çeviri)</a:t>
            </a:r>
          </a:p>
          <a:p>
            <a:r>
              <a:rPr lang="tr-TR" dirty="0"/>
              <a:t>(Ama)</a:t>
            </a:r>
          </a:p>
          <a:p>
            <a:r>
              <a:rPr lang="hu-HU" dirty="0"/>
              <a:t>„stíluseszközök: hasonlat, metafora, -művészi paradoxon („</a:t>
            </a:r>
            <a:r>
              <a:rPr lang="hu-HU" i="1" dirty="0"/>
              <a:t>Úgy</a:t>
            </a:r>
            <a:r>
              <a:rPr lang="hu-HU" dirty="0"/>
              <a:t> </a:t>
            </a:r>
            <a:r>
              <a:rPr lang="hu-HU" i="1" dirty="0"/>
              <a:t>szeretem már Rodostót, hogy el nem felejthetem Zágont</a:t>
            </a:r>
            <a:r>
              <a:rPr lang="hu-HU" dirty="0"/>
              <a:t>”)”</a:t>
            </a:r>
          </a:p>
          <a:p>
            <a:r>
              <a:rPr lang="hu-HU" dirty="0"/>
              <a:t> https://</a:t>
            </a:r>
            <a:r>
              <a:rPr lang="hu-HU" dirty="0" err="1"/>
              <a:t>erettsegi.com</a:t>
            </a:r>
            <a:r>
              <a:rPr lang="hu-HU" dirty="0"/>
              <a:t>/</a:t>
            </a:r>
            <a:r>
              <a:rPr lang="hu-HU" dirty="0" err="1"/>
              <a:t>tetelek</a:t>
            </a:r>
            <a:r>
              <a:rPr lang="hu-HU" dirty="0"/>
              <a:t>/irodalom/az-irodalmi-</a:t>
            </a:r>
            <a:r>
              <a:rPr lang="hu-HU" dirty="0" err="1"/>
              <a:t>level</a:t>
            </a:r>
            <a:r>
              <a:rPr lang="hu-HU" dirty="0"/>
              <a:t>-</a:t>
            </a:r>
            <a:r>
              <a:rPr lang="hu-HU" dirty="0" err="1"/>
              <a:t>mufaja</a:t>
            </a:r>
            <a:r>
              <a:rPr lang="hu-HU" dirty="0"/>
              <a:t>/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256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856076-4F21-294E-8FC7-060E1382F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/>
              <a:t>YAZAR</a:t>
            </a:r>
          </a:p>
          <a:p>
            <a:r>
              <a:rPr lang="hu-HU" dirty="0"/>
              <a:t>ÇEVİRMEN</a:t>
            </a:r>
          </a:p>
          <a:p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düzyazısının</a:t>
            </a:r>
            <a:r>
              <a:rPr lang="hu-HU" dirty="0"/>
              <a:t> </a:t>
            </a:r>
            <a:r>
              <a:rPr lang="hu-HU" dirty="0" err="1"/>
              <a:t>kurucularından</a:t>
            </a:r>
            <a:endParaRPr lang="hu-HU" dirty="0"/>
          </a:p>
          <a:p>
            <a:r>
              <a:rPr lang="hu-HU" dirty="0" err="1"/>
              <a:t>Ardıllarının</a:t>
            </a:r>
            <a:r>
              <a:rPr lang="hu-HU" dirty="0"/>
              <a:t> </a:t>
            </a:r>
            <a:r>
              <a:rPr lang="hu-HU" dirty="0" err="1"/>
              <a:t>öncü</a:t>
            </a:r>
            <a:r>
              <a:rPr lang="hu-HU" dirty="0"/>
              <a:t> </a:t>
            </a:r>
            <a:r>
              <a:rPr lang="hu-HU" dirty="0" err="1"/>
              <a:t>olarak</a:t>
            </a:r>
            <a:r>
              <a:rPr lang="hu-HU" dirty="0"/>
              <a:t> </a:t>
            </a:r>
            <a:r>
              <a:rPr lang="hu-HU" dirty="0" err="1"/>
              <a:t>kabul</a:t>
            </a:r>
            <a:r>
              <a:rPr lang="hu-HU" dirty="0"/>
              <a:t> </a:t>
            </a:r>
            <a:r>
              <a:rPr lang="hu-HU" dirty="0" err="1"/>
              <a:t>ettiği</a:t>
            </a:r>
            <a:endParaRPr lang="hu-HU" dirty="0"/>
          </a:p>
          <a:p>
            <a:pPr lvl="1"/>
            <a:r>
              <a:rPr lang="hu-HU" dirty="0" err="1"/>
              <a:t>Çağın</a:t>
            </a:r>
            <a:r>
              <a:rPr lang="hu-HU" dirty="0"/>
              <a:t> en </a:t>
            </a:r>
            <a:r>
              <a:rPr lang="hu-HU" dirty="0" err="1"/>
              <a:t>büyük</a:t>
            </a:r>
            <a:r>
              <a:rPr lang="hu-HU" dirty="0"/>
              <a:t> </a:t>
            </a:r>
            <a:r>
              <a:rPr lang="hu-HU" dirty="0" err="1"/>
              <a:t>dergisi</a:t>
            </a:r>
            <a:r>
              <a:rPr lang="hu-HU" dirty="0"/>
              <a:t> </a:t>
            </a:r>
            <a:r>
              <a:rPr lang="hu-HU" dirty="0" err="1"/>
              <a:t>Nyugat’ta</a:t>
            </a:r>
            <a:r>
              <a:rPr lang="hu-HU" dirty="0"/>
              <a:t> </a:t>
            </a:r>
            <a:r>
              <a:rPr lang="hu-HU" dirty="0" err="1"/>
              <a:t>simge</a:t>
            </a:r>
            <a:r>
              <a:rPr lang="hu-HU" dirty="0"/>
              <a:t> </a:t>
            </a:r>
            <a:r>
              <a:rPr lang="hu-HU" dirty="0" err="1"/>
              <a:t>masa</a:t>
            </a:r>
            <a:r>
              <a:rPr lang="hu-HU" dirty="0"/>
              <a:t> </a:t>
            </a:r>
            <a:r>
              <a:rPr lang="hu-HU" dirty="0" err="1"/>
              <a:t>başında</a:t>
            </a:r>
            <a:r>
              <a:rPr lang="hu-HU" dirty="0"/>
              <a:t> </a:t>
            </a:r>
            <a:r>
              <a:rPr lang="hu-HU" dirty="0" err="1"/>
              <a:t>oturan</a:t>
            </a:r>
            <a:r>
              <a:rPr lang="hu-HU" dirty="0"/>
              <a:t> Kelemen Mikes ( </a:t>
            </a:r>
            <a:r>
              <a:rPr lang="hu-HU" dirty="0" err="1"/>
              <a:t>bkz</a:t>
            </a:r>
            <a:r>
              <a:rPr lang="hu-HU" dirty="0"/>
              <a:t> Tasnádi </a:t>
            </a:r>
            <a:r>
              <a:rPr lang="hu-HU" dirty="0" err="1"/>
              <a:t>Ed</a:t>
            </a:r>
            <a:r>
              <a:rPr lang="hu-HU" dirty="0"/>
              <a:t>. </a:t>
            </a:r>
            <a:r>
              <a:rPr lang="hu-HU" dirty="0" err="1"/>
              <a:t>Önsöz</a:t>
            </a:r>
            <a:r>
              <a:rPr lang="hu-HU" dirty="0"/>
              <a:t> s.10)</a:t>
            </a:r>
          </a:p>
          <a:p>
            <a:r>
              <a:rPr lang="hu-HU" dirty="0"/>
              <a:t>II. Rákóczi </a:t>
            </a:r>
            <a:r>
              <a:rPr lang="hu-HU" dirty="0" err="1"/>
              <a:t>Ferenc’in</a:t>
            </a:r>
            <a:r>
              <a:rPr lang="hu-HU" dirty="0"/>
              <a:t> </a:t>
            </a:r>
            <a:r>
              <a:rPr lang="hu-HU" dirty="0" err="1"/>
              <a:t>yazıcısı</a:t>
            </a:r>
            <a:r>
              <a:rPr lang="hu-HU" dirty="0"/>
              <a:t>, </a:t>
            </a:r>
            <a:r>
              <a:rPr lang="hu-HU" dirty="0" err="1"/>
              <a:t>kahyası</a:t>
            </a:r>
            <a:r>
              <a:rPr lang="hu-HU" dirty="0"/>
              <a:t>, </a:t>
            </a:r>
            <a:r>
              <a:rPr lang="hu-HU" dirty="0" err="1"/>
              <a:t>sağkolu</a:t>
            </a:r>
            <a:endParaRPr lang="hu-HU" dirty="0"/>
          </a:p>
          <a:p>
            <a:r>
              <a:rPr lang="hu-HU" dirty="0" err="1"/>
              <a:t>Yalnızca</a:t>
            </a:r>
            <a:r>
              <a:rPr lang="hu-HU" dirty="0"/>
              <a:t> </a:t>
            </a:r>
            <a:r>
              <a:rPr lang="hu-HU" dirty="0" err="1"/>
              <a:t>edebiyatın</a:t>
            </a:r>
            <a:r>
              <a:rPr lang="hu-HU" dirty="0"/>
              <a:t> </a:t>
            </a:r>
            <a:r>
              <a:rPr lang="hu-HU" dirty="0" err="1"/>
              <a:t>değil</a:t>
            </a:r>
            <a:r>
              <a:rPr lang="hu-HU" dirty="0"/>
              <a:t>, 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tarihinin</a:t>
            </a:r>
            <a:r>
              <a:rPr lang="hu-HU" dirty="0"/>
              <a:t>, </a:t>
            </a:r>
            <a:r>
              <a:rPr lang="hu-HU" dirty="0" err="1"/>
              <a:t>özgürlük</a:t>
            </a:r>
            <a:r>
              <a:rPr lang="hu-HU" dirty="0"/>
              <a:t> </a:t>
            </a:r>
            <a:r>
              <a:rPr lang="hu-HU" dirty="0" err="1"/>
              <a:t>savaşının</a:t>
            </a:r>
            <a:r>
              <a:rPr lang="hu-HU" dirty="0"/>
              <a:t>, Türk-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ilişkilerinin</a:t>
            </a:r>
            <a:r>
              <a:rPr lang="hu-HU" dirty="0"/>
              <a:t> </a:t>
            </a:r>
            <a:r>
              <a:rPr lang="hu-HU" dirty="0" err="1"/>
              <a:t>önemli</a:t>
            </a:r>
            <a:r>
              <a:rPr lang="hu-HU" dirty="0"/>
              <a:t>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simge</a:t>
            </a:r>
            <a:r>
              <a:rPr lang="hu-HU" dirty="0"/>
              <a:t> </a:t>
            </a:r>
            <a:r>
              <a:rPr lang="hu-HU" dirty="0" err="1"/>
              <a:t>ismi</a:t>
            </a:r>
            <a:endParaRPr lang="hu-HU" dirty="0"/>
          </a:p>
          <a:p>
            <a:r>
              <a:rPr lang="hu-HU" dirty="0" err="1"/>
              <a:t>Bizde</a:t>
            </a:r>
            <a:r>
              <a:rPr lang="hu-HU" dirty="0"/>
              <a:t> </a:t>
            </a:r>
            <a:r>
              <a:rPr lang="hu-HU" dirty="0" err="1"/>
              <a:t>Türkiye</a:t>
            </a:r>
            <a:r>
              <a:rPr lang="hu-HU" dirty="0"/>
              <a:t> </a:t>
            </a:r>
            <a:r>
              <a:rPr lang="hu-HU" dirty="0" err="1"/>
              <a:t>Mektupları</a:t>
            </a:r>
            <a:r>
              <a:rPr lang="hu-HU" dirty="0"/>
              <a:t> </a:t>
            </a:r>
            <a:r>
              <a:rPr lang="hu-HU" dirty="0" err="1"/>
              <a:t>ile</a:t>
            </a:r>
            <a:r>
              <a:rPr lang="hu-HU" dirty="0"/>
              <a:t> </a:t>
            </a:r>
            <a:r>
              <a:rPr lang="hu-HU" dirty="0" err="1"/>
              <a:t>oldukça</a:t>
            </a:r>
            <a:r>
              <a:rPr lang="hu-HU" dirty="0"/>
              <a:t> </a:t>
            </a:r>
            <a:r>
              <a:rPr lang="hu-HU" dirty="0" err="1"/>
              <a:t>tanınıyor</a:t>
            </a:r>
            <a:r>
              <a:rPr lang="hu-HU" dirty="0"/>
              <a:t>. </a:t>
            </a:r>
            <a:r>
              <a:rPr lang="hu-HU" dirty="0" err="1"/>
              <a:t>Dönemin</a:t>
            </a:r>
            <a:r>
              <a:rPr lang="hu-HU" dirty="0"/>
              <a:t> </a:t>
            </a:r>
            <a:r>
              <a:rPr lang="hu-HU" dirty="0" err="1"/>
              <a:t>sosyo-kültürel</a:t>
            </a:r>
            <a:r>
              <a:rPr lang="hu-HU" dirty="0"/>
              <a:t> </a:t>
            </a:r>
            <a:r>
              <a:rPr lang="hu-HU" dirty="0" err="1"/>
              <a:t>ortamına</a:t>
            </a:r>
            <a:r>
              <a:rPr lang="hu-HU" dirty="0"/>
              <a:t>, </a:t>
            </a:r>
            <a:r>
              <a:rPr lang="hu-HU" dirty="0" err="1"/>
              <a:t>gündelik</a:t>
            </a:r>
            <a:r>
              <a:rPr lang="hu-HU" dirty="0"/>
              <a:t> </a:t>
            </a:r>
            <a:r>
              <a:rPr lang="hu-HU" dirty="0" err="1"/>
              <a:t>yaşam</a:t>
            </a:r>
            <a:r>
              <a:rPr lang="hu-HU" dirty="0"/>
              <a:t> </a:t>
            </a:r>
            <a:r>
              <a:rPr lang="hu-HU" dirty="0" err="1"/>
              <a:t>kültürüne</a:t>
            </a:r>
            <a:r>
              <a:rPr lang="hu-HU" dirty="0"/>
              <a:t>, </a:t>
            </a:r>
            <a:r>
              <a:rPr lang="hu-HU" dirty="0" err="1"/>
              <a:t>kendi</a:t>
            </a:r>
            <a:r>
              <a:rPr lang="hu-HU" dirty="0"/>
              <a:t> </a:t>
            </a:r>
            <a:r>
              <a:rPr lang="hu-HU" dirty="0" err="1"/>
              <a:t>deneyimlerine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Türk-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ilişkilerine</a:t>
            </a:r>
            <a:r>
              <a:rPr lang="hu-HU" dirty="0"/>
              <a:t> </a:t>
            </a:r>
            <a:r>
              <a:rPr lang="hu-HU" dirty="0" err="1"/>
              <a:t>ışık</a:t>
            </a:r>
            <a:r>
              <a:rPr lang="hu-HU" dirty="0"/>
              <a:t> </a:t>
            </a:r>
            <a:r>
              <a:rPr lang="hu-HU" dirty="0" err="1"/>
              <a:t>tutan</a:t>
            </a:r>
            <a:r>
              <a:rPr lang="hu-HU" dirty="0"/>
              <a:t> </a:t>
            </a:r>
            <a:r>
              <a:rPr lang="hu-HU" dirty="0" err="1"/>
              <a:t>çok</a:t>
            </a:r>
            <a:r>
              <a:rPr lang="hu-HU" dirty="0"/>
              <a:t> </a:t>
            </a:r>
            <a:r>
              <a:rPr lang="hu-HU" dirty="0" err="1"/>
              <a:t>önemli</a:t>
            </a:r>
            <a:r>
              <a:rPr lang="hu-HU" dirty="0"/>
              <a:t>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yapıt</a:t>
            </a:r>
            <a:r>
              <a:rPr lang="hu-HU" dirty="0"/>
              <a:t>. </a:t>
            </a:r>
          </a:p>
          <a:p>
            <a:r>
              <a:rPr lang="hu-HU" dirty="0" err="1"/>
              <a:t>Sürgün</a:t>
            </a:r>
            <a:r>
              <a:rPr lang="hu-HU" dirty="0"/>
              <a:t> </a:t>
            </a:r>
            <a:r>
              <a:rPr lang="hu-HU" dirty="0" err="1"/>
              <a:t>yazınının</a:t>
            </a:r>
            <a:r>
              <a:rPr lang="hu-HU" dirty="0"/>
              <a:t> </a:t>
            </a:r>
            <a:r>
              <a:rPr lang="hu-HU" dirty="0" err="1"/>
              <a:t>dünyadaki</a:t>
            </a:r>
            <a:r>
              <a:rPr lang="hu-HU" dirty="0"/>
              <a:t> en  </a:t>
            </a:r>
            <a:r>
              <a:rPr lang="hu-HU" dirty="0" err="1"/>
              <a:t>büyük</a:t>
            </a:r>
            <a:r>
              <a:rPr lang="hu-HU" dirty="0"/>
              <a:t> </a:t>
            </a:r>
            <a:r>
              <a:rPr lang="hu-HU" dirty="0" err="1"/>
              <a:t>örneklerinden</a:t>
            </a:r>
            <a:r>
              <a:rPr lang="hu-HU" dirty="0"/>
              <a:t> </a:t>
            </a:r>
            <a:r>
              <a:rPr lang="hu-HU" dirty="0" err="1"/>
              <a:t>biri</a:t>
            </a:r>
            <a:endParaRPr lang="hu-HU" dirty="0"/>
          </a:p>
          <a:p>
            <a:r>
              <a:rPr lang="hu-HU" dirty="0"/>
              <a:t>S/11 </a:t>
            </a:r>
            <a:r>
              <a:rPr lang="hu-HU" dirty="0" err="1"/>
              <a:t>Sürgünler</a:t>
            </a:r>
            <a:r>
              <a:rPr lang="hu-HU" dirty="0"/>
              <a:t> </a:t>
            </a:r>
            <a:r>
              <a:rPr lang="hu-HU" dirty="0" err="1"/>
              <a:t>tarihi</a:t>
            </a:r>
            <a:r>
              <a:rPr lang="hu-HU" dirty="0"/>
              <a:t>...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79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3C08AC7-E385-264C-A758-6E8EDC8C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804" y="1076324"/>
            <a:ext cx="5080196" cy="1535051"/>
          </a:xfrm>
        </p:spPr>
        <p:txBody>
          <a:bodyPr anchor="b">
            <a:normAutofit/>
          </a:bodyPr>
          <a:lstStyle/>
          <a:p>
            <a:r>
              <a:rPr lang="hu-HU" sz="5200" dirty="0"/>
              <a:t>Mikes-Nyugat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C60FFDBD-72FB-D44C-B930-9D5DD57B3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6383"/>
          <a:stretch/>
        </p:blipFill>
        <p:spPr>
          <a:xfrm>
            <a:off x="20" y="319420"/>
            <a:ext cx="5628836" cy="65416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95E2DF-5F29-BD48-87E7-D4F4C600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184" y="3351276"/>
            <a:ext cx="4927816" cy="2825686"/>
          </a:xfrm>
        </p:spPr>
        <p:txBody>
          <a:bodyPr>
            <a:normAutofit/>
          </a:bodyPr>
          <a:lstStyle/>
          <a:p>
            <a:r>
              <a:rPr lang="tr-TR" sz="1800" dirty="0" err="1"/>
              <a:t>Címlapján</a:t>
            </a:r>
            <a:r>
              <a:rPr lang="tr-TR" sz="1800" dirty="0"/>
              <a:t> </a:t>
            </a:r>
            <a:r>
              <a:rPr lang="tr-TR" sz="1800" dirty="0" err="1"/>
              <a:t>Mikes</a:t>
            </a:r>
            <a:r>
              <a:rPr lang="tr-TR" sz="1800" dirty="0"/>
              <a:t> </a:t>
            </a:r>
            <a:r>
              <a:rPr lang="tr-TR" sz="1800" dirty="0" err="1"/>
              <a:t>Kelemen</a:t>
            </a:r>
            <a:r>
              <a:rPr lang="tr-TR" sz="1800" dirty="0"/>
              <a:t> volt </a:t>
            </a:r>
            <a:r>
              <a:rPr lang="tr-TR" sz="1800" dirty="0" err="1"/>
              <a:t>látható</a:t>
            </a:r>
            <a:r>
              <a:rPr lang="tr-TR" sz="1800" dirty="0"/>
              <a:t>, </a:t>
            </a:r>
            <a:r>
              <a:rPr lang="tr-TR" sz="1800" dirty="0" err="1"/>
              <a:t>aki</a:t>
            </a:r>
            <a:r>
              <a:rPr lang="tr-TR" sz="1800" dirty="0"/>
              <a:t> a </a:t>
            </a:r>
            <a:r>
              <a:rPr lang="tr-TR" sz="1800" dirty="0" err="1"/>
              <a:t>magyarságot</a:t>
            </a:r>
            <a:r>
              <a:rPr lang="tr-TR" sz="1800" dirty="0"/>
              <a:t> </a:t>
            </a:r>
            <a:r>
              <a:rPr lang="tr-TR" sz="1800" dirty="0" err="1"/>
              <a:t>és</a:t>
            </a:r>
            <a:r>
              <a:rPr lang="tr-TR" sz="1800" dirty="0"/>
              <a:t> </a:t>
            </a:r>
            <a:r>
              <a:rPr lang="tr-TR" sz="1800" dirty="0" err="1"/>
              <a:t>egyben</a:t>
            </a:r>
            <a:r>
              <a:rPr lang="tr-TR" sz="1800" dirty="0"/>
              <a:t> az </a:t>
            </a:r>
            <a:r>
              <a:rPr lang="tr-TR" sz="1800" dirty="0" err="1"/>
              <a:t>európaiságot</a:t>
            </a:r>
            <a:r>
              <a:rPr lang="tr-TR" sz="1800" dirty="0"/>
              <a:t>, </a:t>
            </a:r>
            <a:r>
              <a:rPr lang="tr-TR" sz="1800" dirty="0" err="1"/>
              <a:t>más</a:t>
            </a:r>
            <a:r>
              <a:rPr lang="tr-TR" sz="1800" dirty="0"/>
              <a:t> </a:t>
            </a:r>
            <a:r>
              <a:rPr lang="tr-TR" sz="1800" dirty="0" err="1"/>
              <a:t>szóval</a:t>
            </a:r>
            <a:r>
              <a:rPr lang="tr-TR" sz="1800" dirty="0"/>
              <a:t> a </a:t>
            </a:r>
            <a:r>
              <a:rPr lang="tr-TR" sz="1800" dirty="0" err="1"/>
              <a:t>hazafiságot</a:t>
            </a:r>
            <a:r>
              <a:rPr lang="tr-TR" sz="1800" dirty="0"/>
              <a:t> </a:t>
            </a:r>
            <a:r>
              <a:rPr lang="tr-TR" sz="1800" dirty="0" err="1"/>
              <a:t>és</a:t>
            </a:r>
            <a:r>
              <a:rPr lang="tr-TR" sz="1800" dirty="0"/>
              <a:t> a </a:t>
            </a:r>
            <a:r>
              <a:rPr lang="tr-TR" sz="1800" dirty="0" err="1"/>
              <a:t>humanizmust</a:t>
            </a:r>
            <a:r>
              <a:rPr lang="tr-TR" sz="1800" dirty="0"/>
              <a:t> </a:t>
            </a:r>
            <a:r>
              <a:rPr lang="tr-TR" sz="1800" dirty="0" err="1"/>
              <a:t>hivatott</a:t>
            </a:r>
            <a:r>
              <a:rPr lang="tr-TR" sz="1800" dirty="0"/>
              <a:t> </a:t>
            </a:r>
            <a:r>
              <a:rPr lang="tr-TR" sz="1800" dirty="0" err="1"/>
              <a:t>jelképezni</a:t>
            </a:r>
            <a:r>
              <a:rPr lang="tr-TR" sz="1800" dirty="0"/>
              <a:t>.</a:t>
            </a:r>
          </a:p>
          <a:p>
            <a:pPr lvl="1"/>
            <a:r>
              <a:rPr lang="tr-TR" sz="1400" dirty="0"/>
              <a:t>Gelişmiş Batı kültürü (formları, akımlar </a:t>
            </a:r>
            <a:r>
              <a:rPr lang="tr-TR" sz="1400" dirty="0" err="1"/>
              <a:t>vb</a:t>
            </a:r>
            <a:r>
              <a:rPr lang="tr-TR" sz="1400" dirty="0"/>
              <a:t>)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54925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4246294-B179-584C-BF64-E54FD22C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hu-HU" sz="3400"/>
              <a:t>Tekirdağ Parkındaki Heykeli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C1FDA6-C029-EB40-998E-1CAD6843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364405"/>
            <a:ext cx="4498848" cy="3908379"/>
          </a:xfrm>
        </p:spPr>
        <p:txBody>
          <a:bodyPr anchor="t">
            <a:normAutofit fontScale="47500" lnSpcReduction="20000"/>
          </a:bodyPr>
          <a:lstStyle/>
          <a:p>
            <a:r>
              <a:rPr lang="hu-HU" sz="2300" dirty="0">
                <a:hlinkClick r:id="rId2"/>
              </a:rPr>
              <a:t>https://www.turkmagyarizi.com/tekirdağ-parkında-kelemen-mikes’in-bronz-kitabesi.html</a:t>
            </a:r>
            <a:endParaRPr lang="hu-HU" sz="2300" dirty="0"/>
          </a:p>
          <a:p>
            <a:r>
              <a:rPr lang="hu-HU" sz="1700" dirty="0"/>
              <a:t>„</a:t>
            </a:r>
            <a:r>
              <a:rPr lang="tr-TR" dirty="0"/>
              <a:t>Kont </a:t>
            </a:r>
            <a:r>
              <a:rPr lang="tr-TR" dirty="0" err="1"/>
              <a:t>Kelemen</a:t>
            </a:r>
            <a:r>
              <a:rPr lang="tr-TR" dirty="0"/>
              <a:t> </a:t>
            </a:r>
            <a:r>
              <a:rPr lang="tr-TR" dirty="0" err="1"/>
              <a:t>Mikes</a:t>
            </a:r>
            <a:r>
              <a:rPr lang="tr-TR" dirty="0"/>
              <a:t> </a:t>
            </a:r>
            <a:r>
              <a:rPr lang="tr-TR" dirty="0" err="1"/>
              <a:t>Terkirdağ’a</a:t>
            </a:r>
            <a:r>
              <a:rPr lang="tr-TR" dirty="0"/>
              <a:t> II. </a:t>
            </a:r>
            <a:r>
              <a:rPr lang="tr-TR" dirty="0" err="1"/>
              <a:t>Ferenc</a:t>
            </a:r>
            <a:r>
              <a:rPr lang="tr-TR" dirty="0"/>
              <a:t> </a:t>
            </a:r>
            <a:r>
              <a:rPr lang="tr-TR" dirty="0" err="1"/>
              <a:t>Rákóczi</a:t>
            </a:r>
            <a:r>
              <a:rPr lang="tr-TR" dirty="0"/>
              <a:t> ile birlikte gelerek ölümüne kadar yanından ayrılmadı. </a:t>
            </a:r>
          </a:p>
          <a:p>
            <a:r>
              <a:rPr lang="tr-TR" dirty="0" err="1"/>
              <a:t>Rákóczi’nin</a:t>
            </a:r>
            <a:r>
              <a:rPr lang="tr-TR" dirty="0"/>
              <a:t> ölümünün ardından Tekirdağ’daki Macar kolonisine önderlik etti.  (Bkz. Macar Başbuğ)</a:t>
            </a:r>
          </a:p>
          <a:p>
            <a:r>
              <a:rPr lang="tr-TR" dirty="0" err="1"/>
              <a:t>Rákóczi</a:t>
            </a:r>
            <a:r>
              <a:rPr lang="tr-TR" dirty="0"/>
              <a:t> Müzesinde bir heykeli onun bu günlerinin anısını yaşatır. </a:t>
            </a:r>
            <a:r>
              <a:rPr lang="tr-TR" dirty="0" err="1"/>
              <a:t>Rákóczi</a:t>
            </a:r>
            <a:r>
              <a:rPr lang="tr-TR" dirty="0"/>
              <a:t> müzesindeki, 23 Ekim 1993’tarihinde açılışı yapılan büstü, </a:t>
            </a:r>
            <a:r>
              <a:rPr lang="tr-TR" dirty="0" err="1"/>
              <a:t>István</a:t>
            </a:r>
            <a:r>
              <a:rPr lang="tr-TR" dirty="0"/>
              <a:t> </a:t>
            </a:r>
            <a:r>
              <a:rPr lang="tr-TR" dirty="0" err="1"/>
              <a:t>Kissunyi’nin</a:t>
            </a:r>
            <a:r>
              <a:rPr lang="tr-TR" dirty="0"/>
              <a:t> eseridir. </a:t>
            </a:r>
          </a:p>
          <a:p>
            <a:r>
              <a:rPr lang="tr-TR" dirty="0"/>
              <a:t>Kendisi Peştamalcı caddesinde, hemen </a:t>
            </a:r>
            <a:r>
              <a:rPr lang="tr-TR" dirty="0" err="1"/>
              <a:t>Rákóczi’nin</a:t>
            </a:r>
            <a:r>
              <a:rPr lang="tr-TR" dirty="0"/>
              <a:t> konağının bahçesinin yanında bulunan ve şimdi artık yıkılan bir evde yaşamaktaydı.</a:t>
            </a:r>
          </a:p>
          <a:p>
            <a:r>
              <a:rPr lang="tr-TR" dirty="0"/>
              <a:t> «Müzenin hemen arkasındaki sokağa da 2011 yılında yazarın adı verilmiştir. Bu ünlü Macar şahsiyetinin mezarının yeri tam olarak bilinmediğinden Tekirdağlılar onun adına bir park yapmış ve bu parkta </a:t>
            </a:r>
            <a:r>
              <a:rPr lang="tr-TR" dirty="0" err="1"/>
              <a:t>Kelemen</a:t>
            </a:r>
            <a:r>
              <a:rPr lang="tr-TR" dirty="0"/>
              <a:t> </a:t>
            </a:r>
            <a:r>
              <a:rPr lang="tr-TR" dirty="0" err="1"/>
              <a:t>Mikles</a:t>
            </a:r>
            <a:r>
              <a:rPr lang="tr-TR" dirty="0"/>
              <a:t> için sembolik bir mezar da oluşturmuşlardır. Bu mezarın üzerinde de bronz kabartmalı bir kitabesi vardır. </a:t>
            </a:r>
            <a:r>
              <a:rPr lang="tr-TR" dirty="0" err="1"/>
              <a:t>Karcag</a:t>
            </a:r>
            <a:r>
              <a:rPr lang="tr-TR" dirty="0"/>
              <a:t> şehri sanatçısı </a:t>
            </a:r>
            <a:r>
              <a:rPr lang="tr-TR" dirty="0" err="1"/>
              <a:t>Sándor</a:t>
            </a:r>
            <a:r>
              <a:rPr lang="tr-TR" dirty="0"/>
              <a:t> </a:t>
            </a:r>
            <a:r>
              <a:rPr lang="tr-TR" dirty="0" err="1"/>
              <a:t>Győrfi</a:t>
            </a:r>
            <a:r>
              <a:rPr lang="tr-TR" dirty="0"/>
              <a:t> bu eseri hazırlamıştır»</a:t>
            </a:r>
            <a:endParaRPr lang="hu-HU" sz="1700" dirty="0"/>
          </a:p>
          <a:p>
            <a:endParaRPr lang="hu-HU" sz="1700" dirty="0"/>
          </a:p>
        </p:txBody>
      </p:sp>
      <p:pic>
        <p:nvPicPr>
          <p:cNvPr id="5" name="Resim 4" descr="açık hava, ağaç, çimento içeren bir resim&#10;&#10;Açıklama otomatik olarak oluşturuldu">
            <a:extLst>
              <a:ext uri="{FF2B5EF4-FFF2-40B4-BE49-F238E27FC236}">
                <a16:creationId xmlns:a16="http://schemas.microsoft.com/office/drawing/2014/main" id="{5ECB405C-23B2-BF4A-ACFB-C430A86967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3" r="16355" b="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320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CA417D-D177-5F4A-9F43-F50BF0301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Tekirdağ’da</a:t>
            </a:r>
            <a:r>
              <a:rPr lang="hu-HU" dirty="0"/>
              <a:t> 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Sokağı</a:t>
            </a:r>
            <a:r>
              <a:rPr lang="tr-TR" b="0" dirty="0"/>
              <a:t> -A </a:t>
            </a:r>
            <a:r>
              <a:rPr lang="tr-TR" b="0" dirty="0" err="1"/>
              <a:t>Magyarok</a:t>
            </a:r>
            <a:r>
              <a:rPr lang="tr-TR" b="0" dirty="0"/>
              <a:t> </a:t>
            </a:r>
            <a:r>
              <a:rPr lang="tr-TR" b="0" dirty="0" err="1"/>
              <a:t>utcája</a:t>
            </a:r>
            <a:r>
              <a:rPr lang="tr-TR" b="0" dirty="0"/>
              <a:t> </a:t>
            </a:r>
            <a:r>
              <a:rPr lang="tr-TR" b="0" dirty="0" err="1"/>
              <a:t>Rodostóban</a:t>
            </a:r>
            <a:endParaRPr lang="hu-HU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63E2F6-EE03-6B45-A41C-C064ABABB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>
                <a:hlinkClick r:id="rId2"/>
              </a:rPr>
              <a:t>https://www.turkmagyarizi.com/phone/rodostó%2C-magyarok-utcája.html</a:t>
            </a:r>
            <a:endParaRPr lang="hu-HU" dirty="0"/>
          </a:p>
          <a:p>
            <a:pPr marL="0" indent="0">
              <a:buNone/>
            </a:pPr>
            <a:r>
              <a:rPr lang="tr-TR" dirty="0"/>
              <a:t>«1720-tól </a:t>
            </a:r>
            <a:r>
              <a:rPr lang="tr-TR" dirty="0" err="1"/>
              <a:t>negyed</a:t>
            </a:r>
            <a:r>
              <a:rPr lang="tr-TR" dirty="0"/>
              <a:t> </a:t>
            </a:r>
            <a:r>
              <a:rPr lang="tr-TR" dirty="0" err="1"/>
              <a:t>évszázadon</a:t>
            </a:r>
            <a:r>
              <a:rPr lang="tr-TR" dirty="0"/>
              <a:t> </a:t>
            </a:r>
            <a:r>
              <a:rPr lang="tr-TR" dirty="0" err="1"/>
              <a:t>keresztül</a:t>
            </a:r>
            <a:r>
              <a:rPr lang="tr-TR" dirty="0"/>
              <a:t>, </a:t>
            </a:r>
            <a:r>
              <a:rPr lang="tr-TR" dirty="0" err="1"/>
              <a:t>olykor</a:t>
            </a:r>
            <a:r>
              <a:rPr lang="tr-TR" dirty="0"/>
              <a:t> </a:t>
            </a:r>
            <a:r>
              <a:rPr lang="tr-TR" dirty="0" err="1"/>
              <a:t>félezresre</a:t>
            </a:r>
            <a:r>
              <a:rPr lang="tr-TR" dirty="0"/>
              <a:t> </a:t>
            </a:r>
            <a:r>
              <a:rPr lang="tr-TR" dirty="0" err="1"/>
              <a:t>rúgó</a:t>
            </a:r>
            <a:r>
              <a:rPr lang="tr-TR" dirty="0"/>
              <a:t> </a:t>
            </a:r>
            <a:r>
              <a:rPr lang="tr-TR" dirty="0" err="1"/>
              <a:t>magyar</a:t>
            </a:r>
            <a:r>
              <a:rPr lang="tr-TR" dirty="0"/>
              <a:t> </a:t>
            </a:r>
            <a:r>
              <a:rPr lang="tr-TR" dirty="0" err="1"/>
              <a:t>kolónia</a:t>
            </a:r>
            <a:r>
              <a:rPr lang="tr-TR" dirty="0"/>
              <a:t> </a:t>
            </a:r>
            <a:r>
              <a:rPr lang="tr-TR" dirty="0" err="1"/>
              <a:t>élt</a:t>
            </a:r>
            <a:r>
              <a:rPr lang="tr-TR" dirty="0"/>
              <a:t> </a:t>
            </a:r>
            <a:r>
              <a:rPr lang="tr-TR" dirty="0" err="1"/>
              <a:t>Rodostóban</a:t>
            </a:r>
            <a:r>
              <a:rPr lang="tr-TR" dirty="0"/>
              <a:t>, </a:t>
            </a:r>
            <a:r>
              <a:rPr lang="tr-TR" dirty="0" err="1"/>
              <a:t>majd</a:t>
            </a:r>
            <a:r>
              <a:rPr lang="tr-TR" dirty="0"/>
              <a:t> ez a </a:t>
            </a:r>
            <a:r>
              <a:rPr lang="tr-TR" dirty="0" err="1"/>
              <a:t>közösség</a:t>
            </a:r>
            <a:r>
              <a:rPr lang="tr-TR" dirty="0"/>
              <a:t> </a:t>
            </a:r>
            <a:r>
              <a:rPr lang="tr-TR" dirty="0" err="1"/>
              <a:t>egyre</a:t>
            </a:r>
            <a:r>
              <a:rPr lang="tr-TR" dirty="0"/>
              <a:t> </a:t>
            </a:r>
            <a:r>
              <a:rPr lang="tr-TR" dirty="0" err="1"/>
              <a:t>fogyatkozott</a:t>
            </a:r>
            <a:r>
              <a:rPr lang="tr-TR" dirty="0"/>
              <a:t>, </a:t>
            </a:r>
            <a:r>
              <a:rPr lang="tr-TR" dirty="0" err="1"/>
              <a:t>eltörökösödött</a:t>
            </a:r>
            <a:r>
              <a:rPr lang="tr-TR" dirty="0"/>
              <a:t>, </a:t>
            </a:r>
            <a:r>
              <a:rPr lang="tr-TR" dirty="0" err="1"/>
              <a:t>és</a:t>
            </a:r>
            <a:r>
              <a:rPr lang="tr-TR" dirty="0"/>
              <a:t> </a:t>
            </a:r>
            <a:r>
              <a:rPr lang="tr-TR" dirty="0" err="1"/>
              <a:t>beolvadt</a:t>
            </a:r>
            <a:r>
              <a:rPr lang="tr-TR" dirty="0"/>
              <a:t> a </a:t>
            </a:r>
            <a:r>
              <a:rPr lang="tr-TR" dirty="0" err="1"/>
              <a:t>helyi</a:t>
            </a:r>
            <a:r>
              <a:rPr lang="tr-TR" dirty="0"/>
              <a:t> </a:t>
            </a:r>
            <a:r>
              <a:rPr lang="tr-TR" dirty="0" err="1"/>
              <a:t>lakosságba</a:t>
            </a:r>
            <a:r>
              <a:rPr lang="tr-TR" dirty="0"/>
              <a:t>.»</a:t>
            </a:r>
          </a:p>
          <a:p>
            <a:pPr marL="0" indent="0">
              <a:buNone/>
            </a:pPr>
            <a:r>
              <a:rPr lang="tr-TR" dirty="0"/>
              <a:t>1720’den sonra 25 yıl boyunca Tekirdağ’da yaşayan bir Macar kolonisi var. </a:t>
            </a:r>
          </a:p>
          <a:p>
            <a:pPr marL="0" indent="0">
              <a:buNone/>
            </a:pPr>
            <a:r>
              <a:rPr lang="tr-TR" dirty="0"/>
              <a:t>Kent hayatındaki izleri 1970’lerde dahi görülüyor.</a:t>
            </a:r>
          </a:p>
          <a:p>
            <a:pPr marL="0" indent="0">
              <a:buNone/>
            </a:pPr>
            <a:r>
              <a:rPr lang="tr-TR" dirty="0"/>
              <a:t>Tekirdağ’daki Macar evleri </a:t>
            </a:r>
            <a:r>
              <a:rPr lang="tr-TR" dirty="0" err="1"/>
              <a:t>Tamás</a:t>
            </a:r>
            <a:r>
              <a:rPr lang="tr-TR" dirty="0"/>
              <a:t> </a:t>
            </a:r>
            <a:r>
              <a:rPr lang="tr-TR" dirty="0" err="1"/>
              <a:t>Pintér</a:t>
            </a:r>
            <a:r>
              <a:rPr lang="tr-TR" dirty="0"/>
              <a:t> ve </a:t>
            </a:r>
            <a:r>
              <a:rPr lang="tr-TR" dirty="0" err="1"/>
              <a:t>Zoltán</a:t>
            </a:r>
            <a:r>
              <a:rPr lang="tr-TR" dirty="0"/>
              <a:t> </a:t>
            </a:r>
            <a:r>
              <a:rPr lang="tr-TR" dirty="0" err="1"/>
              <a:t>Deák</a:t>
            </a:r>
            <a:r>
              <a:rPr lang="tr-TR" dirty="0"/>
              <a:t> tarafından kayda alınmıştır. Bu alanda, Macar mimarisi üzerine en önemli çalışmalardan.</a:t>
            </a:r>
          </a:p>
          <a:p>
            <a:pPr marL="0" indent="0">
              <a:buNone/>
            </a:pPr>
            <a:r>
              <a:rPr lang="tr-TR" dirty="0"/>
              <a:t>Denize dik bir sokak</a:t>
            </a:r>
          </a:p>
          <a:p>
            <a:pPr marL="0" indent="0">
              <a:buNone/>
            </a:pPr>
            <a:r>
              <a:rPr lang="tr-TR" dirty="0"/>
              <a:t>Kıyıda </a:t>
            </a:r>
            <a:r>
              <a:rPr lang="tr-TR" dirty="0" err="1"/>
              <a:t>Ferenc</a:t>
            </a:r>
            <a:r>
              <a:rPr lang="tr-TR" dirty="0"/>
              <a:t> </a:t>
            </a:r>
            <a:r>
              <a:rPr lang="tr-TR" dirty="0" err="1"/>
              <a:t>Rákóczi’nin</a:t>
            </a:r>
            <a:r>
              <a:rPr lang="tr-TR" dirty="0"/>
              <a:t> konuk evi ve yemek yenilen konağı (bugün </a:t>
            </a:r>
            <a:r>
              <a:rPr lang="tr-TR" dirty="0" err="1"/>
              <a:t>Rákóczi</a:t>
            </a:r>
            <a:r>
              <a:rPr lang="tr-TR" dirty="0"/>
              <a:t> Müzesi)</a:t>
            </a:r>
          </a:p>
          <a:p>
            <a:pPr marL="0" indent="0">
              <a:buNone/>
            </a:pPr>
            <a:r>
              <a:rPr lang="tr-TR" dirty="0"/>
              <a:t>Sokağın kuzeydeki ucunda ise Prensin evi ve kilisesi vardı. 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195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331272-9B3F-284F-87A8-2A30A4DD7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Mikes Kelemen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8E4A31-3A89-4E45-973E-CB1480F52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err="1"/>
              <a:t>Erdel</a:t>
            </a:r>
            <a:r>
              <a:rPr lang="hu-HU" dirty="0"/>
              <a:t> (</a:t>
            </a:r>
            <a:r>
              <a:rPr lang="hu-HU" dirty="0" err="1"/>
              <a:t>Zagon</a:t>
            </a:r>
            <a:r>
              <a:rPr lang="hu-HU" dirty="0"/>
              <a:t>) </a:t>
            </a:r>
            <a:r>
              <a:rPr lang="hu-HU" dirty="0" err="1"/>
              <a:t>doğumlu</a:t>
            </a:r>
            <a:r>
              <a:rPr lang="hu-HU" dirty="0"/>
              <a:t> (1690)</a:t>
            </a:r>
          </a:p>
          <a:p>
            <a:r>
              <a:rPr lang="hu-HU" dirty="0" err="1"/>
              <a:t>Erdel</a:t>
            </a:r>
            <a:r>
              <a:rPr lang="hu-HU" dirty="0"/>
              <a:t> </a:t>
            </a:r>
            <a:r>
              <a:rPr lang="hu-HU" dirty="0" err="1"/>
              <a:t>Dağlarında</a:t>
            </a:r>
            <a:r>
              <a:rPr lang="hu-HU" dirty="0"/>
              <a:t> (</a:t>
            </a:r>
            <a:r>
              <a:rPr lang="hu-HU" dirty="0" err="1"/>
              <a:t>Şimdiki</a:t>
            </a:r>
            <a:r>
              <a:rPr lang="hu-HU" dirty="0"/>
              <a:t> Romanya)</a:t>
            </a:r>
          </a:p>
          <a:p>
            <a:pPr lvl="1"/>
            <a:r>
              <a:rPr lang="hu-HU" dirty="0" err="1"/>
              <a:t>Babası</a:t>
            </a:r>
            <a:r>
              <a:rPr lang="hu-HU" dirty="0"/>
              <a:t> da </a:t>
            </a:r>
            <a:r>
              <a:rPr lang="hu-HU" dirty="0" err="1"/>
              <a:t>Habsburglara</a:t>
            </a:r>
            <a:r>
              <a:rPr lang="hu-HU" dirty="0"/>
              <a:t> </a:t>
            </a:r>
            <a:r>
              <a:rPr lang="hu-HU" dirty="0" err="1"/>
              <a:t>karşı</a:t>
            </a:r>
            <a:r>
              <a:rPr lang="hu-HU" dirty="0"/>
              <a:t> </a:t>
            </a:r>
            <a:r>
              <a:rPr lang="hu-HU" dirty="0" err="1"/>
              <a:t>yürütülen</a:t>
            </a:r>
            <a:r>
              <a:rPr lang="hu-HU" dirty="0"/>
              <a:t> </a:t>
            </a:r>
            <a:r>
              <a:rPr lang="hu-HU" dirty="0" err="1"/>
              <a:t>ilk</a:t>
            </a:r>
            <a:r>
              <a:rPr lang="hu-HU" dirty="0"/>
              <a:t> </a:t>
            </a:r>
            <a:r>
              <a:rPr lang="hu-HU" dirty="0" err="1"/>
              <a:t>özgürlük</a:t>
            </a:r>
            <a:r>
              <a:rPr lang="hu-HU" dirty="0"/>
              <a:t> </a:t>
            </a:r>
            <a:r>
              <a:rPr lang="hu-HU" dirty="0" err="1"/>
              <a:t>savaşının</a:t>
            </a:r>
            <a:r>
              <a:rPr lang="hu-HU" dirty="0"/>
              <a:t> </a:t>
            </a:r>
            <a:r>
              <a:rPr lang="hu-HU" dirty="0" err="1"/>
              <a:t>liderlerinden</a:t>
            </a:r>
            <a:r>
              <a:rPr lang="hu-HU" dirty="0"/>
              <a:t> (</a:t>
            </a:r>
            <a:r>
              <a:rPr lang="hu-HU" dirty="0" err="1">
                <a:highlight>
                  <a:srgbClr val="FFFF00"/>
                </a:highlight>
              </a:rPr>
              <a:t>böyle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bir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yazgı</a:t>
            </a:r>
            <a:r>
              <a:rPr lang="hu-HU" dirty="0">
                <a:highlight>
                  <a:srgbClr val="FFFF00"/>
                </a:highlight>
              </a:rPr>
              <a:t> var </a:t>
            </a:r>
            <a:r>
              <a:rPr lang="hu-HU" dirty="0" err="1">
                <a:highlight>
                  <a:srgbClr val="FFFF00"/>
                </a:highlight>
              </a:rPr>
              <a:t>değil</a:t>
            </a:r>
            <a:r>
              <a:rPr lang="hu-HU" dirty="0">
                <a:highlight>
                  <a:srgbClr val="FFFF00"/>
                </a:highlight>
              </a:rPr>
              <a:t> mi </a:t>
            </a:r>
            <a:r>
              <a:rPr lang="hu-HU" dirty="0" err="1">
                <a:highlight>
                  <a:srgbClr val="FFFF00"/>
                </a:highlight>
              </a:rPr>
              <a:t>edebiyatçılarında</a:t>
            </a:r>
            <a:r>
              <a:rPr lang="hu-HU" dirty="0">
                <a:highlight>
                  <a:srgbClr val="FFFF00"/>
                </a:highlight>
              </a:rPr>
              <a:t>*</a:t>
            </a:r>
            <a:r>
              <a:rPr lang="hu-HU" dirty="0"/>
              <a:t>) (</a:t>
            </a:r>
            <a:r>
              <a:rPr lang="hu-HU" dirty="0" err="1"/>
              <a:t>Babası</a:t>
            </a:r>
            <a:r>
              <a:rPr lang="hu-HU" dirty="0"/>
              <a:t> </a:t>
            </a:r>
            <a:r>
              <a:rPr lang="hu-HU" dirty="0" err="1"/>
              <a:t>yine</a:t>
            </a:r>
            <a:r>
              <a:rPr lang="hu-HU" dirty="0"/>
              <a:t> </a:t>
            </a:r>
            <a:r>
              <a:rPr lang="hu-HU" dirty="0" err="1"/>
              <a:t>Türkiye’de</a:t>
            </a:r>
            <a:r>
              <a:rPr lang="hu-HU" dirty="0"/>
              <a:t> </a:t>
            </a:r>
            <a:r>
              <a:rPr lang="hu-HU" dirty="0" err="1"/>
              <a:t>sürgünde</a:t>
            </a:r>
            <a:r>
              <a:rPr lang="hu-HU" dirty="0"/>
              <a:t> </a:t>
            </a:r>
            <a:r>
              <a:rPr lang="hu-HU" dirty="0" err="1"/>
              <a:t>vefat</a:t>
            </a:r>
            <a:r>
              <a:rPr lang="hu-HU" dirty="0"/>
              <a:t> </a:t>
            </a:r>
            <a:r>
              <a:rPr lang="hu-HU" dirty="0" err="1"/>
              <a:t>eden</a:t>
            </a:r>
            <a:r>
              <a:rPr lang="hu-HU" dirty="0"/>
              <a:t> </a:t>
            </a:r>
            <a:r>
              <a:rPr lang="hu-HU" dirty="0" err="1"/>
              <a:t>Thököly’nin</a:t>
            </a:r>
            <a:r>
              <a:rPr lang="hu-HU" dirty="0"/>
              <a:t> </a:t>
            </a:r>
            <a:r>
              <a:rPr lang="hu-HU" dirty="0" err="1"/>
              <a:t>askeri</a:t>
            </a:r>
            <a:r>
              <a:rPr lang="hu-HU" dirty="0"/>
              <a:t>)</a:t>
            </a:r>
          </a:p>
          <a:p>
            <a:r>
              <a:rPr lang="hu-HU" dirty="0"/>
              <a:t>1707’de </a:t>
            </a:r>
            <a:r>
              <a:rPr lang="hu-HU" dirty="0" err="1"/>
              <a:t>saraya</a:t>
            </a:r>
            <a:r>
              <a:rPr lang="hu-HU" dirty="0"/>
              <a:t> </a:t>
            </a:r>
            <a:r>
              <a:rPr lang="hu-HU" dirty="0" err="1"/>
              <a:t>alınıyor</a:t>
            </a:r>
            <a:r>
              <a:rPr lang="hu-HU" dirty="0"/>
              <a:t>, </a:t>
            </a:r>
            <a:r>
              <a:rPr lang="hu-HU" dirty="0" err="1"/>
              <a:t>beyzade</a:t>
            </a:r>
            <a:r>
              <a:rPr lang="hu-HU" dirty="0"/>
              <a:t> </a:t>
            </a:r>
            <a:r>
              <a:rPr lang="hu-HU" dirty="0" err="1"/>
              <a:t>oluyor</a:t>
            </a:r>
            <a:r>
              <a:rPr lang="hu-HU" dirty="0"/>
              <a:t> 17 </a:t>
            </a:r>
            <a:r>
              <a:rPr lang="hu-HU" dirty="0" err="1"/>
              <a:t>yaşında</a:t>
            </a:r>
            <a:r>
              <a:rPr lang="hu-HU" dirty="0"/>
              <a:t>. </a:t>
            </a:r>
            <a:r>
              <a:rPr lang="hu-HU" dirty="0" err="1"/>
              <a:t>Prens</a:t>
            </a:r>
            <a:r>
              <a:rPr lang="hu-HU" dirty="0"/>
              <a:t> Ferenc Rákóczi </a:t>
            </a:r>
            <a:r>
              <a:rPr lang="hu-HU" dirty="0" err="1"/>
              <a:t>himayesine</a:t>
            </a:r>
            <a:endParaRPr lang="hu-HU" dirty="0"/>
          </a:p>
          <a:p>
            <a:pPr lvl="1"/>
            <a:r>
              <a:rPr lang="hu-HU" dirty="0" err="1"/>
              <a:t>Erdel</a:t>
            </a:r>
            <a:r>
              <a:rPr lang="hu-HU" dirty="0"/>
              <a:t> </a:t>
            </a:r>
            <a:r>
              <a:rPr lang="hu-HU" dirty="0" err="1"/>
              <a:t>beyi</a:t>
            </a:r>
            <a:r>
              <a:rPr lang="hu-HU" dirty="0"/>
              <a:t> Rákóczi  (1703 </a:t>
            </a:r>
            <a:r>
              <a:rPr lang="hu-HU" dirty="0" err="1"/>
              <a:t>Habsburglara</a:t>
            </a:r>
            <a:r>
              <a:rPr lang="hu-HU" dirty="0"/>
              <a:t> </a:t>
            </a:r>
            <a:r>
              <a:rPr lang="hu-HU" dirty="0" err="1"/>
              <a:t>karşı</a:t>
            </a:r>
            <a:r>
              <a:rPr lang="hu-HU" dirty="0"/>
              <a:t> savaş-1711 </a:t>
            </a:r>
            <a:r>
              <a:rPr lang="hu-HU" dirty="0" err="1"/>
              <a:t>yenilgi</a:t>
            </a:r>
            <a:r>
              <a:rPr lang="hu-HU" dirty="0"/>
              <a:t>)</a:t>
            </a:r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 err="1"/>
              <a:t>Özgürlük</a:t>
            </a:r>
            <a:r>
              <a:rPr lang="hu-HU" dirty="0"/>
              <a:t> </a:t>
            </a:r>
            <a:r>
              <a:rPr lang="hu-HU" dirty="0" err="1"/>
              <a:t>savaşından</a:t>
            </a:r>
            <a:r>
              <a:rPr lang="hu-HU" dirty="0"/>
              <a:t> </a:t>
            </a:r>
            <a:r>
              <a:rPr lang="hu-HU" dirty="0" err="1"/>
              <a:t>sonra</a:t>
            </a:r>
            <a:r>
              <a:rPr lang="hu-HU" dirty="0"/>
              <a:t> (1711) </a:t>
            </a:r>
            <a:r>
              <a:rPr lang="hu-HU" dirty="0" err="1"/>
              <a:t>Polonya</a:t>
            </a:r>
            <a:r>
              <a:rPr lang="hu-HU" dirty="0"/>
              <a:t>, </a:t>
            </a:r>
            <a:r>
              <a:rPr lang="hu-HU" dirty="0" err="1"/>
              <a:t>İngiltere</a:t>
            </a:r>
            <a:r>
              <a:rPr lang="hu-HU" dirty="0"/>
              <a:t>, </a:t>
            </a:r>
            <a:r>
              <a:rPr lang="hu-HU" dirty="0" err="1"/>
              <a:t>Fransa</a:t>
            </a:r>
            <a:r>
              <a:rPr lang="hu-HU" dirty="0"/>
              <a:t>, </a:t>
            </a:r>
            <a:r>
              <a:rPr lang="hu-HU" dirty="0" err="1"/>
              <a:t>Türkiye</a:t>
            </a:r>
            <a:r>
              <a:rPr lang="hu-HU" dirty="0"/>
              <a:t> (1717) </a:t>
            </a:r>
          </a:p>
          <a:p>
            <a:r>
              <a:rPr lang="hu-HU" dirty="0"/>
              <a:t>Paris </a:t>
            </a:r>
            <a:r>
              <a:rPr lang="hu-HU" dirty="0" err="1"/>
              <a:t>günleri</a:t>
            </a:r>
            <a:r>
              <a:rPr lang="hu-HU" dirty="0"/>
              <a:t>: </a:t>
            </a:r>
            <a:r>
              <a:rPr lang="hu-HU" dirty="0" err="1"/>
              <a:t>salon</a:t>
            </a:r>
            <a:r>
              <a:rPr lang="hu-HU" dirty="0"/>
              <a:t> </a:t>
            </a:r>
            <a:r>
              <a:rPr lang="hu-HU" dirty="0" err="1"/>
              <a:t>hayatı</a:t>
            </a:r>
            <a:r>
              <a:rPr lang="hu-HU" dirty="0"/>
              <a:t>/ </a:t>
            </a:r>
            <a:r>
              <a:rPr lang="hu-HU" dirty="0" err="1"/>
              <a:t>dönemin</a:t>
            </a:r>
            <a:r>
              <a:rPr lang="hu-HU" dirty="0"/>
              <a:t> </a:t>
            </a:r>
            <a:r>
              <a:rPr lang="hu-HU" dirty="0" err="1"/>
              <a:t>edebi-entelektüel</a:t>
            </a:r>
            <a:r>
              <a:rPr lang="hu-HU" dirty="0"/>
              <a:t> </a:t>
            </a:r>
            <a:r>
              <a:rPr lang="hu-HU" dirty="0" err="1"/>
              <a:t>ortamları</a:t>
            </a:r>
            <a:r>
              <a:rPr lang="hu-HU" dirty="0"/>
              <a:t>/</a:t>
            </a:r>
            <a:r>
              <a:rPr lang="hu-HU" dirty="0" err="1"/>
              <a:t>ironik</a:t>
            </a:r>
            <a:r>
              <a:rPr lang="hu-HU" dirty="0"/>
              <a:t> </a:t>
            </a:r>
            <a:r>
              <a:rPr lang="hu-HU" dirty="0" err="1"/>
              <a:t>dil</a:t>
            </a:r>
            <a:endParaRPr lang="hu-HU" dirty="0"/>
          </a:p>
          <a:p>
            <a:r>
              <a:rPr lang="hu-HU" dirty="0" err="1"/>
              <a:t>Tekirdağ</a:t>
            </a:r>
            <a:r>
              <a:rPr lang="hu-HU" dirty="0"/>
              <a:t> (1720)</a:t>
            </a:r>
          </a:p>
          <a:p>
            <a:r>
              <a:rPr lang="hu-HU" dirty="0" err="1"/>
              <a:t>Rákóczi’nin</a:t>
            </a:r>
            <a:r>
              <a:rPr lang="hu-HU" dirty="0"/>
              <a:t> </a:t>
            </a:r>
            <a:r>
              <a:rPr lang="hu-HU" dirty="0" err="1"/>
              <a:t>ölümü</a:t>
            </a:r>
            <a:r>
              <a:rPr lang="hu-HU" dirty="0"/>
              <a:t> 1735</a:t>
            </a:r>
          </a:p>
          <a:p>
            <a:r>
              <a:rPr lang="hu-HU" dirty="0"/>
              <a:t>1758-Macar </a:t>
            </a:r>
            <a:r>
              <a:rPr lang="hu-HU" dirty="0" err="1"/>
              <a:t>kolonisi</a:t>
            </a:r>
            <a:r>
              <a:rPr lang="hu-HU" dirty="0"/>
              <a:t> </a:t>
            </a:r>
            <a:r>
              <a:rPr lang="hu-HU" dirty="0" err="1"/>
              <a:t>başbuğu</a:t>
            </a:r>
            <a:r>
              <a:rPr lang="hu-HU" dirty="0"/>
              <a:t> (</a:t>
            </a:r>
            <a:r>
              <a:rPr lang="hu-HU" dirty="0" err="1"/>
              <a:t>Csaki</a:t>
            </a:r>
            <a:r>
              <a:rPr lang="hu-HU" dirty="0"/>
              <a:t> </a:t>
            </a:r>
            <a:r>
              <a:rPr lang="hu-HU" dirty="0" err="1"/>
              <a:t>Bey</a:t>
            </a:r>
            <a:r>
              <a:rPr lang="hu-HU" dirty="0"/>
              <a:t>, Zsigmond </a:t>
            </a:r>
            <a:r>
              <a:rPr lang="hu-HU" dirty="0" err="1"/>
              <a:t>Zay</a:t>
            </a:r>
            <a:r>
              <a:rPr lang="hu-HU" dirty="0"/>
              <a:t> </a:t>
            </a:r>
            <a:r>
              <a:rPr lang="hu-HU" dirty="0" err="1"/>
              <a:t>Bey</a:t>
            </a:r>
            <a:r>
              <a:rPr lang="hu-HU" dirty="0"/>
              <a:t>, Kelemen)</a:t>
            </a:r>
          </a:p>
          <a:p>
            <a:r>
              <a:rPr lang="hu-HU" dirty="0"/>
              <a:t>1761 </a:t>
            </a:r>
            <a:r>
              <a:rPr lang="hu-HU" dirty="0" err="1"/>
              <a:t>ölümü</a:t>
            </a:r>
            <a:r>
              <a:rPr lang="hu-HU" dirty="0"/>
              <a:t> /50 </a:t>
            </a:r>
            <a:r>
              <a:rPr lang="hu-HU" dirty="0" err="1"/>
              <a:t>yıl</a:t>
            </a:r>
            <a:r>
              <a:rPr lang="hu-HU" dirty="0"/>
              <a:t> </a:t>
            </a:r>
            <a:r>
              <a:rPr lang="hu-HU" dirty="0" err="1"/>
              <a:t>sürgünde</a:t>
            </a:r>
            <a:r>
              <a:rPr lang="hu-HU" dirty="0"/>
              <a:t>, </a:t>
            </a:r>
            <a:r>
              <a:rPr lang="hu-HU" dirty="0" err="1"/>
              <a:t>yurda</a:t>
            </a:r>
            <a:r>
              <a:rPr lang="hu-HU" dirty="0"/>
              <a:t> </a:t>
            </a:r>
            <a:r>
              <a:rPr lang="hu-HU" dirty="0" err="1"/>
              <a:t>dönüşü</a:t>
            </a:r>
            <a:r>
              <a:rPr lang="hu-HU" dirty="0"/>
              <a:t> </a:t>
            </a:r>
            <a:r>
              <a:rPr lang="hu-HU" dirty="0" err="1"/>
              <a:t>beklemiş</a:t>
            </a:r>
            <a:r>
              <a:rPr lang="hu-HU" dirty="0"/>
              <a:t>. (44 </a:t>
            </a:r>
            <a:r>
              <a:rPr lang="hu-HU" dirty="0" err="1"/>
              <a:t>yılı</a:t>
            </a:r>
            <a:r>
              <a:rPr lang="hu-HU" dirty="0"/>
              <a:t> </a:t>
            </a:r>
            <a:r>
              <a:rPr lang="hu-HU" dirty="0" err="1"/>
              <a:t>Türkiye’de</a:t>
            </a:r>
            <a:r>
              <a:rPr lang="hu-HU" dirty="0"/>
              <a:t>) -71 </a:t>
            </a:r>
            <a:r>
              <a:rPr lang="hu-HU" dirty="0" err="1"/>
              <a:t>yaşında</a:t>
            </a:r>
            <a:r>
              <a:rPr lang="hu-HU" dirty="0"/>
              <a:t> </a:t>
            </a:r>
            <a:r>
              <a:rPr lang="hu-HU" dirty="0" err="1"/>
              <a:t>veba</a:t>
            </a:r>
            <a:r>
              <a:rPr lang="hu-HU" dirty="0"/>
              <a:t> </a:t>
            </a:r>
            <a:r>
              <a:rPr lang="hu-HU" dirty="0" err="1"/>
              <a:t>salgınından</a:t>
            </a:r>
            <a:r>
              <a:rPr lang="hu-HU" dirty="0"/>
              <a:t> </a:t>
            </a:r>
            <a:r>
              <a:rPr lang="hu-HU" dirty="0" err="1"/>
              <a:t>ölüyor</a:t>
            </a:r>
            <a:r>
              <a:rPr lang="hu-HU" dirty="0"/>
              <a:t>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948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7D6B4AE-336F-C541-9313-DE522130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hu-HU"/>
              <a:t>Mikes’in</a:t>
            </a:r>
            <a:r>
              <a:rPr lang="hu-HU" dirty="0"/>
              <a:t> </a:t>
            </a:r>
            <a:r>
              <a:rPr lang="hu-HU"/>
              <a:t>Türkiye</a:t>
            </a:r>
            <a:r>
              <a:rPr lang="hu-HU" dirty="0"/>
              <a:t> </a:t>
            </a:r>
            <a:r>
              <a:rPr lang="hu-HU"/>
              <a:t>Mektupları</a:t>
            </a:r>
            <a:endParaRPr lang="hu-H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F30542-CE94-0D45-BC90-D143D2B41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421" y="406401"/>
            <a:ext cx="5785331" cy="5518912"/>
          </a:xfrm>
        </p:spPr>
        <p:txBody>
          <a:bodyPr anchor="ctr">
            <a:normAutofit fontScale="92500" lnSpcReduction="20000"/>
          </a:bodyPr>
          <a:lstStyle/>
          <a:p>
            <a:r>
              <a:rPr lang="hu-HU" sz="2000" dirty="0"/>
              <a:t>1794-Türkiye </a:t>
            </a:r>
            <a:r>
              <a:rPr lang="hu-HU" sz="2000" dirty="0" err="1"/>
              <a:t>Mektupları</a:t>
            </a:r>
            <a:r>
              <a:rPr lang="hu-HU" sz="2000" dirty="0"/>
              <a:t> </a:t>
            </a:r>
          </a:p>
          <a:p>
            <a:pPr lvl="1"/>
            <a:r>
              <a:rPr lang="hu-HU" sz="1600" dirty="0"/>
              <a:t>207 </a:t>
            </a:r>
            <a:r>
              <a:rPr lang="hu-HU" sz="1600" dirty="0" err="1"/>
              <a:t>mektup</a:t>
            </a:r>
            <a:endParaRPr lang="hu-HU" sz="1600" dirty="0"/>
          </a:p>
          <a:p>
            <a:pPr lvl="1"/>
            <a:r>
              <a:rPr lang="hu-HU" sz="1600" dirty="0"/>
              <a:t>1717-1758</a:t>
            </a:r>
          </a:p>
          <a:p>
            <a:pPr lvl="2"/>
            <a:r>
              <a:rPr lang="hu-HU" sz="1400" dirty="0"/>
              <a:t>O </a:t>
            </a:r>
            <a:r>
              <a:rPr lang="hu-HU" sz="1400" dirty="0" err="1"/>
              <a:t>günlerde</a:t>
            </a:r>
            <a:r>
              <a:rPr lang="hu-HU" sz="1400" dirty="0"/>
              <a:t> </a:t>
            </a:r>
            <a:r>
              <a:rPr lang="hu-HU" sz="1400" dirty="0" err="1"/>
              <a:t>gündelik</a:t>
            </a:r>
            <a:r>
              <a:rPr lang="hu-HU" sz="1400" dirty="0"/>
              <a:t> </a:t>
            </a:r>
            <a:r>
              <a:rPr lang="hu-HU" sz="1400" dirty="0" err="1"/>
              <a:t>yaşam</a:t>
            </a:r>
            <a:r>
              <a:rPr lang="hu-HU" sz="1400" dirty="0"/>
              <a:t> </a:t>
            </a:r>
            <a:r>
              <a:rPr lang="hu-HU" sz="1400" dirty="0" err="1"/>
              <a:t>nasıldı</a:t>
            </a:r>
            <a:r>
              <a:rPr lang="hu-HU" sz="1400" dirty="0"/>
              <a:t>? </a:t>
            </a:r>
            <a:r>
              <a:rPr lang="hu-HU" sz="1400" dirty="0" err="1"/>
              <a:t>Kaç</a:t>
            </a:r>
            <a:r>
              <a:rPr lang="hu-HU" sz="1400" dirty="0"/>
              <a:t> </a:t>
            </a:r>
            <a:r>
              <a:rPr lang="hu-HU" sz="1400" dirty="0" err="1"/>
              <a:t>kaynak</a:t>
            </a:r>
            <a:r>
              <a:rPr lang="hu-HU" sz="1400" dirty="0"/>
              <a:t> </a:t>
            </a:r>
            <a:r>
              <a:rPr lang="hu-HU" sz="1400" dirty="0" err="1"/>
              <a:t>okuduk</a:t>
            </a:r>
            <a:r>
              <a:rPr lang="hu-HU" sz="1400" dirty="0"/>
              <a:t>?</a:t>
            </a:r>
          </a:p>
          <a:p>
            <a:pPr lvl="2"/>
            <a:r>
              <a:rPr lang="hu-HU" sz="1400" dirty="0" err="1"/>
              <a:t>Çok</a:t>
            </a:r>
            <a:r>
              <a:rPr lang="hu-HU" sz="1400" dirty="0"/>
              <a:t> </a:t>
            </a:r>
            <a:r>
              <a:rPr lang="hu-HU" sz="1400" dirty="0" err="1"/>
              <a:t>değerli</a:t>
            </a:r>
            <a:r>
              <a:rPr lang="hu-HU" sz="1400" dirty="0"/>
              <a:t> </a:t>
            </a:r>
            <a:r>
              <a:rPr lang="hu-HU" sz="1400" dirty="0" err="1"/>
              <a:t>bir</a:t>
            </a:r>
            <a:r>
              <a:rPr lang="hu-HU" sz="1400" dirty="0"/>
              <a:t> </a:t>
            </a:r>
            <a:r>
              <a:rPr lang="hu-HU" sz="1400" dirty="0" err="1"/>
              <a:t>kesit</a:t>
            </a:r>
            <a:r>
              <a:rPr lang="hu-HU" sz="1400" dirty="0"/>
              <a:t> </a:t>
            </a:r>
            <a:r>
              <a:rPr lang="hu-HU" sz="1400" dirty="0" err="1"/>
              <a:t>sunuyor</a:t>
            </a:r>
            <a:endParaRPr lang="hu-HU" sz="1400" dirty="0"/>
          </a:p>
          <a:p>
            <a:r>
              <a:rPr lang="hu-HU" sz="2000" dirty="0" err="1"/>
              <a:t>Türkiye’de</a:t>
            </a:r>
            <a:r>
              <a:rPr lang="hu-HU" sz="2000" dirty="0"/>
              <a:t> 1944-45 MEB </a:t>
            </a:r>
            <a:r>
              <a:rPr lang="hu-HU" sz="2000" dirty="0" err="1"/>
              <a:t>Macar</a:t>
            </a:r>
            <a:r>
              <a:rPr lang="hu-HU" sz="2000" dirty="0"/>
              <a:t> </a:t>
            </a:r>
            <a:r>
              <a:rPr lang="hu-HU" sz="2000" dirty="0" err="1"/>
              <a:t>Klasikleri</a:t>
            </a:r>
            <a:r>
              <a:rPr lang="hu-HU" sz="2000" dirty="0"/>
              <a:t> serisi- </a:t>
            </a:r>
            <a:r>
              <a:rPr lang="hu-HU" sz="2000" dirty="0" err="1"/>
              <a:t>Çev</a:t>
            </a:r>
            <a:r>
              <a:rPr lang="hu-HU" sz="2000" dirty="0"/>
              <a:t>. </a:t>
            </a:r>
            <a:r>
              <a:rPr lang="hu-HU" sz="2000" dirty="0" err="1"/>
              <a:t>Sadrettin</a:t>
            </a:r>
            <a:r>
              <a:rPr lang="hu-HU" sz="2000" dirty="0"/>
              <a:t> </a:t>
            </a:r>
            <a:r>
              <a:rPr lang="hu-HU" sz="2000" dirty="0" err="1"/>
              <a:t>Karatay</a:t>
            </a:r>
            <a:r>
              <a:rPr lang="hu-HU" sz="2000" dirty="0"/>
              <a:t>, </a:t>
            </a:r>
          </a:p>
          <a:p>
            <a:r>
              <a:rPr lang="hu-HU" sz="2000" dirty="0" err="1"/>
              <a:t>Diğer</a:t>
            </a:r>
            <a:r>
              <a:rPr lang="hu-HU" sz="2000" dirty="0"/>
              <a:t> </a:t>
            </a:r>
            <a:r>
              <a:rPr lang="hu-HU" sz="2000" dirty="0" err="1"/>
              <a:t>Çev</a:t>
            </a:r>
            <a:r>
              <a:rPr lang="hu-HU" sz="2000" dirty="0"/>
              <a:t>. Edit Tasnádi ( </a:t>
            </a:r>
            <a:r>
              <a:rPr lang="hu-HU" sz="2000" dirty="0" err="1"/>
              <a:t>Aksoy</a:t>
            </a:r>
            <a:r>
              <a:rPr lang="hu-HU" sz="2000" dirty="0"/>
              <a:t> </a:t>
            </a:r>
            <a:r>
              <a:rPr lang="hu-HU" sz="2000" dirty="0" err="1"/>
              <a:t>yayıncılık</a:t>
            </a:r>
            <a:r>
              <a:rPr lang="hu-HU" sz="2000" dirty="0"/>
              <a:t>)</a:t>
            </a:r>
          </a:p>
          <a:p>
            <a:pPr lvl="1"/>
            <a:r>
              <a:rPr lang="hu-HU" dirty="0" err="1"/>
              <a:t>Salon</a:t>
            </a:r>
            <a:r>
              <a:rPr lang="hu-HU" dirty="0"/>
              <a:t> </a:t>
            </a:r>
            <a:r>
              <a:rPr lang="hu-HU" dirty="0" err="1"/>
              <a:t>hayatından</a:t>
            </a:r>
            <a:r>
              <a:rPr lang="hu-HU" dirty="0"/>
              <a:t> </a:t>
            </a:r>
            <a:r>
              <a:rPr lang="hu-HU" dirty="0" err="1"/>
              <a:t>uzaklaşma</a:t>
            </a:r>
            <a:r>
              <a:rPr lang="hu-HU" dirty="0"/>
              <a:t>...  (j. </a:t>
            </a:r>
            <a:r>
              <a:rPr lang="hu-HU" dirty="0" err="1"/>
              <a:t>Eckmann-Macar</a:t>
            </a:r>
            <a:r>
              <a:rPr lang="hu-HU" dirty="0"/>
              <a:t> </a:t>
            </a:r>
            <a:r>
              <a:rPr lang="hu-HU" dirty="0" err="1"/>
              <a:t>Ed</a:t>
            </a:r>
            <a:r>
              <a:rPr lang="hu-HU" dirty="0"/>
              <a:t>. </a:t>
            </a:r>
            <a:r>
              <a:rPr lang="hu-HU" dirty="0" err="1"/>
              <a:t>Tarihi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Paris’ten</a:t>
            </a:r>
            <a:r>
              <a:rPr lang="hu-HU" dirty="0"/>
              <a:t> </a:t>
            </a:r>
            <a:r>
              <a:rPr lang="hu-HU" dirty="0" err="1"/>
              <a:t>sonra</a:t>
            </a:r>
            <a:r>
              <a:rPr lang="hu-HU" dirty="0"/>
              <a:t> </a:t>
            </a:r>
            <a:r>
              <a:rPr lang="hu-HU" dirty="0" err="1"/>
              <a:t>inziva</a:t>
            </a:r>
            <a:r>
              <a:rPr lang="hu-HU" dirty="0"/>
              <a:t> </a:t>
            </a:r>
            <a:r>
              <a:rPr lang="hu-HU" dirty="0" err="1"/>
              <a:t>dönemi</a:t>
            </a:r>
            <a:r>
              <a:rPr lang="hu-HU" dirty="0"/>
              <a:t>...</a:t>
            </a:r>
          </a:p>
          <a:p>
            <a:pPr lvl="1"/>
            <a:r>
              <a:rPr lang="hu-HU" dirty="0" err="1"/>
              <a:t>Yazarak</a:t>
            </a:r>
            <a:r>
              <a:rPr lang="hu-HU" dirty="0"/>
              <a:t> </a:t>
            </a:r>
            <a:r>
              <a:rPr lang="hu-HU" dirty="0" err="1"/>
              <a:t>baş</a:t>
            </a:r>
            <a:r>
              <a:rPr lang="hu-HU" dirty="0"/>
              <a:t> </a:t>
            </a:r>
            <a:r>
              <a:rPr lang="hu-HU" dirty="0" err="1"/>
              <a:t>etme</a:t>
            </a:r>
            <a:r>
              <a:rPr lang="hu-HU" dirty="0"/>
              <a:t>, </a:t>
            </a:r>
            <a:r>
              <a:rPr lang="hu-HU" dirty="0" err="1"/>
              <a:t>kayıt</a:t>
            </a:r>
            <a:r>
              <a:rPr lang="hu-HU" dirty="0"/>
              <a:t> </a:t>
            </a:r>
            <a:r>
              <a:rPr lang="hu-HU" dirty="0" err="1"/>
              <a:t>tutma</a:t>
            </a:r>
            <a:endParaRPr lang="hu-HU" dirty="0"/>
          </a:p>
          <a:p>
            <a:pPr lvl="1"/>
            <a:r>
              <a:rPr lang="hu-HU" dirty="0" err="1"/>
              <a:t>Düz</a:t>
            </a:r>
            <a:r>
              <a:rPr lang="hu-HU" dirty="0"/>
              <a:t> </a:t>
            </a:r>
            <a:r>
              <a:rPr lang="hu-HU" dirty="0" err="1"/>
              <a:t>yazının</a:t>
            </a:r>
            <a:r>
              <a:rPr lang="hu-HU" dirty="0"/>
              <a:t> </a:t>
            </a:r>
            <a:r>
              <a:rPr lang="hu-HU" dirty="0" err="1"/>
              <a:t>kurucularından</a:t>
            </a:r>
            <a:r>
              <a:rPr lang="hu-HU" dirty="0"/>
              <a:t> </a:t>
            </a:r>
            <a:r>
              <a:rPr lang="hu-HU" dirty="0" err="1"/>
              <a:t>sayılıyor</a:t>
            </a:r>
            <a:r>
              <a:rPr lang="hu-HU" dirty="0"/>
              <a:t> 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edebiyatında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Hayali</a:t>
            </a:r>
            <a:r>
              <a:rPr lang="hu-HU" dirty="0"/>
              <a:t> </a:t>
            </a:r>
            <a:r>
              <a:rPr lang="hu-HU" dirty="0" err="1"/>
              <a:t>Abla</a:t>
            </a:r>
            <a:r>
              <a:rPr lang="hu-HU" dirty="0"/>
              <a:t>/</a:t>
            </a:r>
            <a:r>
              <a:rPr lang="hu-HU" dirty="0" err="1"/>
              <a:t>Teyze</a:t>
            </a:r>
            <a:r>
              <a:rPr lang="hu-HU" dirty="0"/>
              <a:t> (</a:t>
            </a:r>
            <a:r>
              <a:rPr lang="hu-HU" dirty="0" err="1"/>
              <a:t>iki</a:t>
            </a:r>
            <a:r>
              <a:rPr lang="hu-HU" dirty="0"/>
              <a:t> </a:t>
            </a:r>
            <a:r>
              <a:rPr lang="hu-HU" dirty="0" err="1"/>
              <a:t>çeviride</a:t>
            </a:r>
            <a:r>
              <a:rPr lang="hu-HU" dirty="0"/>
              <a:t> </a:t>
            </a:r>
            <a:r>
              <a:rPr lang="hu-HU" dirty="0" err="1"/>
              <a:t>iki</a:t>
            </a:r>
            <a:r>
              <a:rPr lang="hu-HU" dirty="0"/>
              <a:t> </a:t>
            </a:r>
            <a:r>
              <a:rPr lang="hu-HU" dirty="0" err="1"/>
              <a:t>farklı</a:t>
            </a:r>
            <a:r>
              <a:rPr lang="hu-HU" dirty="0"/>
              <a:t> </a:t>
            </a:r>
            <a:r>
              <a:rPr lang="hu-HU" dirty="0" err="1"/>
              <a:t>sesleniş</a:t>
            </a:r>
            <a:r>
              <a:rPr lang="hu-HU" dirty="0"/>
              <a:t>) </a:t>
            </a:r>
            <a:r>
              <a:rPr lang="hu-HU" dirty="0" err="1"/>
              <a:t>Ömrü</a:t>
            </a:r>
            <a:r>
              <a:rPr lang="hu-HU" dirty="0"/>
              <a:t> </a:t>
            </a:r>
            <a:r>
              <a:rPr lang="hu-HU" dirty="0" err="1"/>
              <a:t>boyunca</a:t>
            </a:r>
            <a:r>
              <a:rPr lang="hu-HU" dirty="0"/>
              <a:t> </a:t>
            </a:r>
            <a:r>
              <a:rPr lang="hu-HU" dirty="0" err="1"/>
              <a:t>ona</a:t>
            </a:r>
            <a:r>
              <a:rPr lang="hu-HU" dirty="0"/>
              <a:t> </a:t>
            </a:r>
            <a:r>
              <a:rPr lang="hu-HU" dirty="0" err="1"/>
              <a:t>mektup</a:t>
            </a:r>
            <a:r>
              <a:rPr lang="hu-HU" dirty="0"/>
              <a:t> </a:t>
            </a:r>
            <a:r>
              <a:rPr lang="hu-HU" dirty="0" err="1"/>
              <a:t>yazar</a:t>
            </a:r>
            <a:endParaRPr lang="hu-HU" dirty="0"/>
          </a:p>
          <a:p>
            <a:pPr lvl="1"/>
            <a:r>
              <a:rPr lang="hu-HU" dirty="0" err="1"/>
              <a:t>Müthiş</a:t>
            </a:r>
            <a:r>
              <a:rPr lang="hu-HU" dirty="0"/>
              <a:t>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sıla</a:t>
            </a:r>
            <a:r>
              <a:rPr lang="hu-HU" dirty="0"/>
              <a:t> </a:t>
            </a:r>
            <a:r>
              <a:rPr lang="hu-HU" dirty="0" err="1"/>
              <a:t>hasreti</a:t>
            </a:r>
            <a:r>
              <a:rPr lang="hu-HU" dirty="0"/>
              <a:t> (</a:t>
            </a:r>
            <a:r>
              <a:rPr lang="hu-HU" dirty="0" err="1"/>
              <a:t>baştaki</a:t>
            </a:r>
            <a:r>
              <a:rPr lang="hu-HU" dirty="0"/>
              <a:t> </a:t>
            </a:r>
            <a:r>
              <a:rPr lang="hu-HU" dirty="0" err="1"/>
              <a:t>şiirde</a:t>
            </a:r>
            <a:r>
              <a:rPr lang="hu-HU" dirty="0"/>
              <a:t> </a:t>
            </a:r>
            <a:r>
              <a:rPr lang="hu-HU" dirty="0" err="1"/>
              <a:t>betimlenen</a:t>
            </a:r>
            <a:r>
              <a:rPr lang="hu-HU" dirty="0"/>
              <a:t>)</a:t>
            </a:r>
          </a:p>
          <a:p>
            <a:endParaRPr lang="hu-HU" sz="2000" u="sng" dirty="0">
              <a:solidFill>
                <a:srgbClr val="FF0000"/>
              </a:solidFill>
            </a:endParaRP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589231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8CC501-4C4D-9F40-ACA0-0CB4EACC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Türkiye</a:t>
            </a:r>
            <a:r>
              <a:rPr lang="hu-HU" dirty="0"/>
              <a:t> </a:t>
            </a:r>
            <a:r>
              <a:rPr lang="hu-HU" dirty="0" err="1"/>
              <a:t>Mektupları</a:t>
            </a:r>
            <a:endParaRPr lang="hu-HU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AA3707-A919-5C49-8B78-3F5A46F59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hu-HU" dirty="0" err="1"/>
              <a:t>Fransız</a:t>
            </a:r>
            <a:r>
              <a:rPr lang="hu-HU" dirty="0"/>
              <a:t> </a:t>
            </a:r>
            <a:r>
              <a:rPr lang="hu-HU" dirty="0" err="1"/>
              <a:t>esinlenmesi</a:t>
            </a:r>
            <a:r>
              <a:rPr lang="hu-HU" dirty="0"/>
              <a:t> 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tarz</a:t>
            </a:r>
            <a:r>
              <a:rPr lang="hu-HU" dirty="0"/>
              <a:t>  (</a:t>
            </a:r>
            <a:r>
              <a:rPr lang="hu-HU" dirty="0" err="1"/>
              <a:t>Fransız</a:t>
            </a:r>
            <a:r>
              <a:rPr lang="hu-HU" dirty="0"/>
              <a:t> </a:t>
            </a:r>
            <a:r>
              <a:rPr lang="hu-HU" dirty="0" err="1"/>
              <a:t>Klasisist</a:t>
            </a:r>
            <a:r>
              <a:rPr lang="hu-HU" dirty="0"/>
              <a:t> </a:t>
            </a:r>
            <a:r>
              <a:rPr lang="hu-HU" dirty="0" err="1"/>
              <a:t>Mektupları</a:t>
            </a:r>
            <a:r>
              <a:rPr lang="hu-HU" dirty="0"/>
              <a:t>) </a:t>
            </a:r>
            <a:r>
              <a:rPr lang="hu-HU" dirty="0">
                <a:hlinkClick r:id="rId2"/>
              </a:rPr>
              <a:t>http://enciklopedia.fazekas.hu/irodalom/Impresszionizmus-magyar.htm</a:t>
            </a:r>
            <a:endParaRPr lang="hu-HU" dirty="0"/>
          </a:p>
          <a:p>
            <a:pPr lvl="1"/>
            <a:endParaRPr lang="hu-HU" dirty="0"/>
          </a:p>
          <a:p>
            <a:pPr lvl="2"/>
            <a:r>
              <a:rPr lang="hu-HU" dirty="0" err="1"/>
              <a:t>Mülteci</a:t>
            </a:r>
            <a:r>
              <a:rPr lang="hu-HU" dirty="0"/>
              <a:t> </a:t>
            </a:r>
            <a:r>
              <a:rPr lang="hu-HU" dirty="0" err="1"/>
              <a:t>hayatı</a:t>
            </a:r>
            <a:r>
              <a:rPr lang="hu-HU" dirty="0"/>
              <a:t>, </a:t>
            </a:r>
            <a:r>
              <a:rPr lang="hu-HU" dirty="0" err="1"/>
              <a:t>hikayeler</a:t>
            </a:r>
            <a:r>
              <a:rPr lang="hu-HU" dirty="0"/>
              <a:t>, </a:t>
            </a:r>
            <a:r>
              <a:rPr lang="hu-HU" dirty="0" err="1"/>
              <a:t>kültürel</a:t>
            </a:r>
            <a:r>
              <a:rPr lang="hu-HU" dirty="0"/>
              <a:t> </a:t>
            </a:r>
            <a:r>
              <a:rPr lang="hu-HU" dirty="0" err="1"/>
              <a:t>farklılıklarla</a:t>
            </a:r>
            <a:r>
              <a:rPr lang="hu-HU" dirty="0"/>
              <a:t> </a:t>
            </a:r>
            <a:r>
              <a:rPr lang="hu-HU" dirty="0" err="1"/>
              <a:t>ilgili</a:t>
            </a:r>
            <a:r>
              <a:rPr lang="hu-HU" dirty="0"/>
              <a:t> </a:t>
            </a:r>
            <a:r>
              <a:rPr lang="hu-HU" dirty="0" err="1"/>
              <a:t>şaşkınlıklar</a:t>
            </a:r>
            <a:r>
              <a:rPr lang="hu-HU" dirty="0"/>
              <a:t>, </a:t>
            </a:r>
            <a:r>
              <a:rPr lang="hu-HU" dirty="0" err="1"/>
              <a:t>şakacı</a:t>
            </a:r>
            <a:r>
              <a:rPr lang="hu-HU" dirty="0"/>
              <a:t>, </a:t>
            </a:r>
            <a:r>
              <a:rPr lang="hu-HU" dirty="0" err="1"/>
              <a:t>karşılaştırmalı</a:t>
            </a:r>
            <a:r>
              <a:rPr lang="hu-HU" dirty="0"/>
              <a:t>, </a:t>
            </a:r>
            <a:r>
              <a:rPr lang="hu-HU" dirty="0" err="1"/>
              <a:t>muzip</a:t>
            </a:r>
            <a:r>
              <a:rPr lang="hu-HU" dirty="0"/>
              <a:t> </a:t>
            </a:r>
            <a:r>
              <a:rPr lang="hu-HU" dirty="0" err="1"/>
              <a:t>kadın-erkek</a:t>
            </a:r>
            <a:r>
              <a:rPr lang="hu-HU" dirty="0"/>
              <a:t>  </a:t>
            </a:r>
            <a:r>
              <a:rPr lang="hu-HU" dirty="0" err="1"/>
              <a:t>tarifleri</a:t>
            </a:r>
            <a:r>
              <a:rPr lang="hu-HU" dirty="0"/>
              <a:t>, </a:t>
            </a:r>
            <a:r>
              <a:rPr lang="hu-HU" dirty="0" err="1"/>
              <a:t>Türkiye’ye</a:t>
            </a:r>
            <a:r>
              <a:rPr lang="hu-HU" dirty="0"/>
              <a:t> </a:t>
            </a:r>
            <a:r>
              <a:rPr lang="hu-HU" dirty="0" err="1"/>
              <a:t>ait</a:t>
            </a:r>
            <a:r>
              <a:rPr lang="hu-HU" dirty="0"/>
              <a:t> </a:t>
            </a:r>
            <a:r>
              <a:rPr lang="hu-HU" dirty="0" err="1"/>
              <a:t>kişisel</a:t>
            </a:r>
            <a:r>
              <a:rPr lang="hu-HU" dirty="0"/>
              <a:t> </a:t>
            </a:r>
            <a:r>
              <a:rPr lang="hu-HU" dirty="0" err="1"/>
              <a:t>gözlemleri</a:t>
            </a:r>
            <a:r>
              <a:rPr lang="hu-HU" dirty="0"/>
              <a:t>, </a:t>
            </a:r>
            <a:r>
              <a:rPr lang="hu-HU" dirty="0" err="1"/>
              <a:t>bazıları</a:t>
            </a:r>
            <a:r>
              <a:rPr lang="hu-HU" dirty="0"/>
              <a:t> </a:t>
            </a:r>
            <a:r>
              <a:rPr lang="hu-HU" dirty="0" err="1"/>
              <a:t>başka</a:t>
            </a:r>
            <a:r>
              <a:rPr lang="hu-HU" dirty="0"/>
              <a:t> </a:t>
            </a:r>
            <a:r>
              <a:rPr lang="hu-HU" dirty="0" err="1"/>
              <a:t>kaynaklardan</a:t>
            </a:r>
            <a:r>
              <a:rPr lang="hu-HU" dirty="0"/>
              <a:t>... </a:t>
            </a:r>
            <a:r>
              <a:rPr lang="hu-HU" dirty="0" err="1"/>
              <a:t>Metinlerarasılık</a:t>
            </a:r>
            <a:r>
              <a:rPr lang="hu-HU" dirty="0"/>
              <a:t> </a:t>
            </a:r>
            <a:r>
              <a:rPr lang="hu-HU" dirty="0" err="1"/>
              <a:t>Hristiyan</a:t>
            </a:r>
            <a:r>
              <a:rPr lang="hu-HU" dirty="0"/>
              <a:t> </a:t>
            </a:r>
            <a:r>
              <a:rPr lang="hu-HU" dirty="0" err="1"/>
              <a:t>kültürüne</a:t>
            </a:r>
            <a:r>
              <a:rPr lang="hu-HU" dirty="0"/>
              <a:t> </a:t>
            </a:r>
            <a:r>
              <a:rPr lang="hu-HU" dirty="0" err="1"/>
              <a:t>ilişkin</a:t>
            </a:r>
            <a:r>
              <a:rPr lang="hu-HU" dirty="0"/>
              <a:t> de veri </a:t>
            </a:r>
            <a:r>
              <a:rPr lang="hu-HU" dirty="0" err="1"/>
              <a:t>sunuyor</a:t>
            </a:r>
            <a:r>
              <a:rPr lang="hu-HU" dirty="0"/>
              <a:t>. </a:t>
            </a:r>
            <a:r>
              <a:rPr lang="hu-HU" dirty="0" err="1"/>
              <a:t>Kendi</a:t>
            </a:r>
            <a:r>
              <a:rPr lang="hu-HU" dirty="0"/>
              <a:t> </a:t>
            </a:r>
            <a:r>
              <a:rPr lang="hu-HU" dirty="0" err="1"/>
              <a:t>gelenekleri</a:t>
            </a:r>
            <a:r>
              <a:rPr lang="hu-HU" dirty="0"/>
              <a:t> vb.</a:t>
            </a:r>
          </a:p>
          <a:p>
            <a:pPr lvl="2"/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anı</a:t>
            </a:r>
            <a:r>
              <a:rPr lang="hu-HU" dirty="0"/>
              <a:t>  defteri </a:t>
            </a:r>
            <a:r>
              <a:rPr lang="hu-HU" dirty="0" err="1"/>
              <a:t>gibi</a:t>
            </a:r>
            <a:r>
              <a:rPr lang="hu-HU" dirty="0"/>
              <a:t> </a:t>
            </a:r>
            <a:r>
              <a:rPr lang="hu-HU" dirty="0" err="1"/>
              <a:t>tasarlanmış</a:t>
            </a:r>
            <a:r>
              <a:rPr lang="hu-HU" dirty="0"/>
              <a:t>, </a:t>
            </a:r>
            <a:r>
              <a:rPr lang="hu-HU" dirty="0" err="1"/>
              <a:t>üslubu</a:t>
            </a:r>
            <a:r>
              <a:rPr lang="hu-HU" dirty="0"/>
              <a:t> </a:t>
            </a:r>
            <a:r>
              <a:rPr lang="hu-HU" dirty="0" err="1"/>
              <a:t>çok</a:t>
            </a:r>
            <a:r>
              <a:rPr lang="hu-HU" dirty="0"/>
              <a:t> </a:t>
            </a:r>
            <a:r>
              <a:rPr lang="hu-HU" dirty="0" err="1"/>
              <a:t>sürükleyici</a:t>
            </a:r>
            <a:r>
              <a:rPr lang="hu-HU" dirty="0"/>
              <a:t>, </a:t>
            </a:r>
            <a:r>
              <a:rPr lang="hu-HU" dirty="0" err="1"/>
              <a:t>esprili</a:t>
            </a:r>
            <a:r>
              <a:rPr lang="hu-HU" dirty="0"/>
              <a:t>, </a:t>
            </a:r>
          </a:p>
          <a:p>
            <a:pPr lvl="2"/>
            <a:r>
              <a:rPr lang="hu-HU" dirty="0" err="1"/>
              <a:t>Gündelik</a:t>
            </a:r>
            <a:r>
              <a:rPr lang="hu-HU" dirty="0"/>
              <a:t> </a:t>
            </a:r>
            <a:r>
              <a:rPr lang="hu-HU" dirty="0" err="1"/>
              <a:t>yaşam</a:t>
            </a:r>
            <a:r>
              <a:rPr lang="hu-HU" dirty="0"/>
              <a:t>, </a:t>
            </a:r>
            <a:r>
              <a:rPr lang="hu-HU" dirty="0" err="1"/>
              <a:t>sürgün</a:t>
            </a:r>
            <a:r>
              <a:rPr lang="hu-HU" dirty="0"/>
              <a:t> </a:t>
            </a:r>
            <a:r>
              <a:rPr lang="hu-HU" dirty="0" err="1"/>
              <a:t>yazgısını</a:t>
            </a:r>
            <a:r>
              <a:rPr lang="hu-HU" dirty="0"/>
              <a:t> </a:t>
            </a:r>
            <a:r>
              <a:rPr lang="hu-HU" dirty="0" err="1"/>
              <a:t>paylaşanları</a:t>
            </a:r>
            <a:r>
              <a:rPr lang="hu-HU" dirty="0"/>
              <a:t>, „</a:t>
            </a:r>
            <a:r>
              <a:rPr lang="hu-HU" dirty="0" err="1"/>
              <a:t>Tekirdağın</a:t>
            </a:r>
            <a:r>
              <a:rPr lang="hu-HU" dirty="0"/>
              <a:t> o </a:t>
            </a:r>
            <a:r>
              <a:rPr lang="hu-HU" dirty="0" err="1"/>
              <a:t>zamanki</a:t>
            </a:r>
            <a:r>
              <a:rPr lang="hu-HU" dirty="0"/>
              <a:t> Türk, Rum, </a:t>
            </a:r>
            <a:r>
              <a:rPr lang="hu-HU" dirty="0" err="1"/>
              <a:t>Ermeni</a:t>
            </a:r>
            <a:r>
              <a:rPr lang="hu-HU" dirty="0"/>
              <a:t>, </a:t>
            </a:r>
            <a:r>
              <a:rPr lang="hu-HU" dirty="0" err="1"/>
              <a:t>Yahudi</a:t>
            </a:r>
            <a:r>
              <a:rPr lang="hu-HU" dirty="0"/>
              <a:t> </a:t>
            </a:r>
            <a:r>
              <a:rPr lang="hu-HU" dirty="0" err="1"/>
              <a:t>sakinlerinin</a:t>
            </a:r>
            <a:r>
              <a:rPr lang="hu-HU" dirty="0"/>
              <a:t> </a:t>
            </a:r>
            <a:r>
              <a:rPr lang="hu-HU" dirty="0" err="1"/>
              <a:t>yaşantılarını</a:t>
            </a:r>
            <a:r>
              <a:rPr lang="hu-HU" dirty="0"/>
              <a:t>, </a:t>
            </a:r>
            <a:r>
              <a:rPr lang="hu-HU" dirty="0" err="1"/>
              <a:t>alışkanlıklarını</a:t>
            </a:r>
            <a:r>
              <a:rPr lang="hu-HU" dirty="0"/>
              <a:t>, </a:t>
            </a:r>
            <a:r>
              <a:rPr lang="hu-HU" dirty="0" err="1"/>
              <a:t>adet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gelenekleri</a:t>
            </a:r>
            <a:r>
              <a:rPr lang="hu-HU" dirty="0"/>
              <a:t>, </a:t>
            </a:r>
            <a:r>
              <a:rPr lang="hu-HU" dirty="0" err="1"/>
              <a:t>İstanbul</a:t>
            </a:r>
            <a:r>
              <a:rPr lang="hu-HU" dirty="0"/>
              <a:t> </a:t>
            </a:r>
            <a:r>
              <a:rPr lang="hu-HU" dirty="0" err="1"/>
              <a:t>Babıali</a:t>
            </a:r>
            <a:r>
              <a:rPr lang="hu-HU" dirty="0"/>
              <a:t> </a:t>
            </a:r>
            <a:r>
              <a:rPr lang="hu-HU" dirty="0" err="1"/>
              <a:t>ziyaretleri</a:t>
            </a:r>
            <a:r>
              <a:rPr lang="hu-HU" dirty="0"/>
              <a:t>”  (</a:t>
            </a:r>
            <a:r>
              <a:rPr lang="hu-HU" dirty="0" err="1"/>
              <a:t>Tasnadi</a:t>
            </a:r>
            <a:r>
              <a:rPr lang="hu-HU" dirty="0"/>
              <a:t> Edit </a:t>
            </a:r>
            <a:r>
              <a:rPr lang="hu-HU" dirty="0" err="1"/>
              <a:t>Önsöz</a:t>
            </a:r>
            <a:r>
              <a:rPr lang="hu-HU" dirty="0"/>
              <a:t> syf.9)</a:t>
            </a:r>
          </a:p>
          <a:p>
            <a:pPr lvl="2"/>
            <a:r>
              <a:rPr lang="hu-HU" dirty="0" err="1"/>
              <a:t>Tarımdan</a:t>
            </a:r>
            <a:r>
              <a:rPr lang="hu-HU" dirty="0"/>
              <a:t> </a:t>
            </a:r>
            <a:r>
              <a:rPr lang="hu-HU" dirty="0" err="1"/>
              <a:t>kadın</a:t>
            </a:r>
            <a:r>
              <a:rPr lang="hu-HU" dirty="0"/>
              <a:t> </a:t>
            </a:r>
            <a:r>
              <a:rPr lang="hu-HU" dirty="0" err="1"/>
              <a:t>erkek</a:t>
            </a:r>
            <a:r>
              <a:rPr lang="hu-HU" dirty="0"/>
              <a:t> </a:t>
            </a:r>
            <a:r>
              <a:rPr lang="hu-HU" dirty="0" err="1"/>
              <a:t>ilişkilerine</a:t>
            </a:r>
            <a:r>
              <a:rPr lang="hu-HU" dirty="0"/>
              <a:t>, </a:t>
            </a:r>
            <a:r>
              <a:rPr lang="hu-HU" dirty="0" err="1"/>
              <a:t>gündelik</a:t>
            </a:r>
            <a:r>
              <a:rPr lang="hu-HU" dirty="0"/>
              <a:t> </a:t>
            </a:r>
            <a:r>
              <a:rPr lang="hu-HU" dirty="0" err="1"/>
              <a:t>dedikodulardan</a:t>
            </a:r>
            <a:r>
              <a:rPr lang="hu-HU" dirty="0"/>
              <a:t> </a:t>
            </a:r>
            <a:r>
              <a:rPr lang="hu-HU" dirty="0" err="1"/>
              <a:t>saray</a:t>
            </a:r>
            <a:r>
              <a:rPr lang="hu-HU" dirty="0"/>
              <a:t> </a:t>
            </a:r>
            <a:r>
              <a:rPr lang="hu-HU" dirty="0" err="1"/>
              <a:t>dedikodularına</a:t>
            </a:r>
            <a:r>
              <a:rPr lang="hu-HU" dirty="0"/>
              <a:t>...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490888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1573</Words>
  <Application>Microsoft Macintosh PowerPoint</Application>
  <PresentationFormat>Geniş ekran</PresentationFormat>
  <Paragraphs>152</Paragraphs>
  <Slides>25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Arial</vt:lpstr>
      <vt:lpstr>Calibri</vt:lpstr>
      <vt:lpstr>Neue Haas Grotesk Text Pro</vt:lpstr>
      <vt:lpstr>AccentBoxVTI</vt:lpstr>
      <vt:lpstr>KELEMEN MİKES 1690-1761</vt:lpstr>
      <vt:lpstr>PowerPoint Sunusu</vt:lpstr>
      <vt:lpstr>PowerPoint Sunusu</vt:lpstr>
      <vt:lpstr>Mikes-Nyugat</vt:lpstr>
      <vt:lpstr>Tekirdağ Parkındaki Heykeli</vt:lpstr>
      <vt:lpstr>Tekirdağ’da Macar Sokağı -A Magyarok utcája Rodostóban</vt:lpstr>
      <vt:lpstr>Mikes Kelemen</vt:lpstr>
      <vt:lpstr>Mikes’in Türkiye Mektupları</vt:lpstr>
      <vt:lpstr>Türkiye Mektupları</vt:lpstr>
      <vt:lpstr>Törökországi Levek</vt:lpstr>
      <vt:lpstr>Türkiye Mektupları-Devam</vt:lpstr>
      <vt:lpstr>Kelemen Mikes</vt:lpstr>
      <vt:lpstr>Genel özellikler (devam)</vt:lpstr>
      <vt:lpstr>Resimlerdeki gündelik...</vt:lpstr>
      <vt:lpstr>Resimlere dair...</vt:lpstr>
      <vt:lpstr>PowerPoint Sunusu</vt:lpstr>
      <vt:lpstr>1891-92’de Kálmán Beszédes, 1905’de ise Aladár Edvi Illés çizimler ve resimler hazırlamışlardır</vt:lpstr>
      <vt:lpstr>PowerPoint Sunusu</vt:lpstr>
      <vt:lpstr>PowerPoint Sunusu</vt:lpstr>
      <vt:lpstr>PowerPoint Sunusu</vt:lpstr>
      <vt:lpstr>PowerPoint Sunusu</vt:lpstr>
      <vt:lpstr>https://mult-kor.hu/20100212_a_rodostoi_magyar_hazak_utolso_pillanatai</vt:lpstr>
      <vt:lpstr>Paris’ten Tekirdağ’a</vt:lpstr>
      <vt:lpstr>Çeviri örnekleri (devam)</vt:lpstr>
      <vt:lpstr>Kelemen Mikes’ten Mektuplar (Çeviriler)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KELEMEN MİKES 1690-1761</dc:title>
  <dc:creator>kullanici adi</dc:creator>
  <cp:lastModifiedBy>kullanici adi</cp:lastModifiedBy>
  <cp:revision>5</cp:revision>
  <dcterms:created xsi:type="dcterms:W3CDTF">2020-12-25T10:48:16Z</dcterms:created>
  <dcterms:modified xsi:type="dcterms:W3CDTF">2023-01-04T13:53:47Z</dcterms:modified>
</cp:coreProperties>
</file>