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2"/>
  </p:notesMasterIdLst>
  <p:handoutMasterIdLst>
    <p:handoutMasterId r:id="rId13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176" autoAdjust="0"/>
    <p:restoredTop sz="94660"/>
  </p:normalViewPr>
  <p:slideViewPr>
    <p:cSldViewPr>
      <p:cViewPr varScale="1">
        <p:scale>
          <a:sx n="108" d="100"/>
          <a:sy n="108" d="100"/>
        </p:scale>
        <p:origin x="1386" y="108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4212C95-84E5-479B-996E-A11D5EC8C7B9}" type="datetimeFigureOut">
              <a:rPr lang="tr-TR" smtClean="0"/>
              <a:pPr/>
              <a:t>26.02.2020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1A780D4-8079-4B27-A676-FF9BF299137B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A43FE18-38E3-4915-9A24-FD7BE7F9AF8E}" type="datetimeFigureOut">
              <a:rPr lang="en-US" smtClean="0"/>
              <a:pPr/>
              <a:t>2/26/2020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158E01A-7A81-4A50-BADA-B3DF7F87F41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58E01A-7A81-4A50-BADA-B3DF7F87F41F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D9F75050-0E15-4C5B-92B0-66D068882F1F}" type="datetimeFigureOut">
              <a:rPr lang="tr-TR" smtClean="0"/>
              <a:pPr/>
              <a:t>26.02.2020</a:t>
            </a:fld>
            <a:endParaRPr lang="tr-TR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tr-TR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26.02.2020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26.02.2020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D9F75050-0E15-4C5B-92B0-66D068882F1F}" type="datetimeFigureOut">
              <a:rPr lang="tr-TR" smtClean="0"/>
              <a:pPr/>
              <a:t>26.02.2020</a:t>
            </a:fld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D9F75050-0E15-4C5B-92B0-66D068882F1F}" type="datetimeFigureOut">
              <a:rPr lang="tr-TR" smtClean="0"/>
              <a:pPr/>
              <a:t>26.02.2020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tr-TR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26.02.2020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26.02.2020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D9F75050-0E15-4C5B-92B0-66D068882F1F}" type="datetimeFigureOut">
              <a:rPr lang="tr-TR" smtClean="0"/>
              <a:pPr/>
              <a:t>26.02.2020</a:t>
            </a:fld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26.02.2020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D9F75050-0E15-4C5B-92B0-66D068882F1F}" type="datetimeFigureOut">
              <a:rPr lang="tr-TR" smtClean="0"/>
              <a:pPr/>
              <a:t>26.02.2020</a:t>
            </a:fld>
            <a:endParaRPr lang="tr-TR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D9F75050-0E15-4C5B-92B0-66D068882F1F}" type="datetimeFigureOut">
              <a:rPr lang="tr-TR" smtClean="0"/>
              <a:pPr/>
              <a:t>26.02.2020</a:t>
            </a:fld>
            <a:endParaRPr lang="tr-TR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 bright="57000" contrast="-16000"/>
          </a:blip>
          <a:srcRect/>
          <a:stretch>
            <a:fillRect l="-27000" r="-2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26.02.2020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ransition>
    <p:wheel spokes="1"/>
  </p:transition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1928794" y="0"/>
            <a:ext cx="6172200" cy="4608512"/>
          </a:xfrm>
        </p:spPr>
        <p:txBody>
          <a:bodyPr>
            <a:normAutofit fontScale="90000"/>
          </a:bodyPr>
          <a:lstStyle/>
          <a:p>
            <a:pPr algn="ctr"/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sz="27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fi-FI" sz="27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HİN </a:t>
            </a:r>
            <a:r>
              <a:rPr lang="tr-TR" sz="27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420 M. K. GANDHİ HAYATI VE ESERLERİ</a:t>
            </a:r>
            <a:br>
              <a:rPr lang="tr-TR" sz="27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</a:br>
            <a:br>
              <a:rPr lang="tr-TR" sz="27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</a:br>
            <a:r>
              <a:rPr lang="tr-TR" sz="27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14. hafta</a:t>
            </a:r>
            <a:br>
              <a:rPr lang="tr-TR" sz="27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</a:br>
            <a:br>
              <a:rPr lang="tr-TR" sz="27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</a:br>
            <a:r>
              <a:rPr lang="tr-TR" sz="2700" dirty="0" err="1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Gandhi</a:t>
            </a:r>
            <a:r>
              <a:rPr lang="tr-TR" sz="27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ve Din-Kast</a:t>
            </a: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br>
              <a:rPr lang="tr-TR" sz="1600" dirty="0">
                <a:solidFill>
                  <a:schemeClr val="accent2">
                    <a:lumMod val="75000"/>
                  </a:schemeClr>
                </a:solidFill>
              </a:rPr>
            </a:br>
            <a:br>
              <a:rPr lang="tr-TR" sz="1600" dirty="0">
                <a:solidFill>
                  <a:schemeClr val="accent2">
                    <a:lumMod val="75000"/>
                  </a:schemeClr>
                </a:solidFill>
              </a:rPr>
            </a:br>
            <a:br>
              <a:rPr lang="tr-TR" sz="1600" dirty="0">
                <a:solidFill>
                  <a:schemeClr val="accent2">
                    <a:lumMod val="75000"/>
                  </a:schemeClr>
                </a:solidFill>
              </a:rPr>
            </a:br>
            <a:br>
              <a:rPr lang="tr-TR" sz="1600" dirty="0">
                <a:solidFill>
                  <a:schemeClr val="accent2">
                    <a:lumMod val="75000"/>
                  </a:schemeClr>
                </a:solidFill>
              </a:rPr>
            </a:br>
            <a:endParaRPr lang="tr-TR" sz="16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2286000" y="3573016"/>
            <a:ext cx="6172200" cy="2801906"/>
          </a:xfrm>
        </p:spPr>
        <p:txBody>
          <a:bodyPr>
            <a:normAutofit/>
          </a:bodyPr>
          <a:lstStyle/>
          <a:p>
            <a:pPr algn="ctr"/>
            <a:endParaRPr lang="tr-TR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  <a:p>
            <a:pPr algn="r"/>
            <a:r>
              <a:rPr lang="tr-TR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Doç. Dr. Yalçın Kayalı</a:t>
            </a:r>
          </a:p>
          <a:p>
            <a:pPr algn="r"/>
            <a:r>
              <a:rPr lang="tr-TR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Ankara Üniversitesi</a:t>
            </a:r>
          </a:p>
          <a:p>
            <a:pPr algn="r"/>
            <a:r>
              <a:rPr lang="tr-TR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Dil ve Tarih-Coğrafya Fakültesi</a:t>
            </a:r>
          </a:p>
          <a:p>
            <a:pPr algn="r"/>
            <a:r>
              <a:rPr lang="tr-TR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Doğu Dilleri ve Edebiyatları Bölümü</a:t>
            </a:r>
          </a:p>
          <a:p>
            <a:pPr algn="r"/>
            <a:r>
              <a:rPr lang="tr-TR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Hindoloji Anabilim Dalı</a:t>
            </a:r>
          </a:p>
        </p:txBody>
      </p:sp>
    </p:spTree>
  </p:cSld>
  <p:clrMapOvr>
    <a:masterClrMapping/>
  </p:clrMapOvr>
  <p:transition>
    <p:wheel spokes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b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fi-FI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HİN </a:t>
            </a:r>
            <a: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420 M. K. GANDHİ HAYATI VE ESERLERİ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/>
            <a:r>
              <a:rPr lang="tr-TR" dirty="0"/>
              <a:t>Böylelikle tanrı </a:t>
            </a:r>
            <a:r>
              <a:rPr lang="tr-TR"/>
              <a:t>her şeyi </a:t>
            </a:r>
            <a:r>
              <a:rPr lang="tr-TR" dirty="0"/>
              <a:t>bilen, her şeye kadir ve iyiliksever olarak tarif edilmiştir. Bununla birlikte, dinsel pratiğinde tanrıyı soyut ve biricik ilke olarak düşünüyordu.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b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fi-FI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HİN </a:t>
            </a:r>
            <a: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420 M. K. GANDHİ HAYATI VE ESERLERİ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/>
            <a:r>
              <a:rPr lang="tr-TR" dirty="0" err="1"/>
              <a:t>Gandhi</a:t>
            </a:r>
            <a:r>
              <a:rPr lang="tr-TR" dirty="0"/>
              <a:t> 4 Eylül 1888 yılında, avukat olmak için hukuk okumak üzere </a:t>
            </a:r>
            <a:r>
              <a:rPr lang="tr-TR" dirty="0" err="1"/>
              <a:t>University</a:t>
            </a:r>
            <a:r>
              <a:rPr lang="tr-TR" dirty="0"/>
              <a:t> </a:t>
            </a:r>
            <a:r>
              <a:rPr lang="tr-TR" dirty="0" err="1"/>
              <a:t>College</a:t>
            </a:r>
            <a:r>
              <a:rPr lang="tr-TR" dirty="0"/>
              <a:t> </a:t>
            </a:r>
            <a:r>
              <a:rPr lang="tr-TR" dirty="0" err="1"/>
              <a:t>London’a</a:t>
            </a:r>
            <a:r>
              <a:rPr lang="tr-TR" dirty="0"/>
              <a:t> girdi. İngiltere’ye gitmeden önce, kast topluluğunun başı olan </a:t>
            </a:r>
            <a:r>
              <a:rPr lang="tr-TR" dirty="0" err="1"/>
              <a:t>Sheth’in</a:t>
            </a:r>
            <a:r>
              <a:rPr lang="tr-TR" dirty="0"/>
              <a:t>, “Bugünden sonra bu çocuk kastımızdan kovulmuş sayılacaktır.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b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fi-FI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HİN </a:t>
            </a:r>
            <a: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420 M. K. GANDHİ HAYATI VE ESERLERİ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/>
            <a:r>
              <a:rPr lang="tr-TR" dirty="0"/>
              <a:t>Her kim, ona yardım eder ya da rıhtıma gidip uğurlarsa ceza verilecektir.” sözleri ile </a:t>
            </a:r>
            <a:r>
              <a:rPr lang="tr-TR" dirty="0" err="1"/>
              <a:t>Kast’tan</a:t>
            </a:r>
            <a:r>
              <a:rPr lang="tr-TR" dirty="0"/>
              <a:t> kovulmuştur. Çünkü mensubu olduğu kastın inançlarına göre, başka bir ülkeye gitmek yasaktır.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b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fi-FI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HİN </a:t>
            </a:r>
            <a: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420 M. K. GANDHİ HAYATI VE ESERLERİ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/>
            <a:r>
              <a:rPr lang="tr-TR" dirty="0"/>
              <a:t>Ancak abisinin de desteğini alan </a:t>
            </a:r>
            <a:r>
              <a:rPr lang="tr-TR" dirty="0" err="1"/>
              <a:t>Gandhi</a:t>
            </a:r>
            <a:r>
              <a:rPr lang="tr-TR" dirty="0"/>
              <a:t>, Londra’ya gitmeden önce, </a:t>
            </a:r>
            <a:r>
              <a:rPr lang="tr-TR" dirty="0" err="1"/>
              <a:t>Caynist</a:t>
            </a:r>
            <a:r>
              <a:rPr lang="tr-TR" dirty="0"/>
              <a:t> keşiş </a:t>
            </a:r>
            <a:r>
              <a:rPr lang="tr-TR" dirty="0" err="1"/>
              <a:t>Beçarci’nin</a:t>
            </a:r>
            <a:r>
              <a:rPr lang="tr-TR" dirty="0"/>
              <a:t> önünde, etten ve alkolden uzak durma gibi Hindu kurallarına uyacağına dair annesine söz vermiş ve Londra’da olduğu dönemlerde verdiği bu sözün etkisinde kalmıştır.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b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fi-FI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HİN </a:t>
            </a:r>
            <a: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420 M. K. GANDHİ HAYATI VE ESERLERİ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/>
            <a:r>
              <a:rPr lang="tr-TR" dirty="0"/>
              <a:t>Her ne kadar İngiliz geleneklerine göre yaşamaya başladıysa da Hindu kurallarına bağlılığını devam ettirmiştir. Örneğin, </a:t>
            </a:r>
            <a:r>
              <a:rPr lang="tr-TR" dirty="0" err="1"/>
              <a:t>etyemezlik</a:t>
            </a:r>
            <a:r>
              <a:rPr lang="tr-TR" dirty="0"/>
              <a:t> üzerine yazılar okuyarak (</a:t>
            </a:r>
            <a:r>
              <a:rPr lang="tr-TR" dirty="0" err="1"/>
              <a:t>Howard</a:t>
            </a:r>
            <a:r>
              <a:rPr lang="tr-TR" dirty="0"/>
              <a:t> Williams’ın Perhiz Ahlakı, Dr. </a:t>
            </a:r>
            <a:r>
              <a:rPr lang="tr-TR" dirty="0" err="1"/>
              <a:t>Anna</a:t>
            </a:r>
            <a:r>
              <a:rPr lang="tr-TR" dirty="0"/>
              <a:t> </a:t>
            </a:r>
            <a:r>
              <a:rPr lang="tr-TR" dirty="0" err="1"/>
              <a:t>Kingsford’un</a:t>
            </a:r>
            <a:r>
              <a:rPr lang="tr-TR" dirty="0"/>
              <a:t> Eksiksiz Perhiz Rejimine Doğru vb.), entelektüel olarak da bu felsefeyi benimsemiş hatta </a:t>
            </a:r>
            <a:r>
              <a:rPr lang="tr-TR" dirty="0" err="1"/>
              <a:t>Vejeteryanlar</a:t>
            </a:r>
            <a:r>
              <a:rPr lang="tr-TR" dirty="0"/>
              <a:t> Derneği’ne katılmış, yönetim kuruluna seçilmiş ve bu derneğin bir şubesini de kurmayı başarmıştır.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b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fi-FI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HİN </a:t>
            </a:r>
            <a: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420 M. K. GANDHİ HAYATI VE ESERLERİ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/>
            <a:r>
              <a:rPr lang="tr-TR" dirty="0" err="1"/>
              <a:t>Gandhi’nin</a:t>
            </a:r>
            <a:r>
              <a:rPr lang="tr-TR" dirty="0"/>
              <a:t> din ve tanrı anlayışına gelecek olursak; onun tanrısı tek ve her yerde mevcuttur. Tanrı her yerdedir, doğada ve özellikle de her birimizde vardır.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b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fi-FI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HİN </a:t>
            </a:r>
            <a: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420 M. K. GANDHİ HAYATI VE ESERLERİ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/>
            <a:r>
              <a:rPr lang="tr-TR" dirty="0"/>
              <a:t>Kişileştirilmiş bir kendilikten ziyade, soyut bir ilkedir. </a:t>
            </a:r>
            <a:r>
              <a:rPr lang="tr-TR" dirty="0" err="1"/>
              <a:t>Gandhi</a:t>
            </a:r>
            <a:r>
              <a:rPr lang="tr-TR" dirty="0"/>
              <a:t> asla resimlere tapınmazdı; çünkü tanrısal olan temsil edilebilir bir şey olmayacağına inanıyordu. Ona göre; tanrının adı da yoktur; olmamalıdır.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b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fi-FI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HİN </a:t>
            </a:r>
            <a: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420 M. K. GANDHİ HAYATI VE ESERLERİ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/>
            <a:r>
              <a:rPr lang="tr-TR" dirty="0" err="1"/>
              <a:t>Gandhi’ye</a:t>
            </a:r>
            <a:r>
              <a:rPr lang="tr-TR" dirty="0"/>
              <a:t> göre çok tanrıcılık reddedilmelidir ve tanrıdan kişisel lütuflar istemek hiçbir işe yaramazdı. Tanrı her şeyde mevcuttur ve tapınaklardaki heykeller gerektiğinde sadece bir araç olarak kullanılabilirdi. 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b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fi-FI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HİN </a:t>
            </a:r>
            <a: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420 M. K. GANDHİ HAYATI VE ESERLERİ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/>
            <a:r>
              <a:rPr lang="tr-TR" dirty="0"/>
              <a:t>Zira Tanrının kişileştirilmesinin onun varlığını hissetmek için dayanağa ihtiyaç duyanlara gerekli olabileceğini de ileri sürüyordu. Kendisi de daha kişisel tanrısal biçimlere kimi eylemleri haklı çıkarmak için başvurmuştu.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1377</TotalTime>
  <Words>486</Words>
  <Application>Microsoft Office PowerPoint</Application>
  <PresentationFormat>Ekran Gösterisi (4:3)</PresentationFormat>
  <Paragraphs>26</Paragraphs>
  <Slides>10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6" baseType="lpstr">
      <vt:lpstr>Calibri</vt:lpstr>
      <vt:lpstr>Century Schoolbook</vt:lpstr>
      <vt:lpstr>Comic Sans MS</vt:lpstr>
      <vt:lpstr>Wingdings</vt:lpstr>
      <vt:lpstr>Wingdings 2</vt:lpstr>
      <vt:lpstr>Oriel</vt:lpstr>
      <vt:lpstr>                  HİN 420 M. K. GANDHİ HAYATI VE ESERLERİ  14. hafta  Gandhi ve Din-Kast     </vt:lpstr>
      <vt:lpstr>  HİN 420 M. K. GANDHİ HAYATI VE ESERLERİ</vt:lpstr>
      <vt:lpstr>  HİN 420 M. K. GANDHİ HAYATI VE ESERLERİ</vt:lpstr>
      <vt:lpstr>  HİN 420 M. K. GANDHİ HAYATI VE ESERLERİ</vt:lpstr>
      <vt:lpstr>  HİN 420 M. K. GANDHİ HAYATI VE ESERLERİ</vt:lpstr>
      <vt:lpstr>  HİN 420 M. K. GANDHİ HAYATI VE ESERLERİ</vt:lpstr>
      <vt:lpstr>  HİN 420 M. K. GANDHİ HAYATI VE ESERLERİ</vt:lpstr>
      <vt:lpstr>  HİN 420 M. K. GANDHİ HAYATI VE ESERLERİ</vt:lpstr>
      <vt:lpstr>  HİN 420 M. K. GANDHİ HAYATI VE ESERLERİ</vt:lpstr>
      <vt:lpstr>  HİN 420 M. K. GANDHİ HAYATI VE ESERLERİ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II. GENÇ AKADEMİSYENLER SEMPOZYUMU   GAZİ ÜNİVERSİTESİ, 24-25 Kasım 20114</dc:title>
  <dc:creator>Arş. Gör. Y.KAYALI</dc:creator>
  <cp:lastModifiedBy>casper</cp:lastModifiedBy>
  <cp:revision>147</cp:revision>
  <dcterms:created xsi:type="dcterms:W3CDTF">2014-11-21T09:52:05Z</dcterms:created>
  <dcterms:modified xsi:type="dcterms:W3CDTF">2020-02-26T14:31:50Z</dcterms:modified>
</cp:coreProperties>
</file>