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7" r:id="rId10"/>
    <p:sldId id="276" r:id="rId11"/>
    <p:sldId id="264" r:id="rId12"/>
    <p:sldId id="265" r:id="rId13"/>
    <p:sldId id="266" r:id="rId14"/>
    <p:sldId id="267" r:id="rId15"/>
    <p:sldId id="268" r:id="rId16"/>
    <p:sldId id="269" r:id="rId17"/>
    <p:sldId id="270" r:id="rId18"/>
    <p:sldId id="271" r:id="rId19"/>
    <p:sldId id="272" r:id="rId20"/>
    <p:sldId id="273" r:id="rId21"/>
    <p:sldId id="278" r:id="rId22"/>
    <p:sldId id="279" r:id="rId23"/>
    <p:sldId id="274" r:id="rId24"/>
    <p:sldId id="275"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AF4AED2-93A2-4356-84B7-B4037401E0BC}" type="datetimeFigureOut">
              <a:rPr lang="tr-TR" smtClean="0"/>
              <a:pPr/>
              <a:t>31.3.2021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AF4AED2-93A2-4356-84B7-B4037401E0BC}" type="datetimeFigureOut">
              <a:rPr lang="tr-TR" smtClean="0"/>
              <a:pPr/>
              <a:t>31.3.2021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AF4AED2-93A2-4356-84B7-B4037401E0BC}" type="datetimeFigureOut">
              <a:rPr lang="tr-TR" smtClean="0"/>
              <a:pPr/>
              <a:t>31.3.2021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4AED2-93A2-4356-84B7-B4037401E0BC}" type="datetimeFigureOut">
              <a:rPr lang="tr-TR" smtClean="0"/>
              <a:pPr/>
              <a:t>31.3.2021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4AED2-93A2-4356-84B7-B4037401E0BC}" type="datetimeFigureOut">
              <a:rPr lang="tr-TR" smtClean="0"/>
              <a:pPr/>
              <a:t>31.3.2021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4AED2-93A2-4356-84B7-B4037401E0BC}" type="datetimeFigureOut">
              <a:rPr lang="tr-TR" smtClean="0"/>
              <a:pPr/>
              <a:t>31.3.2021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F4AED2-93A2-4356-84B7-B4037401E0BC}" type="datetimeFigureOut">
              <a:rPr lang="tr-TR" smtClean="0"/>
              <a:pPr/>
              <a:t>31.3.2021</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E3E2B-DF00-4C0E-BC75-FA0D6A679D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5984" y="285728"/>
            <a:ext cx="4121642" cy="523220"/>
          </a:xfrm>
          <a:prstGeom prst="rect">
            <a:avLst/>
          </a:prstGeom>
          <a:noFill/>
        </p:spPr>
        <p:txBody>
          <a:bodyPr wrap="none" rtlCol="0">
            <a:spAutoFit/>
          </a:bodyPr>
          <a:lstStyle/>
          <a:p>
            <a:pPr algn="ctr"/>
            <a:r>
              <a:rPr lang="tr-TR" sz="2800" b="1" dirty="0" smtClean="0"/>
              <a:t>BAKTERİYEL HASTALIKLAR </a:t>
            </a:r>
            <a:endParaRPr lang="tr-TR" sz="2800" b="1" dirty="0"/>
          </a:p>
        </p:txBody>
      </p:sp>
      <p:sp>
        <p:nvSpPr>
          <p:cNvPr id="5" name="TextBox 4"/>
          <p:cNvSpPr txBox="1"/>
          <p:nvPr/>
        </p:nvSpPr>
        <p:spPr>
          <a:xfrm>
            <a:off x="857224" y="1071546"/>
            <a:ext cx="1840889" cy="400110"/>
          </a:xfrm>
          <a:prstGeom prst="rect">
            <a:avLst/>
          </a:prstGeom>
          <a:noFill/>
        </p:spPr>
        <p:txBody>
          <a:bodyPr wrap="none" rtlCol="0">
            <a:spAutoFit/>
          </a:bodyPr>
          <a:lstStyle/>
          <a:p>
            <a:r>
              <a:rPr lang="tr-TR" sz="2000" b="1" dirty="0" smtClean="0"/>
              <a:t>FURUNCULOSİS</a:t>
            </a:r>
            <a:endParaRPr lang="tr-TR" sz="2000" b="1" dirty="0"/>
          </a:p>
        </p:txBody>
      </p:sp>
      <p:sp>
        <p:nvSpPr>
          <p:cNvPr id="6" name="Rectangle 5"/>
          <p:cNvSpPr/>
          <p:nvPr/>
        </p:nvSpPr>
        <p:spPr>
          <a:xfrm>
            <a:off x="642878" y="1357298"/>
            <a:ext cx="8501122" cy="923330"/>
          </a:xfrm>
          <a:prstGeom prst="rect">
            <a:avLst/>
          </a:prstGeom>
        </p:spPr>
        <p:txBody>
          <a:bodyPr wrap="square">
            <a:spAutoFit/>
          </a:bodyPr>
          <a:lstStyle/>
          <a:p>
            <a:r>
              <a:rPr lang="tr-TR" dirty="0"/>
              <a:t>Hastalık </a:t>
            </a:r>
            <a:r>
              <a:rPr lang="tr-TR" i="1" dirty="0"/>
              <a:t>Aeromonas salminocida</a:t>
            </a:r>
            <a:r>
              <a:rPr lang="tr-TR" dirty="0"/>
              <a:t> tarafından meydana getirilen , vücutta kanamalı kabarcıklar(furunkuller ) ve abselerin oluştuğu septisemi ile seyreden bulaşıcı bir bakteriyel enfeksiyondur. </a:t>
            </a:r>
          </a:p>
        </p:txBody>
      </p:sp>
      <p:sp>
        <p:nvSpPr>
          <p:cNvPr id="7" name="Rectangle 6"/>
          <p:cNvSpPr/>
          <p:nvPr/>
        </p:nvSpPr>
        <p:spPr>
          <a:xfrm>
            <a:off x="571472" y="2285992"/>
            <a:ext cx="6858000" cy="646331"/>
          </a:xfrm>
          <a:prstGeom prst="rect">
            <a:avLst/>
          </a:prstGeom>
        </p:spPr>
        <p:txBody>
          <a:bodyPr wrap="square">
            <a:spAutoFit/>
          </a:bodyPr>
          <a:lstStyle/>
          <a:p>
            <a:r>
              <a:rPr lang="tr-TR" dirty="0"/>
              <a:t>İnkubasyon süresi 7-10 gün arasında değişebilir  , balık işletmelerinde morbitide % 100 ve mortalite % 80 lere kadar çıkabilir.</a:t>
            </a:r>
          </a:p>
        </p:txBody>
      </p:sp>
      <p:sp>
        <p:nvSpPr>
          <p:cNvPr id="8" name="Rectangle 7"/>
          <p:cNvSpPr/>
          <p:nvPr/>
        </p:nvSpPr>
        <p:spPr>
          <a:xfrm>
            <a:off x="714348" y="3071810"/>
            <a:ext cx="7643866" cy="923330"/>
          </a:xfrm>
          <a:prstGeom prst="rect">
            <a:avLst/>
          </a:prstGeom>
        </p:spPr>
        <p:txBody>
          <a:bodyPr wrap="square">
            <a:spAutoFit/>
          </a:bodyPr>
          <a:lstStyle/>
          <a:p>
            <a:r>
              <a:rPr lang="tr-TR" dirty="0"/>
              <a:t> Bulaşma yolu genelde etkenin balık vücudunda bulunan portantrelerden girmesiyle olur, ancak  kontamine yem ve su ile sindirim yoluyla da balıklar enfekte olur. </a:t>
            </a:r>
          </a:p>
        </p:txBody>
      </p:sp>
      <p:sp>
        <p:nvSpPr>
          <p:cNvPr id="9" name="TextBox 8"/>
          <p:cNvSpPr txBox="1"/>
          <p:nvPr/>
        </p:nvSpPr>
        <p:spPr>
          <a:xfrm>
            <a:off x="714348" y="4214818"/>
            <a:ext cx="5276637" cy="369332"/>
          </a:xfrm>
          <a:prstGeom prst="rect">
            <a:avLst/>
          </a:prstGeom>
          <a:noFill/>
        </p:spPr>
        <p:txBody>
          <a:bodyPr wrap="none" rtlCol="0">
            <a:spAutoFit/>
          </a:bodyPr>
          <a:lstStyle/>
          <a:p>
            <a:r>
              <a:rPr lang="tr-TR" dirty="0" smtClean="0"/>
              <a:t>Genel predispoze faktörler bu hastalık içinde geçerlidir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785786" y="214290"/>
            <a:ext cx="750099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Korunma ve tedavi :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Özellikle kuluçkahanelerde su sıcaklığı mutlaka stabil olmalıdır. Ayrıca yavru ve genç balıkların tutulduğu havuzlarda da su sıcaklığı sabit olmalıdır. Vitamin ve mineral madde desteği yapılır.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Sulfanamidler, oxytetracylin, tetramycin,aminoxicillin, chlorophenikol yeme katılarak kullanılır.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500034" y="1142984"/>
            <a:ext cx="864396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KOLUMNARİS HASTALIĞI</a:t>
            </a: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Tatlı su ve tuzlu su kolumnaris hastalığı olarak iki farklı tipte görülen enfeksiyon pek çok balık türünü etkiler.  Tatlı su kolumnaris hastalığı </a:t>
            </a:r>
            <a:r>
              <a:rPr kumimoji="0" lang="tr-TR" b="0" i="1" u="none" strike="noStrike" cap="none" normalizeH="0" baseline="0" dirty="0" smtClean="0">
                <a:ln>
                  <a:noFill/>
                </a:ln>
                <a:solidFill>
                  <a:schemeClr val="tx1"/>
                </a:solidFill>
                <a:effectLst/>
                <a:ea typeface="Calibri" pitchFamily="34" charset="0"/>
                <a:cs typeface="Times New Roman" pitchFamily="18" charset="0"/>
              </a:rPr>
              <a:t>Flavobacterium columnare</a:t>
            </a:r>
            <a:r>
              <a:rPr kumimoji="0" lang="tr-TR" b="0" i="0" u="none" strike="noStrike" cap="none" normalizeH="0" baseline="0" dirty="0" smtClean="0">
                <a:ln>
                  <a:noFill/>
                </a:ln>
                <a:solidFill>
                  <a:schemeClr val="tx1"/>
                </a:solidFill>
                <a:effectLst/>
                <a:ea typeface="Calibri" pitchFamily="34" charset="0"/>
                <a:cs typeface="Times New Roman" pitchFamily="18" charset="0"/>
              </a:rPr>
              <a:t> tarafında oluşturulur. Hasta balıklarda vücudun çeşitli yerlerinde gri-beyaz renkli ülserler tipik olup, ayrıca balıklarda septisemi de belirgindir. Mortalitesi </a:t>
            </a: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yüksek olan hastalıkta işletmelerde balık kayıpları % 80 lere ulaşabilir.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500034" y="3643314"/>
            <a:ext cx="8215370" cy="646331"/>
          </a:xfrm>
          <a:prstGeom prst="rect">
            <a:avLst/>
          </a:prstGeom>
        </p:spPr>
        <p:txBody>
          <a:bodyPr wrap="square">
            <a:spAutoFit/>
          </a:bodyPr>
          <a:lstStyle/>
          <a:p>
            <a:r>
              <a:rPr lang="tr-TR" dirty="0" smtClean="0"/>
              <a:t>Etkenlerin balığa bulaşması vücutdaki porantrelerden olur. Havuzdaki asemptomatik  ve portör balıklar hastalığın yayılmasında önemlidir.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500034" y="0"/>
            <a:ext cx="821537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Patoloji va klinik bulgular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İnkubasyon süresi 1-5 gün olmasına karşın, bu süre su cıcaklığına, balıkların immun direncine , stres faktörlerinin olup olmamasına ve etkenin virulensine bağlı olarak değişir. Hastalığın gelişiminde perakut, akut ve subakut fromlar görülür.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Perakut form ; genelde yavru ve genç balıklarda görülür, yüksek virulensli etkenlerle enfekte olunmasıyla gerçekleşir. Klinik bulgular oluşmadan yoğun balık kayıpları olur ve mortalite düzeyi % 80 lere kadar varabilir.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Akut ve subakut seyirler ; genel hastalık belirtilerinin yanısıra baş, solungaç, yüzgeçler ve ağız çevresi ile vücudun çeşitli yerlerinde gri-beyaz küçük odaklar belirir ve zamanla bunların çapları artarken etrafları hiperemik bir alanla belirlenmeya başlar. Bu alanların nekroze olmasıyla beraber alttan kas dokusu görülmeye başlar.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642910" y="3714752"/>
            <a:ext cx="7786742" cy="2308324"/>
          </a:xfrm>
          <a:prstGeom prst="rect">
            <a:avLst/>
          </a:prstGeom>
        </p:spPr>
        <p:txBody>
          <a:bodyPr wrap="square">
            <a:spAutoFit/>
          </a:bodyPr>
          <a:lstStyle/>
          <a:p>
            <a:r>
              <a:rPr lang="tr-TR" b="1" dirty="0" smtClean="0"/>
              <a:t>Korunma ve tedavi :</a:t>
            </a:r>
            <a:r>
              <a:rPr lang="tr-TR" dirty="0" smtClean="0"/>
              <a:t> </a:t>
            </a:r>
          </a:p>
          <a:p>
            <a:r>
              <a:rPr lang="tr-TR" dirty="0" smtClean="0"/>
              <a:t>Genel korunma ve kontrol tedbirlerinin uygulanması gereklidir. Günümüzde hastalığa karşı kullanılan bir aşı mevcut değildir. Hastalık saptanması durumunda balıklara vitamin ve mineral madde takviyesi yapılmalıdır, bu balık kayıplarını nispeten azaltabilir.</a:t>
            </a:r>
          </a:p>
          <a:p>
            <a:endParaRPr lang="tr-TR" dirty="0" smtClean="0"/>
          </a:p>
          <a:p>
            <a:r>
              <a:rPr lang="tr-TR" dirty="0" smtClean="0"/>
              <a:t>Sulfisoxole, sulfamerazine,oxcytetracyline, terramycine, aminoxicillin, chloromphenicol kullanılabilir.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285720" y="857232"/>
            <a:ext cx="785818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TUZLU SU KOLUMNARİS HASTALIĞI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 etkeni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Tenacibaculum maritimum ( Flexibacter maritimus )</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olup , hastalık su sıcaklığının 15 </a:t>
            </a:r>
            <a:r>
              <a:rPr kumimoji="0" lang="tr-TR"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nin üzerine çıktığı durumlarda daha çok görülmekte ve hastalık şiddeti de daha fazla olur. Etkenin balığa bulaşması, vücutdaki porantrelerden olur.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 patolojisi ve klinik bulguları kolumnaris hastalığı ile aynıdır. Hastalığın tanısında laboratuvar testlerine ve kesin sonuçlarına gerek duyulur.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Korunma ve kontrol ile tedavi hususları kolumnaris hastalığı hemen hemen aynıdır.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500034" y="357166"/>
            <a:ext cx="800105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EDWARDSİELLOSİS ( EDWARDSİELLA SEPTİSEMİ HASTALIĞI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 su sıcaklığının yüksek olduğu dönemlerde görülür ve hastalığın seyri hafiften şiddetliye doğru gerçekleşir. Hastalık etkenleri olarak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Edwardsiella tarda ve E. ictaluri</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bilinir. Hastalık genellikle yaz mevsiminde</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Edwarsiellosis yaygın olmayan zoonoz hastalıklardandır. </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Etkenler  kirli ve sedimentli su ortamalarında daha çok bulunur, zemini toprak havuzlarda ve çamurda patojenlerin canlılığı 2 ay fazla devam eder.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9218" name="Rectangle 2"/>
          <p:cNvSpPr>
            <a:spLocks noChangeArrowheads="1"/>
          </p:cNvSpPr>
          <p:nvPr/>
        </p:nvSpPr>
        <p:spPr bwMode="auto">
          <a:xfrm>
            <a:off x="571472" y="3786190"/>
            <a:ext cx="7786742"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Patoloji ve klinik bulgular : </a:t>
            </a:r>
          </a:p>
          <a:p>
            <a:pPr marL="0" marR="0" lvl="0" indent="0" algn="l" defTabSz="914400" rtl="0" eaLnBrk="1" fontAlgn="base" latinLnBrk="0" hangingPunct="1">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Etkenler hasta balıklarda bağırsak yolu ile suya geçer, bulaşma ağız yolu ile etkenlerin alınmasıyla olmakta , ayrıca ölen balıkların diğer balıklar tarafından yenmesiyle de olabilir. Hastalığın mortalitesi % 50 civarındadır.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500042"/>
            <a:ext cx="7429552" cy="2585323"/>
          </a:xfrm>
          <a:prstGeom prst="rect">
            <a:avLst/>
          </a:prstGeom>
        </p:spPr>
        <p:txBody>
          <a:bodyPr wrap="square">
            <a:spAutoFit/>
          </a:bodyPr>
          <a:lstStyle/>
          <a:p>
            <a:r>
              <a:rPr lang="tr-TR" dirty="0" smtClean="0"/>
              <a:t>Akut seyirde klinik bulgular olmaksızın balıklarda ölümler gerçekleşir. Ağır hasta balıklar su yüzeyine paralel durur ve yüzme bozulmuş. Ağız  ve boyun bölgesiyle beraber vücudun çeşitli yerlerinde hiperemik odaklar yaygındır. Solungaçlar hiperemiktir. Baş bölgesindeki lezyonlar kısa sürede daha da belirgin hale gelir, ekzoftalmus vardır. </a:t>
            </a:r>
          </a:p>
          <a:p>
            <a:endParaRPr lang="tr-TR" dirty="0" smtClean="0"/>
          </a:p>
          <a:p>
            <a:r>
              <a:rPr lang="tr-TR" dirty="0" smtClean="0"/>
              <a:t>Hemen hemen tüm iç organlarda beyaz nekrotik lezyonlar vardır. Kaslarda apseler ve ağız içinde kanamalı lezyonlar bulunur. Bazen karaciğer yumuşamış ve rengi sarıya dönük olabilir. Deri yüzeyinde aşırı mukus birikimi görülür.</a:t>
            </a:r>
            <a:endParaRPr lang="tr-TR" dirty="0"/>
          </a:p>
        </p:txBody>
      </p:sp>
      <p:sp>
        <p:nvSpPr>
          <p:cNvPr id="8193" name="Rectangle 1"/>
          <p:cNvSpPr>
            <a:spLocks noChangeArrowheads="1"/>
          </p:cNvSpPr>
          <p:nvPr/>
        </p:nvSpPr>
        <p:spPr bwMode="auto">
          <a:xfrm>
            <a:off x="285720" y="3214686"/>
            <a:ext cx="8001024"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Kontrol ve tedavi :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Havuz diplerinde sediment ve çamur bulunmamalıdır. Hastalığın saptanması durumunda yeme katılan ilave Vit. C mortalite düzeyini indirebilir. </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Hastalığın aşısı mevcut olup, banyo ya da daldırma tarzıyla kullanılabilir.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Tedavide oxytetracyline iyi sonuç vermektedir, ilaç kullanımı ile beraber Vit. C takviyesinden oldukça başarılı sonuçlar alınabilir.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57158" y="357166"/>
            <a:ext cx="8286808"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ENTERİK KIZIL AĞIZ HASTALIĞI (YERSİNİA RUCKERİ ENFEKSİYONU , ENTERIC RED MOUTH –ERM- )</a:t>
            </a: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Çeşitli balıklarda </a:t>
            </a:r>
            <a:r>
              <a:rPr kumimoji="0" lang="tr-TR" b="0" i="1" u="none" strike="noStrike" cap="none" normalizeH="0" baseline="0" dirty="0" smtClean="0">
                <a:ln>
                  <a:noFill/>
                </a:ln>
                <a:solidFill>
                  <a:schemeClr val="tx1"/>
                </a:solidFill>
                <a:effectLst/>
                <a:ea typeface="Calibri" pitchFamily="34" charset="0"/>
                <a:cs typeface="Times New Roman" pitchFamily="18" charset="0"/>
              </a:rPr>
              <a:t>Yersinia ruckeri</a:t>
            </a:r>
            <a:r>
              <a:rPr kumimoji="0" lang="tr-TR" b="0" i="0" u="none" strike="noStrike" cap="none" normalizeH="0" baseline="0" dirty="0" smtClean="0">
                <a:ln>
                  <a:noFill/>
                </a:ln>
                <a:solidFill>
                  <a:schemeClr val="tx1"/>
                </a:solidFill>
                <a:effectLst/>
                <a:ea typeface="Calibri" pitchFamily="34" charset="0"/>
                <a:cs typeface="Times New Roman" pitchFamily="18" charset="0"/>
              </a:rPr>
              <a:t>  tarafından meydana getirilen bir hastalıktır. Hastalık ilkbahar ve yaz mevsimlerinde görülür. Hastalık su sıcaklığın yükselmeye başladığı ilkbahar döneminde yavru ve genç balıklarda akut formda görülür , su sıcaklığının düşmeye başladığı sonbahar mevsiminde yetişkin balıklarda kronik tarzda gelişir.</a:t>
            </a:r>
            <a:r>
              <a:rPr kumimoji="0" lang="tr-TR" b="0" i="0" u="none" strike="noStrike" cap="none" normalizeH="0" baseline="0" dirty="0" smtClean="0">
                <a:ln>
                  <a:noFill/>
                </a:ln>
                <a:solidFill>
                  <a:schemeClr val="tx1"/>
                </a:solidFill>
                <a:effectLst/>
                <a:cs typeface="Arial" pitchFamily="34" charset="0"/>
              </a:rPr>
              <a:t> </a:t>
            </a:r>
          </a:p>
        </p:txBody>
      </p:sp>
      <p:sp>
        <p:nvSpPr>
          <p:cNvPr id="3" name="Rectangle 2"/>
          <p:cNvSpPr/>
          <p:nvPr/>
        </p:nvSpPr>
        <p:spPr>
          <a:xfrm>
            <a:off x="357158" y="2857496"/>
            <a:ext cx="8572560" cy="923330"/>
          </a:xfrm>
          <a:prstGeom prst="rect">
            <a:avLst/>
          </a:prstGeom>
        </p:spPr>
        <p:txBody>
          <a:bodyPr wrap="square">
            <a:spAutoFit/>
          </a:bodyPr>
          <a:lstStyle/>
          <a:p>
            <a:r>
              <a:rPr lang="tr-TR" dirty="0" smtClean="0"/>
              <a:t>Alabalık yetiştiriciliğinin önemli hastalıklarından biri olan enterik kızıl hastalığı , yavru gençlerde ağır septisemi sonucu ölümlere ve önemli düzeyde ekonomik kayba neden olur. Çeşitli su kuşları ve su hayvanları doğal yaşamda rezervuar görevi yapar. </a:t>
            </a:r>
            <a:endParaRPr lang="tr-TR" dirty="0"/>
          </a:p>
        </p:txBody>
      </p:sp>
      <p:sp>
        <p:nvSpPr>
          <p:cNvPr id="4" name="Rectangle 3"/>
          <p:cNvSpPr/>
          <p:nvPr/>
        </p:nvSpPr>
        <p:spPr>
          <a:xfrm>
            <a:off x="428596" y="4286256"/>
            <a:ext cx="7572428" cy="923330"/>
          </a:xfrm>
          <a:prstGeom prst="rect">
            <a:avLst/>
          </a:prstGeom>
        </p:spPr>
        <p:txBody>
          <a:bodyPr wrap="square">
            <a:spAutoFit/>
          </a:bodyPr>
          <a:lstStyle/>
          <a:p>
            <a:r>
              <a:rPr lang="tr-TR" dirty="0" smtClean="0"/>
              <a:t>Hastalığın çıkışında ; portörler , hasta balıklar ve kötüleşen çevre koşulları önemli etmenlerdir. Etkenler hasta balıkların dışkıları ile suya geçer diğer balıklar ağız yolu bunları alarak enfekte olur.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500034" y="571480"/>
            <a:ext cx="7929618"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Patoloji ve klinik bulgular :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Hastalıkta inkubasyon süresi su sıcaklığa bağlı olarak değişim gösterse de ortalama 5-10 gün kadardır.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Akut formda ; klinik belirtiler olmayabilir ya da çok az gelişir. Genel hastalık belirtileri gösteren balıklarda ağız çevresinde , yüzgeçlerin tabanlarında, operkulum ve anüs bölgesinde yaygın eritemler vardır. </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Hastalığın subakut dönemi ; akut forma benzerse de  patolojenite daha şiddetlidir. Vücut dışındaki lezyonlar daha yoğundur, hemorajik alanlar geniştir.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Kronik form ; balıkların hareketleri azalmış, karında sıvı toplanmasına bağlı şişkinlik , unilateral ya da bilateral ekzoftalmus vardır. Yüzgeçlerde hemorajik alanlar ve derideki lezyonlar belirgin, ağız ve anüs bölgesinde yoğun hiperemi mevcuttur. Solungaçlar solgundur.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571480"/>
            <a:ext cx="8501090" cy="1754326"/>
          </a:xfrm>
          <a:prstGeom prst="rect">
            <a:avLst/>
          </a:prstGeom>
        </p:spPr>
        <p:txBody>
          <a:bodyPr wrap="square">
            <a:spAutoFit/>
          </a:bodyPr>
          <a:lstStyle/>
          <a:p>
            <a:r>
              <a:rPr lang="tr-TR" b="1" dirty="0" smtClean="0"/>
              <a:t>Korunma, kontrol ve tedavi :</a:t>
            </a:r>
            <a:r>
              <a:rPr lang="tr-TR" dirty="0" smtClean="0"/>
              <a:t> </a:t>
            </a:r>
          </a:p>
          <a:p>
            <a:endParaRPr lang="tr-TR" dirty="0" smtClean="0"/>
          </a:p>
          <a:p>
            <a:r>
              <a:rPr lang="tr-TR" dirty="0" smtClean="0"/>
              <a:t>Genel korunma tedbirlerine uyulması önemlidir.  Yumurta yüzeyindeki bulaşmaya karşı aktif iyotlu dezenfekte maddelerle yumurtaların etkenlerde temizliği yapılır. Vit C ve E immun sisteme destek amaçlı olarak yemle ile beraber balıklara verilir.</a:t>
            </a:r>
          </a:p>
          <a:p>
            <a:r>
              <a:rPr lang="tr-TR" dirty="0" smtClean="0"/>
              <a:t>Aşılama önemli olup zamanında uygulama olursa , işletmelerdeki kayıplar önlenebilir.</a:t>
            </a:r>
            <a:endParaRPr lang="tr-TR" dirty="0"/>
          </a:p>
        </p:txBody>
      </p:sp>
      <p:sp>
        <p:nvSpPr>
          <p:cNvPr id="3" name="Rectangle 2"/>
          <p:cNvSpPr/>
          <p:nvPr/>
        </p:nvSpPr>
        <p:spPr>
          <a:xfrm>
            <a:off x="428596" y="2786058"/>
            <a:ext cx="8072494" cy="369332"/>
          </a:xfrm>
          <a:prstGeom prst="rect">
            <a:avLst/>
          </a:prstGeom>
        </p:spPr>
        <p:txBody>
          <a:bodyPr wrap="square">
            <a:spAutoFit/>
          </a:bodyPr>
          <a:lstStyle/>
          <a:p>
            <a:r>
              <a:rPr lang="tr-TR" dirty="0" smtClean="0"/>
              <a:t>Diğer bakteriyel hastalıklarda kullanılan pek çok antibiyotik bu hastalıkta da kullanılır.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642910" y="1285860"/>
            <a:ext cx="7786742"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PASTEURELLOSİS</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Etkenler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Photobacterium damselae subs. piscicida ve P. damselae subs. damselae</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dir . Tatlı su ve tuzlu su balıkları için oldukça patojen olan hastalık dünya genelinde yaygındır. Genç ve yavru balıklar yetişkinlere göre hassas olup enfeksiyon daha ağır seyreder. Balıklarda iç organlardaki tüberküllerden dolayı hastalığa “ PSEUDOTUBERKULOSİS” adı da verilmektedir.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642910" y="3857628"/>
            <a:ext cx="7715304" cy="1200329"/>
          </a:xfrm>
          <a:prstGeom prst="rect">
            <a:avLst/>
          </a:prstGeom>
        </p:spPr>
        <p:txBody>
          <a:bodyPr wrap="square">
            <a:spAutoFit/>
          </a:bodyPr>
          <a:lstStyle/>
          <a:p>
            <a:r>
              <a:rPr lang="tr-TR" dirty="0" smtClean="0"/>
              <a:t>Hastalık etkenleri balıklara ağız ve deri yoluyla girer.  Balıklarda vertikal yol ile bulaşmada vardır. Ayrıca suda yaşayan bazı omurgasız hayvanlar da vektör olarak bulaşma zincirinde bulunur. İnsanlar için zoonoz özellik taşır, insanlara bulaşma daha çok deri yoluyla olur.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642910" y="285728"/>
            <a:ext cx="685804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mj-lt"/>
                <a:ea typeface="Calibri" pitchFamily="34" charset="0"/>
                <a:cs typeface="Times New Roman" pitchFamily="18" charset="0"/>
              </a:rPr>
              <a:t>Patoloji ve klinik bulgular :</a:t>
            </a:r>
            <a:endParaRPr kumimoji="0" lang="tr-TR"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mj-lt"/>
                <a:ea typeface="Calibri" pitchFamily="34" charset="0"/>
                <a:cs typeface="Times New Roman" pitchFamily="18" charset="0"/>
              </a:rPr>
              <a:t>Hastalıkta  akut ve kronik formlar daha çok gelişir , ancak subakut form ise daha az görülmektedir</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571472" y="1142984"/>
            <a:ext cx="7786742" cy="1200329"/>
          </a:xfrm>
          <a:prstGeom prst="rect">
            <a:avLst/>
          </a:prstGeom>
        </p:spPr>
        <p:txBody>
          <a:bodyPr wrap="square">
            <a:spAutoFit/>
          </a:bodyPr>
          <a:lstStyle/>
          <a:p>
            <a:r>
              <a:rPr lang="tr-TR" dirty="0" smtClean="0"/>
              <a:t>Akut form ; her ne kadar ağız ve yüzgeçlerin çevreleri ile vücudun çeşitli yerlerinde deri altı dokudan kaynaklı kanamalı lezyonlar görülse de , balıklarda genel olarak herhangibir belirti saptanmada 2-3 gün içinde ölümler gerçekleşir. Bu durumda tanı için laboratuvarda etkene yönelik teşhise ihtiyaç vardır.</a:t>
            </a:r>
            <a:endParaRPr lang="tr-TR" dirty="0"/>
          </a:p>
        </p:txBody>
      </p:sp>
      <p:sp>
        <p:nvSpPr>
          <p:cNvPr id="6" name="Rectangle 5"/>
          <p:cNvSpPr/>
          <p:nvPr/>
        </p:nvSpPr>
        <p:spPr>
          <a:xfrm>
            <a:off x="785786" y="2714620"/>
            <a:ext cx="8001040" cy="1200329"/>
          </a:xfrm>
          <a:prstGeom prst="rect">
            <a:avLst/>
          </a:prstGeom>
        </p:spPr>
        <p:txBody>
          <a:bodyPr wrap="square">
            <a:spAutoFit/>
          </a:bodyPr>
          <a:lstStyle/>
          <a:p>
            <a:r>
              <a:rPr lang="tr-TR" dirty="0" smtClean="0"/>
              <a:t>Kronik form ; Vücudun çeşitli yerlerinde oluşan kanama odaklarının yanında furunkuller hastalığın tipik semptomlarındandır. Açılan furunkullerin içinde kanlı-irinli sıvı bulunur ve bu sıvının içinde bol miktarda etken vardır ve bunların suya geçmesiyle kısa süre sonra hastalığın havuzlarda daha da fazla yayılmasına yol açar.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785786" y="214290"/>
            <a:ext cx="764386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3303588"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Patoloji ve klinik bulgular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 balıklarda genel kilink bulguların yanında derideki renk koyulaşması belirgindir. Hastalık akut ve kronik formlarda seyreder.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Akut form ; genelde klinik bulgular görülmeden fazla sayıda balık ölümü ile sonuçlanır. Nekropside , dalağın büyümüş ve böğürtlen görünümünde olması bu hastalık için tipik bulgulardandır. Karaciğerde çok sayıda nekrotik lezyonlar vardır. Böbrek solgundur.</a:t>
            </a: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Kronik form ; hasta balıklarda genel klinik bulgular , baş ve solungaçlarda hiperemik alanlar dikkati çeker.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3074" name="Rectangle 2"/>
          <p:cNvSpPr>
            <a:spLocks noChangeArrowheads="1"/>
          </p:cNvSpPr>
          <p:nvPr/>
        </p:nvSpPr>
        <p:spPr bwMode="auto">
          <a:xfrm>
            <a:off x="571472" y="3786190"/>
            <a:ext cx="835824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3303588"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Kontrol ve tedavi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Genel korunma tedbirlerine uyulmalıdır. Yemlere katılan vitamin ve mineral madde desteklerinin yayarı vardır. Aşılama etkin olarak kullanılır.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Çeşitli antibiyotikler kullanılabilir. Oxytetracylin , chlorophenikol , sulfadiazine, sulfamerazi kullanılmaktadır</a:t>
            </a:r>
            <a:r>
              <a:rPr kumimoji="0" lang="tr-T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500034" y="357166"/>
            <a:ext cx="828680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47900" algn="l"/>
                <a:tab pos="3303588"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STREPTOCOCCOSİS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 özellikle yavru balıklarda kronik tarzda görülüp , günlük ölümlere neden olan bir enfeksiyondur. Hastalığa birden fazla Streptococcus türü neden olur. Su sıcaklığını 20 </a:t>
            </a:r>
            <a:r>
              <a:rPr kumimoji="0" lang="tr-TR"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nin üzerine çıkması durumunda hastalık artar.</a:t>
            </a: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Etkenler balıklara kontamine yem ve suyla girer. Ayrıca, etkenler  derideki porantrelerden girerek enfeksiyon oluşturur.</a:t>
            </a:r>
            <a:r>
              <a:rPr kumimoji="0" lang="tr-TR"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Rectangle 2"/>
          <p:cNvSpPr/>
          <p:nvPr/>
        </p:nvSpPr>
        <p:spPr>
          <a:xfrm>
            <a:off x="214282" y="2786058"/>
            <a:ext cx="8572560" cy="2308324"/>
          </a:xfrm>
          <a:prstGeom prst="rect">
            <a:avLst/>
          </a:prstGeom>
        </p:spPr>
        <p:txBody>
          <a:bodyPr wrap="square">
            <a:spAutoFit/>
          </a:bodyPr>
          <a:lstStyle/>
          <a:p>
            <a:r>
              <a:rPr lang="tr-TR" dirty="0" smtClean="0"/>
              <a:t> Hasta balıklarda renk koyulaşması, ekzoftalmus, gözlerde ileriye doğru çıkma ( pop-eye, patlak göz sendromu ) , korneal opaklık ve ilerleyen dönemde körlük olur </a:t>
            </a:r>
          </a:p>
          <a:p>
            <a:endParaRPr lang="tr-TR" dirty="0" smtClean="0"/>
          </a:p>
          <a:p>
            <a:r>
              <a:rPr lang="tr-TR" dirty="0" smtClean="0"/>
              <a:t>Etkenlerden </a:t>
            </a:r>
            <a:r>
              <a:rPr lang="tr-TR" i="1" dirty="0" smtClean="0"/>
              <a:t>Streptococcus iniae</a:t>
            </a:r>
            <a:r>
              <a:rPr lang="tr-TR" dirty="0" smtClean="0"/>
              <a:t> zoonoz özellik gösteren bir patojendir. Genellikle enfekte balıkların temizlenme sırasında insanlara bulaşır. Bu etken balıklarda yaygın olarak meningoensefalitise neden olur</a:t>
            </a:r>
          </a:p>
          <a:p>
            <a:endParaRPr lang="tr-TR" i="1" dirty="0" smtClean="0"/>
          </a:p>
          <a:p>
            <a:r>
              <a:rPr lang="tr-TR" i="1" dirty="0" smtClean="0"/>
              <a:t>Lactococcus garviae</a:t>
            </a:r>
            <a:r>
              <a:rPr lang="tr-TR" dirty="0" smtClean="0"/>
              <a:t> ; özellikle Akdeniz bölgesine tatlı su ve tuzlu balıklarında yaygındır.</a:t>
            </a:r>
            <a:endParaRPr lang="tr-TR" dirty="0"/>
          </a:p>
        </p:txBody>
      </p:sp>
      <p:sp>
        <p:nvSpPr>
          <p:cNvPr id="4" name="Rectangle 3"/>
          <p:cNvSpPr/>
          <p:nvPr/>
        </p:nvSpPr>
        <p:spPr>
          <a:xfrm>
            <a:off x="428596" y="5143512"/>
            <a:ext cx="8215370" cy="923330"/>
          </a:xfrm>
          <a:prstGeom prst="rect">
            <a:avLst/>
          </a:prstGeom>
        </p:spPr>
        <p:txBody>
          <a:bodyPr wrap="square">
            <a:spAutoFit/>
          </a:bodyPr>
          <a:lstStyle/>
          <a:p>
            <a:r>
              <a:rPr lang="tr-TR" dirty="0" smtClean="0"/>
              <a:t>Aşılama oldukça etkin sonuçlar verir. </a:t>
            </a:r>
          </a:p>
          <a:p>
            <a:endParaRPr lang="tr-TR" dirty="0" smtClean="0"/>
          </a:p>
          <a:p>
            <a:r>
              <a:rPr lang="tr-TR" dirty="0" smtClean="0"/>
              <a:t>Oxytetracyline, doksisiklin, eritromisin, jasamisin kullanılabilir.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357158" y="357166"/>
            <a:ext cx="850112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3303588"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PSEUDOMONAS ENFEKSİYONLARI</a:t>
            </a:r>
          </a:p>
          <a:p>
            <a:pPr marL="0" marR="0" lvl="0" indent="0" algn="just" defTabSz="914400" rtl="0" eaLnBrk="1" fontAlgn="base" latinLnBrk="0" hangingPunct="1">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Pseudomonas anguilliseptica</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acı ve tuzlu sularda daha çok yılan ve çipura balıklarında ,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fluorescens</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ise tatlı sularda ve çeşitli balıklarda hastalık oluşturur.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Etkenler balıklarda vücut yüzeyinde, solungaçlarda, bağırsakların yanısıra balık yumurtalarında bulunur.</a:t>
            </a: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3303588" algn="l"/>
              </a:tabLst>
            </a:pP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Pseodomonas anguilliseptica</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enfeksiyonları “kırmızı benek hastalığı “ adı verilmekte , balıklarda peteşiyel hemoraji  ve septisemi ile seyreden bir hastalığa neden olur. Hastalığın inkubasyon süresi yaklaşık 13-16 gün kadardır.  Vücudun ventral bölümü başta olmak üzere çeşitli yerlerinde ,ağız ve anüs etrafında , operkulumda kanama lezyonları vardır.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428596" y="3857628"/>
            <a:ext cx="8715404" cy="2031325"/>
          </a:xfrm>
          <a:prstGeom prst="rect">
            <a:avLst/>
          </a:prstGeom>
        </p:spPr>
        <p:txBody>
          <a:bodyPr wrap="square">
            <a:spAutoFit/>
          </a:bodyPr>
          <a:lstStyle/>
          <a:p>
            <a:r>
              <a:rPr lang="tr-TR" i="1" dirty="0" smtClean="0"/>
              <a:t>Pseudomonas fluorescens</a:t>
            </a:r>
            <a:r>
              <a:rPr lang="tr-TR" dirty="0" smtClean="0"/>
              <a:t> balıklarda “ bakteriyel hemorajik septisemi hastalığı” olarak bilinin nekrotik , hemorajik septisemi ile karekterize enfeksiyonu oluşturur. Enfeksiyonun çıkışında düşük su sıcaklığı önemlidir . Su sıcaklığının 15 ° C nin altına inmesi hastalığın yayılmasında önemlidir. Etken fırsatçı bir patojendir, </a:t>
            </a:r>
          </a:p>
          <a:p>
            <a:r>
              <a:rPr lang="tr-TR" dirty="0" smtClean="0"/>
              <a:t>Hemorajilerin görülmesini izleyen 2 hafta içinde yoğun balık ölümü olur , özellikle genç ve yavrulardaki kayıp % 100 e ulaşabilir. Özellikle yüzgeç ve kuyruk bölgesindeki hemoraji lezyonlarını vardır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642910" y="357166"/>
            <a:ext cx="8143932"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509713" algn="l"/>
                <a:tab pos="2579688"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BAKTERİYEL BÖBREK HASTALIĞI ( RENİBACTERİUM SALMONİNARUM )	</a:t>
            </a: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509713" algn="l"/>
                <a:tab pos="2579688" algn="l"/>
              </a:tabLst>
            </a:pPr>
            <a:endPar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509713" algn="l"/>
                <a:tab pos="2579688" algn="l"/>
              </a:tabLst>
            </a:pP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Hastalık etkeni </a:t>
            </a:r>
            <a:r>
              <a:rPr kumimoji="0" lang="tr-TR"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Renibacterium salmoninarum </a:t>
            </a: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dur. Tatlı ve tuzlu su balıklarında önemli hastalığa neden olur ve ekonomik kayıp da fazladır. Etken için en iyi su sıcaklığı değerleri  15-18 </a:t>
            </a:r>
            <a:r>
              <a:rPr kumimoji="0" lang="tr-TR"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C olup, 4 </a:t>
            </a:r>
            <a:r>
              <a:rPr kumimoji="0" lang="tr-TR"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C ye kadar canlılığını korurken 25 </a:t>
            </a:r>
            <a:r>
              <a:rPr kumimoji="0" lang="tr-TR"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kumimoji="0" lang="tr-TR"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C itibaren çoğalma kabiliyeti kaybolur. Etken suyun normal habitatında bulunur.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642910" y="2214554"/>
            <a:ext cx="8286808" cy="1200329"/>
          </a:xfrm>
          <a:prstGeom prst="rect">
            <a:avLst/>
          </a:prstGeom>
        </p:spPr>
        <p:txBody>
          <a:bodyPr wrap="square">
            <a:spAutoFit/>
          </a:bodyPr>
          <a:lstStyle/>
          <a:p>
            <a:r>
              <a:rPr lang="tr-TR" dirty="0" smtClean="0"/>
              <a:t>Etkenler yem ve su ile balıklara bulaşabileceği gibi vertikal yolla da balıklara hastalık etkenleri geçebilir ve bu durum hastalığın yayılmasında önemli bir noktayı oluşturur. </a:t>
            </a:r>
          </a:p>
          <a:p>
            <a:r>
              <a:rPr lang="tr-TR" dirty="0" smtClean="0"/>
              <a:t>İhbari mecburi hastalıklardan biri olup, hastalığın en önemli  yayılma kaynağı enfekte taşıyıcı balıklardır.</a:t>
            </a:r>
            <a:endParaRPr lang="tr-TR" dirty="0"/>
          </a:p>
        </p:txBody>
      </p:sp>
      <p:sp>
        <p:nvSpPr>
          <p:cNvPr id="2050" name="Rectangle 2"/>
          <p:cNvSpPr>
            <a:spLocks noChangeArrowheads="1"/>
          </p:cNvSpPr>
          <p:nvPr/>
        </p:nvSpPr>
        <p:spPr bwMode="auto">
          <a:xfrm>
            <a:off x="642910" y="3571876"/>
            <a:ext cx="8072462"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509713" algn="l"/>
                <a:tab pos="2579688"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Patoloji ve kilinik bulgular : </a:t>
            </a: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509713" algn="l"/>
                <a:tab pos="2579688"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Bakteriyel böbrek hastalığı kronik bir seyir izler. Hasta balıklarda,  genel hastalık belirtilerinin yanında karında şişlik , solungaçlarda solgunluk,  deri altında noktasal tarzda kabarcıklar gelişir ve bunların içi bulanık görünümlü açık renkli sıvı ile doludur. Ağız ve anüs çevresinde hiperemik alanlar vardır. Tek gözde ya da iki gözde ekzoftalmus gelişir. </a:t>
            </a:r>
            <a:endParaRPr kumimoji="0" lang="tr-TR" b="0" i="0" u="none" strike="noStrike" cap="none" normalizeH="0" baseline="0" dirty="0" smtClean="0">
              <a:ln>
                <a:noFill/>
              </a:ln>
              <a:solidFill>
                <a:schemeClr val="tx1"/>
              </a:solidFill>
              <a:effectLst/>
              <a:cs typeface="Arial" pitchFamily="34" charset="0"/>
            </a:endParaRPr>
          </a:p>
        </p:txBody>
      </p:sp>
      <p:sp>
        <p:nvSpPr>
          <p:cNvPr id="5" name="Rectangle 4"/>
          <p:cNvSpPr/>
          <p:nvPr/>
        </p:nvSpPr>
        <p:spPr>
          <a:xfrm>
            <a:off x="1000100" y="5572140"/>
            <a:ext cx="3787383" cy="369332"/>
          </a:xfrm>
          <a:prstGeom prst="rect">
            <a:avLst/>
          </a:prstGeom>
        </p:spPr>
        <p:txBody>
          <a:bodyPr wrap="none">
            <a:spAutoFit/>
          </a:bodyPr>
          <a:lstStyle/>
          <a:p>
            <a:r>
              <a:rPr lang="tr-TR" dirty="0" smtClean="0"/>
              <a:t>Tedavide çeşitli antibiyotikler kullanılır.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1357298"/>
            <a:ext cx="8215338"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509713" algn="l"/>
                <a:tab pos="2579688" algn="l"/>
                <a:tab pos="307022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BOTULİZM (CLOSTRİDİUM BOTULİNUM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Sporadik olarak görülen öldürücü toksikasyon hastalığıdır. Etken </a:t>
            </a:r>
            <a:r>
              <a:rPr kumimoji="0" lang="tr-TR" b="0" i="1" u="none" strike="noStrike" cap="none" normalizeH="0" baseline="0" dirty="0" smtClean="0">
                <a:ln>
                  <a:noFill/>
                </a:ln>
                <a:solidFill>
                  <a:schemeClr val="tx1"/>
                </a:solidFill>
                <a:effectLst/>
                <a:ea typeface="Calibri" pitchFamily="34" charset="0"/>
                <a:cs typeface="Times New Roman" pitchFamily="18" charset="0"/>
              </a:rPr>
              <a:t>Clostridium botulinum </a:t>
            </a:r>
            <a:r>
              <a:rPr kumimoji="0" lang="tr-TR" b="0" i="0" u="none" strike="noStrike" cap="none" normalizeH="0" baseline="0" dirty="0" smtClean="0">
                <a:ln>
                  <a:noFill/>
                </a:ln>
                <a:solidFill>
                  <a:schemeClr val="tx1"/>
                </a:solidFill>
                <a:effectLst/>
                <a:ea typeface="Calibri" pitchFamily="34" charset="0"/>
                <a:cs typeface="Times New Roman" pitchFamily="18" charset="0"/>
              </a:rPr>
              <a:t>dur. Hastalık etkenin toksinlerinin ya da sporlarının ağız yoluyla alınması sonucu gelişir. Ayrıca toksin bulunan yemlerin tüketilmesi de bir diğer enfekte yoldur. Etkenler sedimentte ve çamurda oksijensiz ortamlarda yoğun olarak bulunur.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 balıklarda düzensiz yüzme, denge bozukluğu, felç görülür. Teşhis laboratuvar bulguları ile yapılır.  Günümüzde etkin bir tedavi yoktur.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214282" y="285728"/>
            <a:ext cx="892971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509713" algn="l"/>
                <a:tab pos="2579688" algn="l"/>
                <a:tab pos="3070225"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MYCOBACTERİOSİS ( BALIK TÜBERKÜLOZ HASTALIĞI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 tatlı su ve tuzlu su balıklarında kronik seyirli , organ ve dokularda tüberküloz nodüllerine yol açan bir hastalıktır. Hastalık etkenleri arasında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Mycobacterium marinum, M. fortuitum ve M.chelonae</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çok görülendendir.  Etkeni alan balık uzun süre herhangi bir klinik belirti göstermeyebilir, bu bazen 1 yılı bulabilir. Hastalığın çıkışında stres altında bulunmak, bağışıklık sisteminin zayıflaması , beslenme kalitesinin düşmesi gibi etmenler önemlidir.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Hastalık etkenleri balıklara genellikle deri yolu bulaşır. Havuzlardaki balık yoğunluğu fazla ise bulaşma daha  hızlı olur. Ölü balıkların ya da klinik bulgu göstermeyen balıkların diğer balıklar tarafından yenmeside hastalığın bulaşma yollarındandır. Ayrıca transovarian yolla da hastalık yayılır.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Hastalığın zoonoz yönüde vardır. İnsanlarda lezyonlar en çok el ve kollarda  gelişir. Hastalık balıkçılık sektöründe çalışanlar ile veteriner hekimlerde daha çok görülür. Hastalık akvaryum balıklarında da görülür, bu nedenden dolayı akvaryumla uğraşan kişilerde de enfeksiyonlar görülmektedir.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357158" y="285728"/>
            <a:ext cx="792961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509713" algn="l"/>
                <a:tab pos="2579688" algn="l"/>
                <a:tab pos="307022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Patoloji ve klinik bulgular :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akut formu çok nadiren gözlenir, balıkların çok yoğun etken alması sonucu gelişir ve 2-3 hafta içinde genelde klinik bulgular olmaksızın ölümle sonuçlanır.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509713" algn="l"/>
                <a:tab pos="2579688" algn="l"/>
                <a:tab pos="307022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Kronik hastalık gelişimi için süre tam olarak verilemez . Hastalığın çıkış süresi aylar içinde olabileceği gibi 1 yıl civarınında hastalık işletmelerde  ortaya çıkabilir. Genel bulgularla beraber pek çok klinik belirti vardır, ancak hasta bir balık bunların hepsini göstermez. Kronik zayıflama, iştahsızlık, durgunluk, renkte bozulma, yüzgeçler ve deride lezyonlar, pullarda dökülmeler, tek gözde veya iki gözde ekzoftalmus, çene ve omurgada deformasyonlar,  karında şişlik ya da karının içeriye çökmesi gibi klinik semptomlar vardır. İç organlarda küçük tuberküller yaygındır.</a:t>
            </a:r>
            <a:endParaRPr kumimoji="0" lang="tr-TR" b="0" i="0" u="none" strike="noStrike" cap="none" normalizeH="0" baseline="0" dirty="0" smtClean="0">
              <a:ln>
                <a:noFill/>
              </a:ln>
              <a:solidFill>
                <a:schemeClr val="tx1"/>
              </a:solidFill>
              <a:effectLst/>
              <a:cs typeface="Arial" pitchFamily="34" charset="0"/>
            </a:endParaRPr>
          </a:p>
        </p:txBody>
      </p:sp>
      <p:sp>
        <p:nvSpPr>
          <p:cNvPr id="58370" name="Rectangle 2"/>
          <p:cNvSpPr>
            <a:spLocks noChangeArrowheads="1"/>
          </p:cNvSpPr>
          <p:nvPr/>
        </p:nvSpPr>
        <p:spPr bwMode="auto">
          <a:xfrm>
            <a:off x="642910" y="3571876"/>
            <a:ext cx="8143932"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Korunma ve tedavi :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Genel olarak işletmenin bakım ve beslenme koşulları kaliteli ve yeterli olmalıdır. Suda hasta ya da ölü balık bulunmaması gerekir. Unutulmamalıdır ki , bir havuzda hastalık varsa tüm balıklarda hastalık olma olasılığı oldukça yüksektir. Hastalığa karşı aşı mevcuttur.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Tedavi uzun ve pahalı olduğu için her işletmenin imkanları ölçüsünde yapılabilir.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57158" y="1071546"/>
            <a:ext cx="835824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MANTAR HASTALIKLARI</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Balıklarda mantar hastalıkları primer hastalık olarak karşımıza çıkmaz. Suda ve su içindeki organik ya da inorganik pek çok madde üzerinde mantarlar mevcuttur. Keza bu etkenler balıkların derilerinde hatta solungaçlarında dahi bulunur. Balık mantar hastalıkları ya sekonder enfeksiyonlar olarak , bakteriyel , viral veya paraziter enfeksiyonlarla beraber ya da bu enfeksiyonları izleyen süreçlerde ortaya çıkar ya da balıkların immun sistemlerinin baskılanması, stres faktörleri, bakım ve besleme kalitesinin azalması ve çevre şartlarındaki olumsuz değişimlerin uzun süre devam etmesi gibi nedenler ile balık deri ve solungaçlarının bütünlüğünün bozulması sonucu primer enfeksiyon olarak gelişebilir.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 Mantar enfeksiyonları sadece balıkları değil balık yumurtalarını da ciddi düzeyde enfekte eder , işletmelerde önemli ekonomik kayba yol açar.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428596" y="500042"/>
            <a:ext cx="828680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SAPROLEGNİOSİS</a:t>
            </a:r>
          </a:p>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Hem balıklar hem yumurtalarda en fazla görülen mantar enfeksiyonu olarak balıkçılık sektörü için önemli bir hastalıktır. Etken S</a:t>
            </a:r>
            <a:r>
              <a:rPr kumimoji="0" lang="tr-TR" b="0" i="1" u="none" strike="noStrike" cap="none" normalizeH="0" baseline="0" dirty="0" smtClean="0">
                <a:ln>
                  <a:noFill/>
                </a:ln>
                <a:solidFill>
                  <a:schemeClr val="tx1"/>
                </a:solidFill>
                <a:effectLst/>
                <a:ea typeface="Calibri" pitchFamily="34" charset="0"/>
                <a:cs typeface="Times New Roman" pitchFamily="18" charset="0"/>
              </a:rPr>
              <a:t>aprolegnia parasitica ve S. invaderis</a:t>
            </a:r>
            <a:r>
              <a:rPr kumimoji="0" lang="tr-TR" b="0" i="0" u="none" strike="noStrike" cap="none" normalizeH="0" baseline="0" dirty="0" smtClean="0">
                <a:ln>
                  <a:noFill/>
                </a:ln>
                <a:solidFill>
                  <a:schemeClr val="tx1"/>
                </a:solidFill>
                <a:effectLst/>
                <a:ea typeface="Calibri" pitchFamily="34" charset="0"/>
                <a:cs typeface="Times New Roman" pitchFamily="18" charset="0"/>
              </a:rPr>
              <a:t> tir.  Dış mantar enfeksiyonudur</a:t>
            </a:r>
            <a:r>
              <a:rPr kumimoji="0" lang="tr-T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428596" y="2143116"/>
            <a:ext cx="8143932" cy="1477328"/>
          </a:xfrm>
          <a:prstGeom prst="rect">
            <a:avLst/>
          </a:prstGeom>
        </p:spPr>
        <p:txBody>
          <a:bodyPr wrap="square">
            <a:spAutoFit/>
          </a:bodyPr>
          <a:lstStyle/>
          <a:p>
            <a:r>
              <a:rPr lang="tr-TR" dirty="0" smtClean="0"/>
              <a:t>Etkenler fırsatçı patojendirler. Eşeysiz üreme vardır ve sporlar kendileri için uygun yerlerde balığa yerleşir. Enfeksiyon suda bulunana zoosporlar tarafından meydana getirilir. Enfeksiyon deride başladığı gibi , zoosporların ağız yoluyla alındığı durumlarda miden başlar kas dokuyu geçer ve deride miseller oluşabilir. Su sıcaklığı enfeksiyonun şiddetini belirleyen önemli etmendir.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428596" y="428604"/>
            <a:ext cx="821537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Patojenite ve klinik bulgular :</a:t>
            </a:r>
          </a:p>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Deri enfeksiyonun klinik görünüm tipik dermatomikosistir. Deride sporların tutundukları yerlerde noktasal , küçük odaklar olarak başlayan enfeksiyon misellerin oluşumu ve gelişmesiyle gözle görülür hale gelir. Epidermiste başlayan enfeksiyon zamanla dermis ve kas tabakasına iner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Deride miseller pamuk görünümünde olur. Enfekte bölgelerde renk değişimleri vardır. Miseller deride geniş bir alan kaplarsa balık  tedavi edilmeyebilir. Benzer klinik görünüm solungaçlarda da vardır.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 ölü ve döllenmemiş yumurtalarda kolayca yerleşir ve kısa sürede canlı yumurtaları da sararak onların ölmesine neden olur. Mantar miselleri ile sarılan yumurtaların kurtarılması olanaksızdır.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Teşhis için klinik bulgular fikir verir. Gerekirse laboratuvar tanısı ile teyit edilir.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Tedavi genelde başarısızdır. Predispoze etmenlerin ortadan kaldırılması gerekir. Kuluçkahanelerde ölü ve döllenmemiş yumurtalar temizlenmesi gerekir.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7715304" cy="923330"/>
          </a:xfrm>
          <a:prstGeom prst="rect">
            <a:avLst/>
          </a:prstGeom>
        </p:spPr>
        <p:txBody>
          <a:bodyPr wrap="square">
            <a:spAutoFit/>
          </a:bodyPr>
          <a:lstStyle/>
          <a:p>
            <a:r>
              <a:rPr lang="tr-TR" dirty="0" smtClean="0"/>
              <a:t>Latent fromda ; balıklarda bir klinik bulgu ya da davranış değişikliği saptanmamakta , ancak böyle böyle balıklar bulundukları havuzlar için kesinlikle portördürler.</a:t>
            </a:r>
            <a:endParaRPr lang="tr-TR" dirty="0"/>
          </a:p>
        </p:txBody>
      </p:sp>
      <p:sp>
        <p:nvSpPr>
          <p:cNvPr id="18435" name="Rectangle 3"/>
          <p:cNvSpPr>
            <a:spLocks noChangeArrowheads="1"/>
          </p:cNvSpPr>
          <p:nvPr/>
        </p:nvSpPr>
        <p:spPr bwMode="auto">
          <a:xfrm>
            <a:off x="357158" y="1428736"/>
            <a:ext cx="807249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Teşhis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Her ne kadar furunkullerin gelişimi bir fikir verebilse de , etken saptanması kesin tanı ve alınacak önlemler ve tedavi için gereklidir.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357158" y="2714620"/>
            <a:ext cx="7786742" cy="1754326"/>
          </a:xfrm>
          <a:prstGeom prst="rect">
            <a:avLst/>
          </a:prstGeom>
        </p:spPr>
        <p:txBody>
          <a:bodyPr wrap="square">
            <a:spAutoFit/>
          </a:bodyPr>
          <a:lstStyle/>
          <a:p>
            <a:r>
              <a:rPr lang="tr-TR" dirty="0" smtClean="0"/>
              <a:t>Tedavide ; çeşitli antibiyotikler kullanılır. İlaç kullanımları 3 haftayı geçmemelidir. İlaçlar genelde yemlere katılarak verilmektedir.</a:t>
            </a:r>
          </a:p>
          <a:p>
            <a:endParaRPr lang="tr-TR" dirty="0" smtClean="0"/>
          </a:p>
          <a:p>
            <a:r>
              <a:rPr lang="tr-TR" dirty="0" smtClean="0"/>
              <a:t>Sulfamerazin 150-200 mg / kg X15 gün , kloromfenikol ve oksitetrasiklin 50-75 mg / kg X 10 gün,Tetramycine 50-75 mg 7 kgx 10 gün,  furazolidon 25-75 mg 7 kg x 20 gün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428596" y="714356"/>
            <a:ext cx="821537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ICHTYOSPORİDOSİS ( ICHTYOPHONOSİS , SWINGING DISEASE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İç mantar enfeksiyonudur.Etken </a:t>
            </a:r>
            <a:r>
              <a:rPr kumimoji="0" lang="tr-TR" b="0" i="1" u="none" strike="noStrike" cap="none" normalizeH="0" baseline="0" dirty="0" smtClean="0">
                <a:ln>
                  <a:noFill/>
                </a:ln>
                <a:solidFill>
                  <a:schemeClr val="tx1"/>
                </a:solidFill>
                <a:effectLst/>
                <a:ea typeface="Calibri" pitchFamily="34" charset="0"/>
                <a:cs typeface="Times New Roman" pitchFamily="18" charset="0"/>
              </a:rPr>
              <a:t>Ichtyosporidium ( Ichtyophonus ) hoferi</a:t>
            </a:r>
            <a:r>
              <a:rPr kumimoji="0" lang="tr-TR" b="0" i="0" u="none" strike="noStrike" cap="none" normalizeH="0" baseline="0" dirty="0" smtClean="0">
                <a:ln>
                  <a:noFill/>
                </a:ln>
                <a:solidFill>
                  <a:schemeClr val="tx1"/>
                </a:solidFill>
                <a:effectLst/>
                <a:ea typeface="Calibri" pitchFamily="34" charset="0"/>
                <a:cs typeface="Times New Roman" pitchFamily="18" charset="0"/>
              </a:rPr>
              <a:t> ‘ dir. Etken intersellüler olarak yerleşir.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Hastalık tatlı su ve tuzlu su balıklarında endemik olarak oluşur. Etkenler daha çok soğuk sulara adapte olmuştur. Balıkların enfeksiyonu, suda bulunan sporların ağız yoluyla alınması , hasta ya da ölü balıkların yenmesi , mantar taşıyan parazitlerle ve kontamine yemlerle olur. Enfekte olan balıkta sporlar sindirim sisteminden dolaşım sistemine girer , doku ve organlara yayılır.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Patojenite ve klinik bulgular :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Özellikle deri altı dokuda ve iç organlardaki mantar üremeleri sonucu proliferatif granülomlar gelişir, bu oluşumlar deri ve kuyruk bölgesinde , kendisini zımpara kağıdı görünümü ile belli eder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 balıklarda renk koyulaşması ,zayıflama, durgunluk, yüzme bozukluğu görülür. Deri yüzeyindeki lezyonların olduğu alanlarda deri dökülür , nekroze olur ve siyahlaşır . Bu lezyonlarda mantar etkenleri yoğundur.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Korunma ve tedavi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Tedavi genelde olumlu sonuç vermez. Hasta balıklar imha edilir. </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71472" y="214290"/>
            <a:ext cx="7786742"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402907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APHANOMYCOSİS ( EPİZOOTİK ÜLSERATİF SENDROM –EUS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 ; </a:t>
            </a:r>
            <a:r>
              <a:rPr kumimoji="0" lang="tr-TR" b="0" i="1" u="none" strike="noStrike" cap="none" normalizeH="0" baseline="0" dirty="0" smtClean="0">
                <a:ln>
                  <a:noFill/>
                </a:ln>
                <a:solidFill>
                  <a:schemeClr val="tx1"/>
                </a:solidFill>
                <a:effectLst/>
                <a:ea typeface="Calibri" pitchFamily="34" charset="0"/>
                <a:cs typeface="Times New Roman" pitchFamily="18" charset="0"/>
              </a:rPr>
              <a:t>Aphanomyces invadans</a:t>
            </a:r>
            <a:r>
              <a:rPr kumimoji="0" lang="tr-TR" b="0" i="0" u="none" strike="noStrike" cap="none" normalizeH="0" baseline="0" dirty="0" smtClean="0">
                <a:ln>
                  <a:noFill/>
                </a:ln>
                <a:solidFill>
                  <a:schemeClr val="tx1"/>
                </a:solidFill>
                <a:effectLst/>
                <a:ea typeface="Calibri" pitchFamily="34" charset="0"/>
                <a:cs typeface="Times New Roman" pitchFamily="18" charset="0"/>
              </a:rPr>
              <a:t> balıklarda , </a:t>
            </a:r>
            <a:r>
              <a:rPr kumimoji="0" lang="tr-TR" b="0" i="1" u="none" strike="noStrike" cap="none" normalizeH="0" baseline="0" dirty="0" smtClean="0">
                <a:ln>
                  <a:noFill/>
                </a:ln>
                <a:solidFill>
                  <a:schemeClr val="tx1"/>
                </a:solidFill>
                <a:effectLst/>
                <a:ea typeface="Calibri" pitchFamily="34" charset="0"/>
                <a:cs typeface="Times New Roman" pitchFamily="18" charset="0"/>
              </a:rPr>
              <a:t>A. astaci</a:t>
            </a:r>
            <a:r>
              <a:rPr kumimoji="0" lang="tr-TR" b="0" i="0" u="none" strike="noStrike" cap="none" normalizeH="0" baseline="0" dirty="0" smtClean="0">
                <a:ln>
                  <a:noFill/>
                </a:ln>
                <a:solidFill>
                  <a:schemeClr val="tx1"/>
                </a:solidFill>
                <a:effectLst/>
                <a:ea typeface="Calibri" pitchFamily="34" charset="0"/>
                <a:cs typeface="Times New Roman" pitchFamily="18" charset="0"/>
              </a:rPr>
              <a:t> daha çok kerevit, istakoz ve yengeçlerde hastalık yapmasına karşın pek çok balıkta da bulunmaktadır. Hastalık daha çok nehir ağız bölgelerinde ve bu alanlar ile bağlantılı su sistemlerinde görülür. Uzun süren yağışların ardından hastalığın görülme sıklığı artar. Hifalar bölmesiz, dallanma gösterir ve çok çekirdeklidir.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Etkenlerin balıktan balığa bulaşması suyla olur. Sporlar 5 gün kadar suda canlı kalır Sporlar balık derisine tutunarak enfeksiyon meydana gelir. Sporlar olumsuz koşularda kist haline gelir. Diğer hastalık patojenleri bu mantar hastalığı için uygun ortamları balık derisine oluşturur.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endParaRPr kumimoji="0" lang="tr-TR"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Patojenite ve klinik bulgular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Eklembacaklılardaki hastalık % 100 mortalite ile sonuçlanır. İhbari mecburi hastalıklardandır. Ölümler 3 hafta içinde gerçekleşir. Balıklardaki enfeksiyonların kronik döneminde deri ciddi ve ileri düzeyde ülserler gelişir. Balık enfeksiyonları yavaş gelişir.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Balıklarda hastalığın tanısında başlangıç dönemindeki küçük lezyonlardan alınan örneklerden tanı konur, ancak ileri düzeydeki ülserli yaralardan etkenlerin saptanması zordur.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kontrolu doğal şartlarda zordur. Su değişimleri ve suyun kontrolleri dikkat edilir.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Balıklarda başlangıç aşamasında antiseptikler denenebilir</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000100" y="785794"/>
            <a:ext cx="6929486"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402907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BRANCHİOMYCOSİS ( SOLUNGAÇ ÇÜRÜĞÜ HASTALIĞI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 </a:t>
            </a:r>
            <a:r>
              <a:rPr kumimoji="0" lang="tr-TR" b="0" i="1" u="none" strike="noStrike" cap="none" normalizeH="0" baseline="0" dirty="0" smtClean="0">
                <a:ln>
                  <a:noFill/>
                </a:ln>
                <a:solidFill>
                  <a:schemeClr val="tx1"/>
                </a:solidFill>
                <a:effectLst/>
                <a:ea typeface="Calibri" pitchFamily="34" charset="0"/>
                <a:cs typeface="Times New Roman" pitchFamily="18" charset="0"/>
              </a:rPr>
              <a:t>Branchiomyces demigrans ve B. sanguinis</a:t>
            </a:r>
            <a:r>
              <a:rPr kumimoji="0" lang="tr-TR" b="0" i="0" u="none" strike="noStrike" cap="none" normalizeH="0" baseline="0" dirty="0" smtClean="0">
                <a:ln>
                  <a:noFill/>
                </a:ln>
                <a:solidFill>
                  <a:schemeClr val="tx1"/>
                </a:solidFill>
                <a:effectLst/>
                <a:ea typeface="Calibri" pitchFamily="34" charset="0"/>
                <a:cs typeface="Times New Roman" pitchFamily="18" charset="0"/>
              </a:rPr>
              <a:t> tir. Genelde solungaçlarla sınırlı kalan bir mantar hastalığıdır. Etkenler solungaç kan damarları ve lamellerinde yerleşir. Etkenlerin hifaları bölmesizdir.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Bulaşma sporların suyla solungaçlara gelmesi ve hifaların oluşmasıyla olur.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Etkenlerden </a:t>
            </a:r>
            <a:r>
              <a:rPr kumimoji="0" lang="tr-TR" b="0" i="1" u="none" strike="noStrike" cap="none" normalizeH="0" baseline="0" dirty="0" smtClean="0">
                <a:ln>
                  <a:noFill/>
                </a:ln>
                <a:solidFill>
                  <a:schemeClr val="tx1"/>
                </a:solidFill>
                <a:effectLst/>
                <a:ea typeface="Calibri" pitchFamily="34" charset="0"/>
                <a:cs typeface="Times New Roman" pitchFamily="18" charset="0"/>
              </a:rPr>
              <a:t>B . sanguinis</a:t>
            </a:r>
            <a:r>
              <a:rPr kumimoji="0" lang="tr-TR" b="0" i="0" u="none" strike="noStrike" cap="none" normalizeH="0" baseline="0" dirty="0" smtClean="0">
                <a:ln>
                  <a:noFill/>
                </a:ln>
                <a:solidFill>
                  <a:schemeClr val="tx1"/>
                </a:solidFill>
                <a:effectLst/>
                <a:ea typeface="Calibri" pitchFamily="34" charset="0"/>
                <a:cs typeface="Times New Roman" pitchFamily="18" charset="0"/>
              </a:rPr>
              <a:t> solungaç damarlarında , </a:t>
            </a:r>
            <a:r>
              <a:rPr kumimoji="0" lang="tr-TR" b="0" i="1" u="none" strike="noStrike" cap="none" normalizeH="0" baseline="0" dirty="0" smtClean="0">
                <a:ln>
                  <a:noFill/>
                </a:ln>
                <a:solidFill>
                  <a:schemeClr val="tx1"/>
                </a:solidFill>
                <a:effectLst/>
                <a:ea typeface="Calibri" pitchFamily="34" charset="0"/>
                <a:cs typeface="Times New Roman" pitchFamily="18" charset="0"/>
              </a:rPr>
              <a:t>B. demigrans</a:t>
            </a:r>
            <a:r>
              <a:rPr kumimoji="0" lang="tr-TR" b="0" i="0" u="none" strike="noStrike" cap="none" normalizeH="0" baseline="0" dirty="0" smtClean="0">
                <a:ln>
                  <a:noFill/>
                </a:ln>
                <a:solidFill>
                  <a:schemeClr val="tx1"/>
                </a:solidFill>
                <a:effectLst/>
                <a:ea typeface="Calibri" pitchFamily="34" charset="0"/>
                <a:cs typeface="Times New Roman" pitchFamily="18" charset="0"/>
              </a:rPr>
              <a:t> lameller ve filamentlerde yerleşir. Solungaçlar tahrip olur ve balıklarda solunum güçlüğü belirgindir. Genel hastalık belirtileri vardır. Solungaç kapakları hızlı hareket eder. İlerleyen durumlara solunum yetersizliğinden balıklar ölür. Miseller kan damarlarını tıkar ve kan dolaşımı engelenir. Mortalite düzeyi yüksektir.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tanısında solungaçlardan hazırlanan preparatlarda etkene ait hifaların görülmesi yeterlidir.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tam bir tedavisi yoktur.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571472" y="285728"/>
            <a:ext cx="807249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AEROMONAS HASTALIKLARI </a:t>
            </a: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Hastalık pek çok balık cinslerinde kanamalar, yaralar, ülserler ile seyreder. Enfeksiyon etkenleri çevresel sularda yagın olarak bulunmaktadır. Hastalık etkenleri olan </a:t>
            </a:r>
            <a:r>
              <a:rPr kumimoji="0" lang="tr-TR" b="0" i="1" u="none" strike="noStrike" cap="none" normalizeH="0" baseline="0" dirty="0" smtClean="0">
                <a:ln>
                  <a:noFill/>
                </a:ln>
                <a:solidFill>
                  <a:schemeClr val="tx1"/>
                </a:solidFill>
                <a:effectLst/>
                <a:ea typeface="Calibri" pitchFamily="34" charset="0"/>
                <a:cs typeface="Times New Roman" pitchFamily="18" charset="0"/>
              </a:rPr>
              <a:t>Aeromonas hydrophila , A. Sorbia ve A. caviae</a:t>
            </a:r>
            <a:r>
              <a:rPr kumimoji="0" lang="tr-TR" b="0" i="0" u="none" strike="noStrike" cap="none" normalizeH="0" baseline="0" dirty="0" smtClean="0">
                <a:ln>
                  <a:noFill/>
                </a:ln>
                <a:solidFill>
                  <a:schemeClr val="tx1"/>
                </a:solidFill>
                <a:effectLst/>
                <a:ea typeface="Calibri" pitchFamily="34" charset="0"/>
                <a:cs typeface="Times New Roman" pitchFamily="18" charset="0"/>
              </a:rPr>
              <a:t>  tatlı vu tuzlu sularda yaygın olarak bulunur</a:t>
            </a:r>
            <a:r>
              <a:rPr kumimoji="0" lang="tr-TR" b="0" i="0" u="none" strike="noStrike" cap="none" normalizeH="0" baseline="0" dirty="0" smtClean="0">
                <a:ln>
                  <a:noFill/>
                </a:ln>
                <a:solidFill>
                  <a:schemeClr val="tx1"/>
                </a:solidFill>
                <a:effectLst/>
                <a:cs typeface="Arial" pitchFamily="34" charset="0"/>
              </a:rPr>
              <a:t> </a:t>
            </a:r>
          </a:p>
        </p:txBody>
      </p:sp>
      <p:sp>
        <p:nvSpPr>
          <p:cNvPr id="3" name="Rectangle 2"/>
          <p:cNvSpPr/>
          <p:nvPr/>
        </p:nvSpPr>
        <p:spPr>
          <a:xfrm>
            <a:off x="571472" y="2071678"/>
            <a:ext cx="7929618" cy="1754326"/>
          </a:xfrm>
          <a:prstGeom prst="rect">
            <a:avLst/>
          </a:prstGeom>
        </p:spPr>
        <p:txBody>
          <a:bodyPr wrap="square">
            <a:spAutoFit/>
          </a:bodyPr>
          <a:lstStyle/>
          <a:p>
            <a:r>
              <a:rPr lang="tr-TR" dirty="0" smtClean="0"/>
              <a:t>Zoonoz özellik gösterebilen hastalık gıda zehirlenmelerine, enteritise, ateş, kusma ve diyareye neden olabilir. Özellikle </a:t>
            </a:r>
            <a:r>
              <a:rPr lang="tr-TR" i="1" dirty="0" smtClean="0"/>
              <a:t>A. hydrohila </a:t>
            </a:r>
            <a:r>
              <a:rPr lang="tr-TR" dirty="0" smtClean="0"/>
              <a:t>balıklardan başka midye, karides ve istakoz gibi insan gıda tüketiminde bulunan su canlılarında da bulunmakta, ayrıca bu bakteri buzdobı sıcaklığında da üremesine devam edebilmektedir. Balıklarda hastalığa neden olan etkenler amfibialarda ve omurgasız pek çok hayvanda da bulunabilir.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714356"/>
            <a:ext cx="7786742" cy="1200329"/>
          </a:xfrm>
          <a:prstGeom prst="rect">
            <a:avLst/>
          </a:prstGeom>
        </p:spPr>
        <p:txBody>
          <a:bodyPr wrap="square">
            <a:spAutoFit/>
          </a:bodyPr>
          <a:lstStyle/>
          <a:p>
            <a:r>
              <a:rPr lang="tr-TR" b="1" dirty="0" smtClean="0"/>
              <a:t>Patoloji ve klinik bulgular :</a:t>
            </a:r>
            <a:r>
              <a:rPr lang="tr-TR" dirty="0" smtClean="0"/>
              <a:t> </a:t>
            </a:r>
          </a:p>
          <a:p>
            <a:r>
              <a:rPr lang="tr-TR" dirty="0" smtClean="0"/>
              <a:t>Etkenler balıklara portantrelerden girmektedir. Hastalık , deri ve solungaç bütünlüğünün azaldığı koşullarda, özellikle de ektoparaziter enfeksiyonlarda ön plana çıkmakta, deri de yangı ve lezyonlar çoğalır. </a:t>
            </a:r>
            <a:endParaRPr lang="tr-TR" dirty="0"/>
          </a:p>
        </p:txBody>
      </p:sp>
      <p:sp>
        <p:nvSpPr>
          <p:cNvPr id="3" name="Rectangle 2"/>
          <p:cNvSpPr/>
          <p:nvPr/>
        </p:nvSpPr>
        <p:spPr>
          <a:xfrm>
            <a:off x="714348" y="2143116"/>
            <a:ext cx="7643866" cy="923330"/>
          </a:xfrm>
          <a:prstGeom prst="rect">
            <a:avLst/>
          </a:prstGeom>
        </p:spPr>
        <p:txBody>
          <a:bodyPr wrap="square">
            <a:spAutoFit/>
          </a:bodyPr>
          <a:lstStyle/>
          <a:p>
            <a:r>
              <a:rPr lang="tr-TR" dirty="0" smtClean="0"/>
              <a:t> İç organ ve dokularda etkenlerin yayılması sonucu ; özellikle böbreklerde dokusal yıkım ve ülserler gelişir, hemorajik septisemi sonucunda karın boşluğunda kanlı-seröz sıvı birikimi vardır. </a:t>
            </a:r>
            <a:endParaRPr lang="tr-TR" dirty="0"/>
          </a:p>
        </p:txBody>
      </p:sp>
      <p:sp>
        <p:nvSpPr>
          <p:cNvPr id="16386" name="Rectangle 2"/>
          <p:cNvSpPr>
            <a:spLocks noChangeArrowheads="1"/>
          </p:cNvSpPr>
          <p:nvPr/>
        </p:nvSpPr>
        <p:spPr bwMode="auto">
          <a:xfrm>
            <a:off x="571472" y="3357562"/>
            <a:ext cx="785818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Nekropside ; bağırsaklar şiş ve hemorajik olup içerik yoğun mukusludur. Karaciğer, dalak ve böbrekler büyük, hemorajik ve nekrotik oluşumlara sahiptir.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Teşhis :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Kesin tanı için etkenlerin laboratuvarda tanımlanması yapılmalıdır. Özellikle hemorajik ve nekrotik lezyonların bulunduğu organ ve bölgelerden alınan örneklerde tanı konması güvenilir olur.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Tedavi :</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oxytetracyclin 50-75 mg / kg X 10 gün, sulfamerazine 200-300 mg/ kg X 10 gün, chlorramphenicol 50-70 mg / kg x 10 gün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428596" y="642918"/>
            <a:ext cx="800105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VİBRİOSİS </a:t>
            </a:r>
            <a:endParaRPr kumimoji="0" lang="tr-TR" b="0" i="1"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endParaRPr kumimoji="0" lang="tr-TR" b="0" i="1"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47900" algn="l"/>
              </a:tabLst>
            </a:pPr>
            <a:r>
              <a:rPr kumimoji="0" lang="tr-TR" b="0" i="1" u="none" strike="noStrike" cap="none" normalizeH="0" baseline="0" dirty="0" smtClean="0">
                <a:ln>
                  <a:noFill/>
                </a:ln>
                <a:solidFill>
                  <a:schemeClr val="tx1"/>
                </a:solidFill>
                <a:effectLst/>
                <a:ea typeface="Calibri" pitchFamily="34" charset="0"/>
                <a:cs typeface="Times New Roman" pitchFamily="18" charset="0"/>
              </a:rPr>
              <a:t>Vibrio anguillarum</a:t>
            </a:r>
            <a:r>
              <a:rPr kumimoji="0" lang="tr-TR" b="0" i="0" u="none" strike="noStrike" cap="none" normalizeH="0" baseline="0" dirty="0" smtClean="0">
                <a:ln>
                  <a:noFill/>
                </a:ln>
                <a:solidFill>
                  <a:schemeClr val="tx1"/>
                </a:solidFill>
                <a:effectLst/>
                <a:ea typeface="Calibri" pitchFamily="34" charset="0"/>
                <a:cs typeface="Times New Roman" pitchFamily="18" charset="0"/>
              </a:rPr>
              <a:t> tarafından oluşturulan, tatlı ve tuzlu su balıklarında yaygın olan , hemorajik septisemiyle seyreden bir hastalıktır. Hastalığın gelişimi ve şiddeti üzerinde genel bakım ve besleme şartlarının iyi olmaması ve diğer olumsuz faktörler direkt etkilidir. Su içinde florada mevcut olan vibrio patojenleri , predispoze etmenlerin fazla olduğu işletmelerde ciddi düzeyde hastalığa neden olur. Patojen etkenler balık derisinden ,solungaçlarda ve sindirim yolu ile girer. </a:t>
            </a:r>
            <a:endParaRPr kumimoji="0" lang="tr-TR" b="0" i="0" u="none" strike="noStrike" cap="none" normalizeH="0" baseline="0" dirty="0" smtClean="0">
              <a:ln>
                <a:noFill/>
              </a:ln>
              <a:solidFill>
                <a:schemeClr val="tx1"/>
              </a:solidFill>
              <a:effectLst/>
              <a:cs typeface="Arial" pitchFamily="34" charset="0"/>
            </a:endParaRPr>
          </a:p>
        </p:txBody>
      </p:sp>
      <p:sp>
        <p:nvSpPr>
          <p:cNvPr id="3" name="Rectangle 2"/>
          <p:cNvSpPr/>
          <p:nvPr/>
        </p:nvSpPr>
        <p:spPr>
          <a:xfrm>
            <a:off x="500034" y="3000372"/>
            <a:ext cx="8358246" cy="646331"/>
          </a:xfrm>
          <a:prstGeom prst="rect">
            <a:avLst/>
          </a:prstGeom>
        </p:spPr>
        <p:txBody>
          <a:bodyPr wrap="square">
            <a:spAutoFit/>
          </a:bodyPr>
          <a:lstStyle/>
          <a:p>
            <a:r>
              <a:rPr lang="tr-TR" dirty="0" smtClean="0"/>
              <a:t>Deniz kültür balıkçılığındaki önemli hastalıklar arasındadır. Etkenler latent dönemde bağırsağın yanında deri ve solungaçlarda bulunmakta, </a:t>
            </a:r>
            <a:endParaRPr lang="tr-TR" dirty="0"/>
          </a:p>
        </p:txBody>
      </p:sp>
      <p:sp>
        <p:nvSpPr>
          <p:cNvPr id="4" name="Rectangle 3"/>
          <p:cNvSpPr/>
          <p:nvPr/>
        </p:nvSpPr>
        <p:spPr>
          <a:xfrm>
            <a:off x="571472" y="3714752"/>
            <a:ext cx="7786742" cy="369332"/>
          </a:xfrm>
          <a:prstGeom prst="rect">
            <a:avLst/>
          </a:prstGeom>
        </p:spPr>
        <p:txBody>
          <a:bodyPr wrap="square">
            <a:spAutoFit/>
          </a:bodyPr>
          <a:lstStyle/>
          <a:p>
            <a:r>
              <a:rPr lang="tr-TR" dirty="0" smtClean="0"/>
              <a:t>Mortalite düzeyi % 40-70 iken , morbidite % 90 lara ulaşabilir.</a:t>
            </a:r>
            <a:endParaRPr lang="tr-TR" dirty="0"/>
          </a:p>
        </p:txBody>
      </p:sp>
      <p:sp>
        <p:nvSpPr>
          <p:cNvPr id="2" name="Rectangle 1"/>
          <p:cNvSpPr>
            <a:spLocks noChangeArrowheads="1"/>
          </p:cNvSpPr>
          <p:nvPr/>
        </p:nvSpPr>
        <p:spPr bwMode="auto">
          <a:xfrm>
            <a:off x="428596" y="4429132"/>
            <a:ext cx="778674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Patoloji ve Klinik bulgular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İnkubasyon süresi 7-10 gün kadardır. Hastalığın başlangıcında tipik genel hastalık belirtileri ( hareketsizlik, iştasızlık gibi ) olsa da kısa sürede ciddi bulgular ortaya çıkar.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642918"/>
            <a:ext cx="7643866" cy="1477328"/>
          </a:xfrm>
          <a:prstGeom prst="rect">
            <a:avLst/>
          </a:prstGeom>
        </p:spPr>
        <p:txBody>
          <a:bodyPr wrap="square">
            <a:spAutoFit/>
          </a:bodyPr>
          <a:lstStyle/>
          <a:p>
            <a:r>
              <a:rPr lang="tr-TR" dirty="0" smtClean="0"/>
              <a:t>Hastalığın perakut formu genç balıklar ile enfeksiyonun şiddetinin fazla olduğu yaşlı balıklarda görülür ve genelde bir bulgu görülmeden ölümler gelişir. Tanı ancak laboratuvarda etken izolasyonu ile yapılır.</a:t>
            </a:r>
          </a:p>
          <a:p>
            <a:r>
              <a:rPr lang="tr-TR" dirty="0" smtClean="0"/>
              <a:t>Akut form ; kısa sürede balık ölümleri ile karşılaşılır , yüzgeçler ve vücutda yoğun kanamalar vardır, genelde tüm vücut kırmızı renk halini alabilir.</a:t>
            </a:r>
            <a:endParaRPr lang="tr-TR" dirty="0"/>
          </a:p>
        </p:txBody>
      </p:sp>
      <p:sp>
        <p:nvSpPr>
          <p:cNvPr id="3" name="Rectangle 2"/>
          <p:cNvSpPr/>
          <p:nvPr/>
        </p:nvSpPr>
        <p:spPr>
          <a:xfrm>
            <a:off x="571472" y="2714620"/>
            <a:ext cx="7786726" cy="2308324"/>
          </a:xfrm>
          <a:prstGeom prst="rect">
            <a:avLst/>
          </a:prstGeom>
        </p:spPr>
        <p:txBody>
          <a:bodyPr wrap="square">
            <a:spAutoFit/>
          </a:bodyPr>
          <a:lstStyle/>
          <a:p>
            <a:r>
              <a:rPr lang="tr-TR" dirty="0" smtClean="0"/>
              <a:t>Kronik form ; klinik belirtilerin biraz daha yavaş geliştiği ve kendini zamanla belli eden bir seyirdir. Yüzmede düzensizlik ve su yüzeyine yakın yüzme vardır.Tek yada çift gözde ekzoftalmus ,anüste kızarıklık bazen prolabsus vardır. Vücuttaki kanama lezyonlarına ağız çevresi ve ağız içinde de gözlenir. </a:t>
            </a:r>
          </a:p>
          <a:p>
            <a:endParaRPr lang="tr-TR" dirty="0" smtClean="0"/>
          </a:p>
          <a:p>
            <a:endParaRPr lang="tr-TR" dirty="0" smtClean="0"/>
          </a:p>
          <a:p>
            <a:r>
              <a:rPr lang="tr-TR" dirty="0" smtClean="0"/>
              <a:t> Vücudun kanamalı lezyonlarından dolayı hastalığa “KIZIL HASTALIK (RED PEST ) “ adı da verilmiştir.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642910" y="571480"/>
            <a:ext cx="7572428"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Korunma ve tedavi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Genel korunma ve kontrol bilgileri bu hastalıkta da geçerlidir. Aşılamada için ; 1-14 gr. arası balıklarda banyo tarzında, 15 gr. daha ağır balıklarda enjeksiyon tarzında yapılır.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Tedaviyle beraber Vit. B , C, A ve E takviyesi mutlaka yapılmalıdır. Özellikle Vit C. desteği en az 28 gün devam etmelidir , ayrıca yem içinde düzenli Vit C alımı balıklarda vibriosise karşı direnç oluşturmada katkı sağlar.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lang="tr-TR" dirty="0" smtClean="0">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Furazolidan , nitrofurazone, tetramycine, chlortetracycline, oxytetracyline, florfenicol, enrofloxacine,  flumequine, sulfametazine, oxolinic acid kullanılmaktadır.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500034" y="428604"/>
            <a:ext cx="792961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PEDİNKÜL HASTALIĞI ( BAKTERİYEL SOĞUK HASTALIĞI, PSİKROFİLOZİS )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Etken </a:t>
            </a:r>
            <a:r>
              <a:rPr kumimoji="0" lang="tr-TR"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Flavobacterium psychrophilum</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dur. Su sıcaklığının 10 </a:t>
            </a:r>
            <a:r>
              <a:rPr kumimoji="0" lang="tr-TR"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C nin altına düşmesi sonucu hastalık ortaya çıkar ve yayılışı hızlanırMortalite oranı su sıcaklığıda direkt bağlı olup , oran % 1-80 arasında değişir, su sıcaklığının aniden düşmesi balık kayıplarını çoğaltır. </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Bulaşma deri ve solungaçlardan olur. Etkenler sağlıklı balıkların vücut yüzeyinde , sindirim sisteminde , ürogenital sistemde ( yumurta ve spermlerde ) sıklıkla bulunur. Vertikal bulaşma hastalığın kontrolünü zorlaştırır.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33794" name="Rectangle 2"/>
          <p:cNvSpPr>
            <a:spLocks noChangeArrowheads="1"/>
          </p:cNvSpPr>
          <p:nvPr/>
        </p:nvSpPr>
        <p:spPr bwMode="auto">
          <a:xfrm>
            <a:off x="500034" y="3643314"/>
            <a:ext cx="771530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Patoloji ve klinik bulgular :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Hastalığın inkubasyon süresi 3-6 gün arasında olmasına karşın süre su sıcaklığa, balıkların duyarlılığına ve balık yaşına bağlı olarak değişir. Genel hastalık belirtilerinin yanısıra deride renk koyulaşması başlar.Hasta balıklarda çene ve yüzgeçlerde gri-beyaz nekrotin lezyonlar oluşur, bu lezyonlara anüs etrafında da rastlanır. Yüzgeç lezyonları dış bölgeden başlayıp yüzgeç tabanına kadar iner, yüzgeçler total olarak eriyip kaybolabilir. </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3625</Words>
  <Application>Microsoft Office PowerPoint</Application>
  <PresentationFormat>Ekran Gösterisi (4:3)</PresentationFormat>
  <Paragraphs>220</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Calibri</vt:lpstr>
      <vt:lpstr>Times New Roman</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Kullanıcısı</dc:creator>
  <cp:lastModifiedBy>.</cp:lastModifiedBy>
  <cp:revision>90</cp:revision>
  <dcterms:created xsi:type="dcterms:W3CDTF">2021-03-29T10:49:54Z</dcterms:created>
  <dcterms:modified xsi:type="dcterms:W3CDTF">2021-03-31T10:07:20Z</dcterms:modified>
</cp:coreProperties>
</file>