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1"/>
  </p:notesMasterIdLst>
  <p:sldIdLst>
    <p:sldId id="256" r:id="rId2"/>
    <p:sldId id="263" r:id="rId3"/>
    <p:sldId id="293" r:id="rId4"/>
    <p:sldId id="258" r:id="rId5"/>
    <p:sldId id="294" r:id="rId6"/>
    <p:sldId id="259" r:id="rId7"/>
    <p:sldId id="295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284" r:id="rId24"/>
    <p:sldId id="291" r:id="rId25"/>
    <p:sldId id="286" r:id="rId26"/>
    <p:sldId id="287" r:id="rId27"/>
    <p:sldId id="288" r:id="rId28"/>
    <p:sldId id="289" r:id="rId29"/>
    <p:sldId id="292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49ED2-6C74-400A-89C7-65C6B989C9C9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1BD5-0CBD-4470-B17E-CD6DE211AC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79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1BD5-0CBD-4470-B17E-CD6DE211AC04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231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şlık 1"/>
          <p:cNvSpPr txBox="1">
            <a:spLocks/>
          </p:cNvSpPr>
          <p:nvPr/>
        </p:nvSpPr>
        <p:spPr>
          <a:xfrm>
            <a:off x="280393" y="764704"/>
            <a:ext cx="8686800" cy="170194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dirty="0" smtClean="0"/>
              <a:t>   </a:t>
            </a:r>
            <a:br>
              <a:rPr lang="tr-TR" sz="4000" dirty="0" smtClean="0"/>
            </a:b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Kendi genomunda başka bir organizmaya ait </a:t>
            </a:r>
            <a:r>
              <a:rPr lang="tr-TR" dirty="0" err="1" smtClean="0"/>
              <a:t>rekombinant</a:t>
            </a:r>
            <a:r>
              <a:rPr lang="tr-TR" dirty="0" smtClean="0"/>
              <a:t> bir geni taşıyan hayvanlara </a:t>
            </a:r>
            <a:r>
              <a:rPr lang="tr-TR" dirty="0" err="1" smtClean="0"/>
              <a:t>transgenik</a:t>
            </a:r>
            <a:r>
              <a:rPr lang="tr-TR" dirty="0" smtClean="0"/>
              <a:t> hayvanlar denir </a:t>
            </a:r>
          </a:p>
          <a:p>
            <a:endParaRPr lang="tr-TR" dirty="0"/>
          </a:p>
          <a:p>
            <a:r>
              <a:rPr lang="tr-TR" dirty="0" smtClean="0"/>
              <a:t>Gen transferi bir hücreli dönemdeki </a:t>
            </a:r>
            <a:r>
              <a:rPr lang="tr-TR" dirty="0" err="1" smtClean="0"/>
              <a:t>fertilize</a:t>
            </a:r>
            <a:r>
              <a:rPr lang="tr-TR" dirty="0" smtClean="0"/>
              <a:t> oositlerin (</a:t>
            </a:r>
            <a:r>
              <a:rPr lang="tr-TR" dirty="0" err="1" smtClean="0"/>
              <a:t>zigotarın</a:t>
            </a:r>
            <a:r>
              <a:rPr lang="tr-TR" dirty="0" smtClean="0"/>
              <a:t>) </a:t>
            </a:r>
            <a:r>
              <a:rPr lang="tr-TR" dirty="0" err="1" smtClean="0"/>
              <a:t>pronukleuslarına</a:t>
            </a:r>
            <a:r>
              <a:rPr lang="tr-TR" dirty="0" smtClean="0"/>
              <a:t> mikroenjeksiyon tekniği ile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93009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747664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32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tr-TR" sz="3200" dirty="0">
                <a:effectLst/>
                <a:latin typeface="Calibri"/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74656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9263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*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6572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VAIO\AppData\Local\Microsoft\Windows\Temporary Internet Files\Content.IE5\VTUOO2PG\Cartoon-Cow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356148" cy="105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0322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13314" name="Picture 2" descr="C:\Users\VAIO\AppData\Local\Microsoft\Windows\Temporary Internet Files\Content.IE5\VTUOO2PG\425px-Cow_cartoon_04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944" y="0"/>
            <a:ext cx="1593388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43858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dirty="0"/>
          </a:p>
        </p:txBody>
      </p:sp>
      <p:pic>
        <p:nvPicPr>
          <p:cNvPr id="3074" name="Picture 2" descr="C:\Users\VAIO\AppData\Local\Microsoft\Windows\Temporary Internet Files\Content.IE5\HUYLUB2P\Holstein-Cow-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266" y="116423"/>
            <a:ext cx="2342153" cy="155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8006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694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43664" cy="838200"/>
          </a:xfrm>
        </p:spPr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/>
          </a:bodyPr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VAIO\AppData\Local\Microsoft\Windows\Temporary Internet Files\Content.IE5\VTUOO2PG\animated_cows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228" y="7633"/>
            <a:ext cx="1803771" cy="104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651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2210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440160"/>
          </a:xfrm>
        </p:spPr>
        <p:txBody>
          <a:bodyPr>
            <a:normAutofit/>
          </a:bodyPr>
          <a:lstStyle/>
          <a:p>
            <a:pPr algn="ctr"/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628800"/>
            <a:ext cx="8686800" cy="5112568"/>
          </a:xfrm>
        </p:spPr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8445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Transgenik</a:t>
            </a:r>
            <a:r>
              <a:rPr lang="tr-TR" dirty="0" smtClean="0"/>
              <a:t> kemirgenler gen regülasyonu üzerindeki temel çalışmaların yanı sıra insanlarda görülen birçok hastalıkların hayvan modelleri olarak da kullanılmaktadır.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11981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2512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/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VAIO\AppData\Local\Microsoft\Windows\Temporary Internet Files\Content.IE5\II85169W\cow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0"/>
            <a:ext cx="1117763" cy="104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4409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Users\VAIO\AppData\Local\Microsoft\Windows\Temporary Internet Files\Content.IE5\VTUOO2PG\425px-Cow_cartoon_04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89" y="0"/>
            <a:ext cx="1484511" cy="104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669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2997" y="502568"/>
            <a:ext cx="8686800" cy="838200"/>
          </a:xfrm>
        </p:spPr>
        <p:txBody>
          <a:bodyPr>
            <a:normAutofit/>
          </a:bodyPr>
          <a:lstStyle/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517232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9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246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79512" y="141277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Kısa Program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4644008" y="141277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Uzun Program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522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rmAutofit/>
          </a:bodyPr>
          <a:lstStyle/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048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5689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476466"/>
            <a:ext cx="8686800" cy="838200"/>
          </a:xfrm>
        </p:spPr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7"/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VAIO\AppData\Local\Microsoft\Windows\Temporary Internet Files\Content.IE5\HUYLUB2P\animal-1299116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0"/>
            <a:ext cx="1615278" cy="107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9100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..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5796136" y="5229845"/>
            <a:ext cx="287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59631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772816"/>
            <a:ext cx="86868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Örneğin Alzheimer, </a:t>
            </a:r>
            <a:r>
              <a:rPr lang="tr-TR" dirty="0" err="1" smtClean="0"/>
              <a:t>cystic</a:t>
            </a:r>
            <a:r>
              <a:rPr lang="tr-TR" dirty="0" smtClean="0"/>
              <a:t> </a:t>
            </a:r>
            <a:r>
              <a:rPr lang="tr-TR" dirty="0" err="1" smtClean="0"/>
              <a:t>fibrosis</a:t>
            </a:r>
            <a:r>
              <a:rPr lang="tr-TR" dirty="0" smtClean="0"/>
              <a:t>, AIDS, </a:t>
            </a:r>
            <a:r>
              <a:rPr lang="tr-TR" dirty="0" err="1" smtClean="0"/>
              <a:t>atherosclerosis</a:t>
            </a:r>
            <a:r>
              <a:rPr lang="tr-TR" dirty="0" smtClean="0"/>
              <a:t>, </a:t>
            </a:r>
            <a:r>
              <a:rPr lang="tr-TR" dirty="0" err="1" smtClean="0"/>
              <a:t>obesity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Uygun yöntemlerle kanser </a:t>
            </a:r>
            <a:r>
              <a:rPr lang="tr-TR" dirty="0" err="1" smtClean="0"/>
              <a:t>metabolik</a:t>
            </a:r>
            <a:r>
              <a:rPr lang="tr-TR" dirty="0" smtClean="0"/>
              <a:t> ya da </a:t>
            </a:r>
            <a:r>
              <a:rPr lang="tr-TR" dirty="0" err="1" smtClean="0"/>
              <a:t>dejeneratif</a:t>
            </a:r>
            <a:r>
              <a:rPr lang="tr-TR" dirty="0" smtClean="0"/>
              <a:t> hastalıkların hemen hemen tümü için </a:t>
            </a:r>
            <a:r>
              <a:rPr lang="tr-TR" dirty="0" err="1" smtClean="0"/>
              <a:t>transgenik</a:t>
            </a:r>
            <a:r>
              <a:rPr lang="tr-TR" dirty="0" smtClean="0"/>
              <a:t> fare modelleri geliştirilebilmektedir.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0875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7283" y="404664"/>
            <a:ext cx="86868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Bunlardan başka </a:t>
            </a:r>
            <a:r>
              <a:rPr lang="tr-TR" dirty="0" err="1" smtClean="0"/>
              <a:t>transgenik</a:t>
            </a:r>
            <a:r>
              <a:rPr lang="tr-TR" dirty="0" smtClean="0"/>
              <a:t> hayvanlar organ naklinde gen terapisinde kullanılması düşünülen bazı vektörlerin araştırılmasında ve tıbbi öneme sahip bazı </a:t>
            </a:r>
            <a:r>
              <a:rPr lang="tr-TR" dirty="0" err="1" smtClean="0"/>
              <a:t>rekombinant</a:t>
            </a:r>
            <a:r>
              <a:rPr lang="tr-TR" dirty="0" smtClean="0"/>
              <a:t> proteinlerin </a:t>
            </a:r>
            <a:r>
              <a:rPr lang="tr-TR" dirty="0" err="1" smtClean="0"/>
              <a:t>süy</a:t>
            </a:r>
            <a:r>
              <a:rPr lang="tr-TR" dirty="0" smtClean="0"/>
              <a:t>, idrar ve kan gibi çeşitli dokularda üretilmesinde de kullanılmaktadır.</a:t>
            </a:r>
            <a:endParaRPr lang="tr-TR" dirty="0"/>
          </a:p>
        </p:txBody>
      </p:sp>
      <p:pic>
        <p:nvPicPr>
          <p:cNvPr id="15362" name="Picture 2" descr="Gonadolibérin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330" y="22029"/>
            <a:ext cx="2861670" cy="169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0876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Çeşitli </a:t>
            </a:r>
            <a:r>
              <a:rPr lang="tr-TR" dirty="0" err="1" smtClean="0"/>
              <a:t>tecombinant</a:t>
            </a:r>
            <a:r>
              <a:rPr lang="tr-TR" dirty="0" smtClean="0"/>
              <a:t> proteinlerin sözü edilen dokularda sentezlenmesi amacıyla üretilen </a:t>
            </a:r>
            <a:r>
              <a:rPr lang="tr-TR" dirty="0" err="1" smtClean="0"/>
              <a:t>transgenik</a:t>
            </a:r>
            <a:r>
              <a:rPr lang="tr-TR" dirty="0" smtClean="0"/>
              <a:t> hayvanlara </a:t>
            </a:r>
            <a:r>
              <a:rPr lang="tr-TR" dirty="0" err="1" smtClean="0"/>
              <a:t>biyoreaktörler</a:t>
            </a:r>
            <a:r>
              <a:rPr lang="tr-TR" dirty="0" smtClean="0"/>
              <a:t> adı verilmektedir.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320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286000" y="18593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49165" y="139767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..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2286000" y="31058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Bu güne kadar  50-55 </a:t>
            </a:r>
            <a:r>
              <a:rPr lang="tr-TR" dirty="0" err="1" smtClean="0"/>
              <a:t>rekombinant</a:t>
            </a:r>
            <a:r>
              <a:rPr lang="tr-TR" dirty="0" smtClean="0"/>
              <a:t> proteinin </a:t>
            </a:r>
            <a:r>
              <a:rPr lang="tr-TR" dirty="0" err="1" smtClean="0"/>
              <a:t>transgenik</a:t>
            </a:r>
            <a:r>
              <a:rPr lang="tr-TR" dirty="0" smtClean="0"/>
              <a:t> fare , </a:t>
            </a:r>
            <a:r>
              <a:rPr lang="tr-TR" dirty="0" err="1" smtClean="0"/>
              <a:t>rat</a:t>
            </a:r>
            <a:r>
              <a:rPr lang="tr-TR" dirty="0" smtClean="0"/>
              <a:t>, tavşan, keçi, koyun, domuz ve ineklerin sütünde salınımları sağlanmıştır.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035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Hayvanlarda Gen Aktarım Nedenleri</a:t>
            </a:r>
          </a:p>
          <a:p>
            <a:r>
              <a:rPr lang="tr-TR" dirty="0"/>
              <a:t>İnsan </a:t>
            </a:r>
            <a:r>
              <a:rPr lang="tr-TR" dirty="0" err="1"/>
              <a:t>terapötik</a:t>
            </a:r>
            <a:r>
              <a:rPr lang="tr-TR" dirty="0"/>
              <a:t> proteinleri üretimi,</a:t>
            </a:r>
          </a:p>
          <a:p>
            <a:r>
              <a:rPr lang="tr-TR" dirty="0"/>
              <a:t>Organ ve doku nakilleri,</a:t>
            </a:r>
          </a:p>
          <a:p>
            <a:r>
              <a:rPr lang="tr-TR" dirty="0"/>
              <a:t>İnsan sütüne benzer inek sütü yapımı,</a:t>
            </a:r>
          </a:p>
          <a:p>
            <a:r>
              <a:rPr lang="tr-TR" dirty="0"/>
              <a:t>Hastalıkların hayvan modelleri,</a:t>
            </a:r>
          </a:p>
          <a:p>
            <a:r>
              <a:rPr lang="tr-TR" dirty="0"/>
              <a:t>Hücre terapisi,</a:t>
            </a:r>
          </a:p>
          <a:p>
            <a:r>
              <a:rPr lang="tr-TR" dirty="0"/>
              <a:t>Et, süt vb. üretim artısı, özellik iyileştirmesi, hastalık direnci.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242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Transgenik hayvanlar, genomlarında kendilerine ait olmayan bir geni taşıyan hayvanlar olarak tanımlanır.</a:t>
            </a:r>
          </a:p>
          <a:p>
            <a:r>
              <a:rPr lang="tr-TR" dirty="0"/>
              <a:t>Niçin </a:t>
            </a:r>
            <a:r>
              <a:rPr lang="tr-TR" dirty="0" err="1"/>
              <a:t>transgenik</a:t>
            </a:r>
            <a:r>
              <a:rPr lang="tr-TR" dirty="0"/>
              <a:t> hayvanlar?</a:t>
            </a:r>
          </a:p>
          <a:p>
            <a:r>
              <a:rPr lang="tr-TR" dirty="0"/>
              <a:t> Yeni bilgilerin kazandırılması,</a:t>
            </a:r>
          </a:p>
          <a:p>
            <a:r>
              <a:rPr lang="tr-TR" dirty="0"/>
              <a:t> Genetik şifrenin çözülmesi</a:t>
            </a:r>
          </a:p>
          <a:p>
            <a:r>
              <a:rPr lang="tr-TR" dirty="0"/>
              <a:t> Fizyolojik sistemlerin genetik kodunun belirlenmesi,</a:t>
            </a:r>
          </a:p>
          <a:p>
            <a:r>
              <a:rPr lang="tr-TR" dirty="0"/>
              <a:t> Genetik olarak hastalık modellerinin geliştirilmesi,</a:t>
            </a:r>
          </a:p>
          <a:p>
            <a:r>
              <a:rPr lang="tr-TR" dirty="0"/>
              <a:t> Yeni özellikli hayvanların üretilmesi,</a:t>
            </a:r>
          </a:p>
          <a:p>
            <a:r>
              <a:rPr lang="tr-TR" dirty="0"/>
              <a:t> Yeni hayvansal ürünlerin </a:t>
            </a:r>
            <a:r>
              <a:rPr lang="tr-TR" dirty="0" err="1"/>
              <a:t>üretilmesidi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35164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986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652</TotalTime>
  <Words>260</Words>
  <Application>Microsoft Office PowerPoint</Application>
  <PresentationFormat>Ekran Gösterisi (4:3)</PresentationFormat>
  <Paragraphs>46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Calibri</vt:lpstr>
      <vt:lpstr>Franklin Gothic Book</vt:lpstr>
      <vt:lpstr>Franklin Gothic Medium</vt:lpstr>
      <vt:lpstr>Times New Roman</vt:lpstr>
      <vt:lpstr>Wingdings 2</vt:lpstr>
      <vt:lpstr>Gezinti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BÜYÜK RUMİNANTlarda GnRH İLE SEKSÜEL SİNKRONİZASYON</dc:title>
  <dc:creator>VAIO</dc:creator>
  <cp:lastModifiedBy>DELL</cp:lastModifiedBy>
  <cp:revision>69</cp:revision>
  <dcterms:created xsi:type="dcterms:W3CDTF">2016-12-23T16:42:25Z</dcterms:created>
  <dcterms:modified xsi:type="dcterms:W3CDTF">2018-02-07T09:36:56Z</dcterms:modified>
</cp:coreProperties>
</file>