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5" r:id="rId1"/>
  </p:sldMasterIdLst>
  <p:sldIdLst>
    <p:sldId id="256" r:id="rId2"/>
    <p:sldId id="263" r:id="rId3"/>
    <p:sldId id="257" r:id="rId4"/>
    <p:sldId id="258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0"/>
    <p:restoredTop sz="95118"/>
  </p:normalViewPr>
  <p:slideViewPr>
    <p:cSldViewPr snapToGrid="0" snapToObjects="1">
      <p:cViewPr varScale="1">
        <p:scale>
          <a:sx n="91" d="100"/>
          <a:sy n="91" d="100"/>
        </p:scale>
        <p:origin x="50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3361907-A796-6642-9EEE-263A782EF20C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296D76BA-0312-9E4D-89C6-C22584FDB2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4143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61907-A796-6642-9EEE-263A782EF20C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D76BA-0312-9E4D-89C6-C22584FDB2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4121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61907-A796-6642-9EEE-263A782EF20C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D76BA-0312-9E4D-89C6-C22584FDB2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06117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61907-A796-6642-9EEE-263A782EF20C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D76BA-0312-9E4D-89C6-C22584FDB2E1}" type="slidenum">
              <a:rPr lang="tr-TR" smtClean="0"/>
              <a:t>‹#›</a:t>
            </a:fld>
            <a:endParaRPr lang="tr-TR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539346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61907-A796-6642-9EEE-263A782EF20C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D76BA-0312-9E4D-89C6-C22584FDB2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65464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61907-A796-6642-9EEE-263A782EF20C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D76BA-0312-9E4D-89C6-C22584FDB2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15677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61907-A796-6642-9EEE-263A782EF20C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D76BA-0312-9E4D-89C6-C22584FDB2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43860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61907-A796-6642-9EEE-263A782EF20C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D76BA-0312-9E4D-89C6-C22584FDB2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87747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61907-A796-6642-9EEE-263A782EF20C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D76BA-0312-9E4D-89C6-C22584FDB2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5103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61907-A796-6642-9EEE-263A782EF20C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D76BA-0312-9E4D-89C6-C22584FDB2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985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61907-A796-6642-9EEE-263A782EF20C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D76BA-0312-9E4D-89C6-C22584FDB2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0624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61907-A796-6642-9EEE-263A782EF20C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D76BA-0312-9E4D-89C6-C22584FDB2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43357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61907-A796-6642-9EEE-263A782EF20C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D76BA-0312-9E4D-89C6-C22584FDB2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186421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61907-A796-6642-9EEE-263A782EF20C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D76BA-0312-9E4D-89C6-C22584FDB2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5559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61907-A796-6642-9EEE-263A782EF20C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D76BA-0312-9E4D-89C6-C22584FDB2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191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61907-A796-6642-9EEE-263A782EF20C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D76BA-0312-9E4D-89C6-C22584FDB2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263217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61907-A796-6642-9EEE-263A782EF20C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D76BA-0312-9E4D-89C6-C22584FDB2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7101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61907-A796-6642-9EEE-263A782EF20C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D76BA-0312-9E4D-89C6-C22584FDB2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60005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  <p:sldLayoutId id="2147483748" r:id="rId13"/>
    <p:sldLayoutId id="2147483749" r:id="rId14"/>
    <p:sldLayoutId id="2147483750" r:id="rId15"/>
    <p:sldLayoutId id="2147483751" r:id="rId16"/>
    <p:sldLayoutId id="2147483752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A898328-8542-174E-88DD-6837F4EEBE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Mekan ve Siyaset 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E540D3D-E8F2-6548-A45A-91FF00EFFD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Konu 14</a:t>
            </a:r>
          </a:p>
          <a:p>
            <a:r>
              <a:rPr lang="tr-TR"/>
              <a:t>Kıvılcım </a:t>
            </a:r>
            <a:r>
              <a:rPr lang="tr-TR" dirty="0"/>
              <a:t>Ertan</a:t>
            </a:r>
          </a:p>
        </p:txBody>
      </p:sp>
    </p:spTree>
    <p:extLst>
      <p:ext uri="{BB962C8B-B14F-4D97-AF65-F5344CB8AC3E}">
        <p14:creationId xmlns:p14="http://schemas.microsoft.com/office/powerpoint/2010/main" val="820861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0AEE131-A6B8-1448-B9BC-0F940C052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Mekan ve siyaset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6BA32D6-C75B-914E-AC8B-5A90C1A7E6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Kentsel</a:t>
            </a:r>
            <a:r>
              <a:rPr lang="en-US" sz="2800" dirty="0"/>
              <a:t> </a:t>
            </a:r>
            <a:r>
              <a:rPr lang="en-US" sz="2800" dirty="0" err="1"/>
              <a:t>hareketler</a:t>
            </a:r>
            <a:r>
              <a:rPr lang="en-US" sz="2800" dirty="0"/>
              <a:t>, </a:t>
            </a:r>
            <a:r>
              <a:rPr lang="en-US" sz="2800" dirty="0" err="1"/>
              <a:t>Batı’da</a:t>
            </a:r>
            <a:r>
              <a:rPr lang="en-US" sz="2800" dirty="0"/>
              <a:t> </a:t>
            </a:r>
            <a:r>
              <a:rPr lang="en-US" sz="2800" dirty="0" err="1"/>
              <a:t>özellikle</a:t>
            </a:r>
            <a:r>
              <a:rPr lang="en-US" sz="2800" dirty="0"/>
              <a:t>  1960’lı </a:t>
            </a:r>
            <a:r>
              <a:rPr lang="en-US" sz="2800" dirty="0" err="1"/>
              <a:t>yıllardan</a:t>
            </a:r>
            <a:r>
              <a:rPr lang="en-US" sz="2800" dirty="0"/>
              <a:t> </a:t>
            </a:r>
            <a:r>
              <a:rPr lang="en-US" sz="2800" dirty="0" err="1"/>
              <a:t>başlayarak</a:t>
            </a:r>
            <a:r>
              <a:rPr lang="en-US" sz="2800" dirty="0"/>
              <a:t> </a:t>
            </a:r>
            <a:r>
              <a:rPr lang="en-US" sz="2800" dirty="0" err="1"/>
              <a:t>geleneksel</a:t>
            </a:r>
            <a:r>
              <a:rPr lang="en-US" sz="2800" dirty="0"/>
              <a:t> </a:t>
            </a:r>
            <a:r>
              <a:rPr lang="en-US" sz="2800" dirty="0" err="1"/>
              <a:t>politik</a:t>
            </a:r>
            <a:r>
              <a:rPr lang="en-US" sz="2800" dirty="0"/>
              <a:t> (</a:t>
            </a:r>
            <a:r>
              <a:rPr lang="en-US" sz="2800" dirty="0" err="1"/>
              <a:t>seçim</a:t>
            </a:r>
            <a:r>
              <a:rPr lang="en-US" sz="2800" dirty="0"/>
              <a:t>)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sendikal</a:t>
            </a:r>
            <a:r>
              <a:rPr lang="en-US" sz="2800" dirty="0"/>
              <a:t> </a:t>
            </a:r>
            <a:r>
              <a:rPr lang="en-US" sz="2800" dirty="0" err="1"/>
              <a:t>mücadelelerin</a:t>
            </a:r>
            <a:r>
              <a:rPr lang="en-US" sz="2800" dirty="0"/>
              <a:t> </a:t>
            </a:r>
            <a:r>
              <a:rPr lang="en-US" sz="2800" dirty="0" err="1"/>
              <a:t>yanı</a:t>
            </a:r>
            <a:r>
              <a:rPr lang="en-US" sz="2800" dirty="0"/>
              <a:t> </a:t>
            </a:r>
            <a:r>
              <a:rPr lang="en-US" sz="2800" dirty="0" err="1"/>
              <a:t>sıra</a:t>
            </a:r>
            <a:r>
              <a:rPr lang="en-US" sz="2800" dirty="0"/>
              <a:t> </a:t>
            </a:r>
            <a:r>
              <a:rPr lang="en-US" sz="2800" dirty="0" err="1"/>
              <a:t>gelişerek</a:t>
            </a:r>
            <a:r>
              <a:rPr lang="en-US" sz="2800" dirty="0"/>
              <a:t>, Manuel </a:t>
            </a:r>
            <a:r>
              <a:rPr lang="en-US" sz="2800" dirty="0" err="1"/>
              <a:t>Castells’in</a:t>
            </a:r>
            <a:r>
              <a:rPr lang="en-US" sz="2800" dirty="0"/>
              <a:t> de </a:t>
            </a:r>
            <a:r>
              <a:rPr lang="en-US" sz="2800" dirty="0" err="1"/>
              <a:t>belirttiği</a:t>
            </a:r>
            <a:r>
              <a:rPr lang="en-US" sz="2800" dirty="0"/>
              <a:t> </a:t>
            </a:r>
            <a:r>
              <a:rPr lang="en-US" sz="2800" dirty="0" err="1"/>
              <a:t>gibi</a:t>
            </a:r>
            <a:r>
              <a:rPr lang="en-US" sz="2800" dirty="0"/>
              <a:t>, </a:t>
            </a:r>
            <a:r>
              <a:rPr lang="en-US" sz="2800" dirty="0" err="1"/>
              <a:t>geniş</a:t>
            </a:r>
            <a:r>
              <a:rPr lang="en-US" sz="2800" dirty="0"/>
              <a:t> </a:t>
            </a:r>
            <a:r>
              <a:rPr lang="en-US" sz="2800" dirty="0" err="1"/>
              <a:t>kitlelerin</a:t>
            </a:r>
            <a:r>
              <a:rPr lang="en-US" sz="2800" dirty="0"/>
              <a:t> </a:t>
            </a:r>
            <a:r>
              <a:rPr lang="en-US" sz="2800" dirty="0" err="1"/>
              <a:t>bilinçlenmesinin</a:t>
            </a:r>
            <a:r>
              <a:rPr lang="en-US" sz="2800" dirty="0"/>
              <a:t> </a:t>
            </a:r>
            <a:r>
              <a:rPr lang="en-US" sz="2800" dirty="0" err="1"/>
              <a:t>önemli</a:t>
            </a:r>
            <a:r>
              <a:rPr lang="en-US" sz="2800" dirty="0"/>
              <a:t>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/>
              <a:t>aracı</a:t>
            </a:r>
            <a:r>
              <a:rPr lang="en-US" sz="2800" dirty="0"/>
              <a:t>, </a:t>
            </a:r>
            <a:r>
              <a:rPr lang="en-US" sz="2800" dirty="0" err="1"/>
              <a:t>katılım</a:t>
            </a:r>
            <a:r>
              <a:rPr lang="en-US" sz="2800" dirty="0"/>
              <a:t> </a:t>
            </a:r>
            <a:r>
              <a:rPr lang="en-US" sz="2800" dirty="0" err="1"/>
              <a:t>demokrasisinin</a:t>
            </a:r>
            <a:r>
              <a:rPr lang="en-US" sz="2800" dirty="0"/>
              <a:t>  “</a:t>
            </a:r>
            <a:r>
              <a:rPr lang="en-US" sz="2800" dirty="0" err="1"/>
              <a:t>okulu</a:t>
            </a:r>
            <a:r>
              <a:rPr lang="en-US" sz="2800" dirty="0"/>
              <a:t>” </a:t>
            </a:r>
            <a:r>
              <a:rPr lang="en-US" sz="2800" dirty="0" err="1"/>
              <a:t>olma</a:t>
            </a:r>
            <a:r>
              <a:rPr lang="en-US" sz="2800" dirty="0"/>
              <a:t> </a:t>
            </a:r>
            <a:r>
              <a:rPr lang="en-US" sz="2800" dirty="0" err="1"/>
              <a:t>yoluna</a:t>
            </a:r>
            <a:r>
              <a:rPr lang="en-US" sz="2800" dirty="0"/>
              <a:t> </a:t>
            </a:r>
            <a:r>
              <a:rPr lang="en-US" sz="2800" dirty="0" err="1"/>
              <a:t>girmiştir</a:t>
            </a:r>
            <a:r>
              <a:rPr lang="en-US" sz="2800" dirty="0"/>
              <a:t> (</a:t>
            </a:r>
            <a:r>
              <a:rPr lang="en-US" sz="2800" dirty="0" err="1"/>
              <a:t>Bumin</a:t>
            </a:r>
            <a:r>
              <a:rPr lang="en-US" sz="2800" dirty="0"/>
              <a:t>, 1990: 151)</a:t>
            </a: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85376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B04A5B8-5C96-634D-AA81-7D32679C5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Mekan ve siyaset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EFDEB20-6908-E947-AF93-E5BEE1F77B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Henri Lefebvre, “</a:t>
            </a:r>
            <a:r>
              <a:rPr lang="en-US" sz="3200" dirty="0" err="1"/>
              <a:t>kent</a:t>
            </a:r>
            <a:r>
              <a:rPr lang="en-US" sz="3200" dirty="0"/>
              <a:t> </a:t>
            </a:r>
            <a:r>
              <a:rPr lang="en-US" sz="3200" dirty="0" err="1"/>
              <a:t>mekanını</a:t>
            </a:r>
            <a:r>
              <a:rPr lang="en-US" sz="3200" dirty="0"/>
              <a:t> </a:t>
            </a:r>
            <a:r>
              <a:rPr lang="en-US" sz="3200" dirty="0" err="1"/>
              <a:t>işgal</a:t>
            </a:r>
            <a:r>
              <a:rPr lang="en-US" sz="3200" dirty="0"/>
              <a:t> </a:t>
            </a:r>
            <a:r>
              <a:rPr lang="en-US" sz="3200" dirty="0" err="1"/>
              <a:t>etmek</a:t>
            </a:r>
            <a:r>
              <a:rPr lang="en-US" sz="3200" dirty="0"/>
              <a:t>, </a:t>
            </a:r>
            <a:r>
              <a:rPr lang="en-US" sz="3200" dirty="0" err="1"/>
              <a:t>kent</a:t>
            </a:r>
            <a:r>
              <a:rPr lang="en-US" sz="3200" dirty="0"/>
              <a:t> </a:t>
            </a:r>
            <a:r>
              <a:rPr lang="en-US" sz="3200" dirty="0" err="1"/>
              <a:t>mekanını</a:t>
            </a:r>
            <a:r>
              <a:rPr lang="en-US" sz="3200" dirty="0"/>
              <a:t> </a:t>
            </a:r>
            <a:r>
              <a:rPr lang="en-US" sz="3200" dirty="0" err="1"/>
              <a:t>hayata</a:t>
            </a:r>
            <a:r>
              <a:rPr lang="en-US" sz="3200" dirty="0"/>
              <a:t> </a:t>
            </a:r>
            <a:r>
              <a:rPr lang="en-US" sz="3200" dirty="0" err="1"/>
              <a:t>döndürmektir</a:t>
            </a:r>
            <a:r>
              <a:rPr lang="en-US" sz="3200" dirty="0"/>
              <a:t>” der.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93004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A73C0FE-E155-6843-8078-F90DA9512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Mekan ve siyaset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DE799DA-9799-4C47-A88D-9B24E20C98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Kent, </a:t>
            </a:r>
            <a:r>
              <a:rPr lang="en-US" sz="3200" dirty="0" err="1"/>
              <a:t>kendi</a:t>
            </a:r>
            <a:r>
              <a:rPr lang="en-US" sz="3200" dirty="0"/>
              <a:t> </a:t>
            </a:r>
            <a:r>
              <a:rPr lang="en-US" sz="3200" dirty="0" err="1"/>
              <a:t>başına</a:t>
            </a:r>
            <a:r>
              <a:rPr lang="en-US" sz="3200" dirty="0"/>
              <a:t> </a:t>
            </a:r>
            <a:r>
              <a:rPr lang="en-US" sz="3200" dirty="0" err="1"/>
              <a:t>birşeydir</a:t>
            </a:r>
            <a:r>
              <a:rPr lang="en-US" sz="3200" dirty="0"/>
              <a:t>, </a:t>
            </a:r>
            <a:r>
              <a:rPr lang="en-US" sz="3200" dirty="0" err="1"/>
              <a:t>dinamik</a:t>
            </a:r>
            <a:r>
              <a:rPr lang="en-US" sz="3200" dirty="0"/>
              <a:t> </a:t>
            </a:r>
            <a:r>
              <a:rPr lang="en-US" sz="3200" dirty="0" err="1"/>
              <a:t>toplumsal</a:t>
            </a:r>
            <a:r>
              <a:rPr lang="en-US" sz="3200" dirty="0"/>
              <a:t> </a:t>
            </a:r>
            <a:r>
              <a:rPr lang="en-US" sz="3200" dirty="0" err="1"/>
              <a:t>ilişkiler</a:t>
            </a:r>
            <a:r>
              <a:rPr lang="en-US" sz="3200" dirty="0"/>
              <a:t> </a:t>
            </a:r>
            <a:r>
              <a:rPr lang="en-US" sz="3200" dirty="0" err="1"/>
              <a:t>olmaksızın</a:t>
            </a:r>
            <a:r>
              <a:rPr lang="en-US" sz="3200" dirty="0"/>
              <a:t>, </a:t>
            </a:r>
            <a:r>
              <a:rPr lang="en-US" sz="3200" dirty="0" err="1"/>
              <a:t>insanların</a:t>
            </a:r>
            <a:r>
              <a:rPr lang="en-US" sz="3200" dirty="0"/>
              <a:t> </a:t>
            </a:r>
            <a:r>
              <a:rPr lang="en-US" sz="3200" dirty="0" err="1"/>
              <a:t>bir</a:t>
            </a:r>
            <a:r>
              <a:rPr lang="en-US" sz="3200" dirty="0"/>
              <a:t> </a:t>
            </a:r>
            <a:r>
              <a:rPr lang="en-US" sz="3200" dirty="0" err="1"/>
              <a:t>araya</a:t>
            </a:r>
            <a:r>
              <a:rPr lang="en-US" sz="3200" dirty="0"/>
              <a:t> </a:t>
            </a:r>
            <a:r>
              <a:rPr lang="en-US" sz="3200" dirty="0" err="1"/>
              <a:t>gelişi</a:t>
            </a:r>
            <a:r>
              <a:rPr lang="en-US" sz="3200" dirty="0"/>
              <a:t> </a:t>
            </a:r>
            <a:r>
              <a:rPr lang="en-US" sz="3200" dirty="0" err="1"/>
              <a:t>olmaksızın</a:t>
            </a:r>
            <a:r>
              <a:rPr lang="en-US" sz="3200" dirty="0"/>
              <a:t> </a:t>
            </a:r>
            <a:r>
              <a:rPr lang="en-US" sz="3200" dirty="0" err="1"/>
              <a:t>hiçbir</a:t>
            </a:r>
            <a:r>
              <a:rPr lang="en-US" sz="3200" dirty="0"/>
              <a:t> </a:t>
            </a:r>
            <a:r>
              <a:rPr lang="en-US" sz="3200" dirty="0" err="1"/>
              <a:t>şeydir</a:t>
            </a:r>
            <a:r>
              <a:rPr lang="en-US" sz="3200" dirty="0"/>
              <a:t>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417547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A3431D8-A69A-AF4C-9453-CA5ABC2CC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3132371-F590-CC41-B4F3-1C9F58C93A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Bumin</a:t>
            </a:r>
            <a:r>
              <a:rPr lang="en-US" sz="2800" dirty="0"/>
              <a:t>, </a:t>
            </a:r>
            <a:r>
              <a:rPr lang="en-US" sz="2800" dirty="0" err="1"/>
              <a:t>Kürşat</a:t>
            </a:r>
            <a:r>
              <a:rPr lang="en-US" sz="2800" dirty="0"/>
              <a:t> (1990), </a:t>
            </a:r>
            <a:r>
              <a:rPr lang="en-US" sz="2800" dirty="0" err="1"/>
              <a:t>Demokrasi</a:t>
            </a:r>
            <a:r>
              <a:rPr lang="en-US" sz="2800" dirty="0"/>
              <a:t> </a:t>
            </a:r>
            <a:r>
              <a:rPr lang="en-US" sz="2800" dirty="0" err="1"/>
              <a:t>Arayışında</a:t>
            </a:r>
            <a:r>
              <a:rPr lang="en-US" sz="2800" dirty="0"/>
              <a:t> Kent, </a:t>
            </a:r>
            <a:r>
              <a:rPr lang="en-US" sz="2800" dirty="0" err="1"/>
              <a:t>Ayrıntı</a:t>
            </a:r>
            <a:r>
              <a:rPr lang="en-US" sz="2800" dirty="0"/>
              <a:t> </a:t>
            </a:r>
            <a:r>
              <a:rPr lang="en-US" sz="2800" dirty="0" err="1"/>
              <a:t>Yayınevi</a:t>
            </a:r>
            <a:r>
              <a:rPr lang="en-US" sz="2800" dirty="0"/>
              <a:t>, İstanbul. </a:t>
            </a:r>
          </a:p>
          <a:p>
            <a:r>
              <a:rPr lang="en-US" sz="2800" dirty="0"/>
              <a:t>Castells, Manuel (1983), The City and the Grassroots, University of California Press, Berkeley </a:t>
            </a:r>
            <a:r>
              <a:rPr lang="en-US" sz="2800" dirty="0" err="1"/>
              <a:t>ve</a:t>
            </a:r>
            <a:r>
              <a:rPr lang="en-US" sz="2800" dirty="0"/>
              <a:t> Los Angeles.</a:t>
            </a:r>
          </a:p>
          <a:p>
            <a:r>
              <a:rPr lang="en-US" sz="2800" dirty="0"/>
              <a:t>Harvey, David (2014), “</a:t>
            </a:r>
            <a:r>
              <a:rPr lang="en-US" sz="2800" dirty="0" err="1"/>
              <a:t>Kentsel</a:t>
            </a:r>
            <a:r>
              <a:rPr lang="en-US" sz="2800" dirty="0"/>
              <a:t> </a:t>
            </a:r>
            <a:r>
              <a:rPr lang="en-US" sz="2800" dirty="0" err="1"/>
              <a:t>Mekan</a:t>
            </a:r>
            <a:r>
              <a:rPr lang="en-US" sz="2800" dirty="0"/>
              <a:t> </a:t>
            </a:r>
            <a:r>
              <a:rPr lang="en-US" sz="2800" dirty="0" err="1"/>
              <a:t>Mücadeleleri</a:t>
            </a:r>
            <a:r>
              <a:rPr lang="en-US" sz="2800" dirty="0"/>
              <a:t> </a:t>
            </a:r>
            <a:r>
              <a:rPr lang="en-US" sz="2800" dirty="0" err="1"/>
              <a:t>Neden</a:t>
            </a:r>
            <a:r>
              <a:rPr lang="en-US" sz="2800" dirty="0"/>
              <a:t> </a:t>
            </a:r>
            <a:r>
              <a:rPr lang="en-US" sz="2800" dirty="0" err="1"/>
              <a:t>Önemlidir</a:t>
            </a:r>
            <a:r>
              <a:rPr lang="en-US" sz="2800" dirty="0"/>
              <a:t>?”, </a:t>
            </a:r>
            <a:r>
              <a:rPr lang="en-US" sz="2800" dirty="0" err="1"/>
              <a:t>Mekan</a:t>
            </a:r>
            <a:r>
              <a:rPr lang="en-US" sz="2800" dirty="0"/>
              <a:t> </a:t>
            </a:r>
            <a:r>
              <a:rPr lang="en-US" sz="2800" dirty="0" err="1"/>
              <a:t>Meselesi</a:t>
            </a:r>
            <a:r>
              <a:rPr lang="en-US" sz="2800" dirty="0"/>
              <a:t>, </a:t>
            </a:r>
            <a:r>
              <a:rPr lang="en-US" sz="2800" dirty="0" err="1"/>
              <a:t>Tekin</a:t>
            </a:r>
            <a:r>
              <a:rPr lang="en-US" sz="2800" dirty="0"/>
              <a:t> </a:t>
            </a:r>
            <a:r>
              <a:rPr lang="en-US" sz="2800" dirty="0" err="1"/>
              <a:t>Yayınevi</a:t>
            </a:r>
            <a:r>
              <a:rPr lang="en-US" sz="2800" dirty="0"/>
              <a:t>, İstanbul, s. 141-164).</a:t>
            </a: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752793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E1C5F39-3841-3C44-8BCD-70C68DBA0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BDC8DE4-386D-EF40-A262-F3C946EFBE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2800" dirty="0"/>
          </a:p>
          <a:p>
            <a:r>
              <a:rPr lang="en-US" sz="2800" dirty="0"/>
              <a:t>Harvey, David (2013), </a:t>
            </a:r>
            <a:r>
              <a:rPr lang="en-US" sz="2800" dirty="0" err="1"/>
              <a:t>Sosyal</a:t>
            </a:r>
            <a:r>
              <a:rPr lang="en-US" sz="2800" dirty="0"/>
              <a:t> </a:t>
            </a:r>
            <a:r>
              <a:rPr lang="en-US" sz="2800" dirty="0" err="1"/>
              <a:t>Adalet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Şehir</a:t>
            </a:r>
            <a:r>
              <a:rPr lang="en-US" sz="2800" dirty="0"/>
              <a:t>, (</a:t>
            </a:r>
            <a:r>
              <a:rPr lang="en-US" sz="2800" dirty="0" err="1"/>
              <a:t>Çev</a:t>
            </a:r>
            <a:r>
              <a:rPr lang="en-US" sz="2800" dirty="0"/>
              <a:t>.: Mehmet </a:t>
            </a:r>
            <a:r>
              <a:rPr lang="en-US" sz="2800" dirty="0" err="1"/>
              <a:t>Moralı</a:t>
            </a:r>
            <a:r>
              <a:rPr lang="en-US" sz="2800" dirty="0"/>
              <a:t>), Metis </a:t>
            </a:r>
            <a:r>
              <a:rPr lang="en-US" sz="2800" dirty="0" err="1"/>
              <a:t>Yayınları</a:t>
            </a:r>
            <a:r>
              <a:rPr lang="en-US" sz="2800" dirty="0"/>
              <a:t>, İstanbul. </a:t>
            </a:r>
            <a:endParaRPr lang="tr-TR" sz="2800" dirty="0"/>
          </a:p>
          <a:p>
            <a:r>
              <a:rPr lang="en-US" sz="2800" dirty="0"/>
              <a:t>Lefebvre, Henri (2013), </a:t>
            </a:r>
            <a:r>
              <a:rPr lang="en-US" sz="2800" dirty="0" err="1"/>
              <a:t>Kentsel</a:t>
            </a:r>
            <a:r>
              <a:rPr lang="en-US" sz="2800" dirty="0"/>
              <a:t> </a:t>
            </a:r>
            <a:r>
              <a:rPr lang="en-US" sz="2800" dirty="0" err="1"/>
              <a:t>Devrim</a:t>
            </a:r>
            <a:r>
              <a:rPr lang="en-US" sz="2800" dirty="0"/>
              <a:t>, </a:t>
            </a:r>
            <a:r>
              <a:rPr lang="en-US" sz="2800" dirty="0" err="1"/>
              <a:t>Sel</a:t>
            </a:r>
            <a:r>
              <a:rPr lang="en-US" sz="2800" dirty="0"/>
              <a:t> </a:t>
            </a:r>
            <a:r>
              <a:rPr lang="en-US" sz="2800" dirty="0" err="1"/>
              <a:t>Yayıncılık</a:t>
            </a:r>
            <a:r>
              <a:rPr lang="en-US" sz="2800" dirty="0"/>
              <a:t>, İstanbul.</a:t>
            </a:r>
          </a:p>
          <a:p>
            <a:r>
              <a:rPr lang="en-US" sz="2800" dirty="0"/>
              <a:t>Lefebvre, Henri 2016(1968), </a:t>
            </a:r>
            <a:r>
              <a:rPr lang="en-US" sz="2800" dirty="0" err="1"/>
              <a:t>Şehir</a:t>
            </a:r>
            <a:r>
              <a:rPr lang="en-US" sz="2800" dirty="0"/>
              <a:t> </a:t>
            </a:r>
            <a:r>
              <a:rPr lang="en-US" sz="2800" dirty="0" err="1"/>
              <a:t>Hakkı</a:t>
            </a:r>
            <a:r>
              <a:rPr lang="en-US" sz="2800" dirty="0"/>
              <a:t>, </a:t>
            </a:r>
            <a:r>
              <a:rPr lang="en-US" sz="2800" dirty="0" err="1"/>
              <a:t>Sel</a:t>
            </a:r>
            <a:r>
              <a:rPr lang="en-US" sz="2800" dirty="0"/>
              <a:t> </a:t>
            </a:r>
            <a:r>
              <a:rPr lang="en-US" sz="2800" dirty="0" err="1"/>
              <a:t>Yayıncılık</a:t>
            </a:r>
            <a:r>
              <a:rPr lang="en-US" sz="2800" dirty="0"/>
              <a:t>, İstanbul.</a:t>
            </a: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8833851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vre">
  <a:themeElements>
    <a:clrScheme name="Devre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Devre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v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{A024ED22-800B-CF44-A9AA-FCC61189BBEF}tf10001122</Template>
  <TotalTime>93</TotalTime>
  <Words>212</Words>
  <Application>Microsoft Office PowerPoint</Application>
  <PresentationFormat>Geniş ekran</PresentationFormat>
  <Paragraphs>18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Tw Cen MT</vt:lpstr>
      <vt:lpstr>Devre</vt:lpstr>
      <vt:lpstr>Mekan ve Siyaset </vt:lpstr>
      <vt:lpstr>Mekan ve siyaset</vt:lpstr>
      <vt:lpstr>Mekan ve siyaset</vt:lpstr>
      <vt:lpstr>Mekan ve siyaset</vt:lpstr>
      <vt:lpstr>kaynakça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Mekan ve Siyaset</dc:title>
  <dc:creator>Microsoft Office User</dc:creator>
  <cp:lastModifiedBy>KIVILCIM ERTAN</cp:lastModifiedBy>
  <cp:revision>12</cp:revision>
  <dcterms:created xsi:type="dcterms:W3CDTF">2021-01-01T15:30:49Z</dcterms:created>
  <dcterms:modified xsi:type="dcterms:W3CDTF">2023-11-03T11:27:17Z</dcterms:modified>
</cp:coreProperties>
</file>