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F33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F33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F33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70547" y="3893820"/>
            <a:ext cx="2470150" cy="2659380"/>
          </a:xfrm>
          <a:custGeom>
            <a:avLst/>
            <a:gdLst/>
            <a:ahLst/>
            <a:cxnLst/>
            <a:rect l="l" t="t" r="r" b="b"/>
            <a:pathLst>
              <a:path w="2470150" h="2659379">
                <a:moveTo>
                  <a:pt x="2470150" y="0"/>
                </a:moveTo>
                <a:lnTo>
                  <a:pt x="1714500" y="755649"/>
                </a:lnTo>
              </a:path>
              <a:path w="2470150" h="2659379">
                <a:moveTo>
                  <a:pt x="2470150" y="187451"/>
                </a:moveTo>
                <a:lnTo>
                  <a:pt x="0" y="2659189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569707" y="4160520"/>
            <a:ext cx="1571625" cy="1571625"/>
          </a:xfrm>
          <a:custGeom>
            <a:avLst/>
            <a:gdLst/>
            <a:ahLst/>
            <a:cxnLst/>
            <a:rect l="l" t="t" r="r" b="b"/>
            <a:pathLst>
              <a:path w="1571625" h="1571625">
                <a:moveTo>
                  <a:pt x="1571625" y="0"/>
                </a:moveTo>
                <a:lnTo>
                  <a:pt x="0" y="157162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695437" y="4039362"/>
            <a:ext cx="1441450" cy="1441450"/>
          </a:xfrm>
          <a:custGeom>
            <a:avLst/>
            <a:gdLst/>
            <a:ahLst/>
            <a:cxnLst/>
            <a:rect l="l" t="t" r="r" b="b"/>
            <a:pathLst>
              <a:path w="1441450" h="1441450">
                <a:moveTo>
                  <a:pt x="1441450" y="0"/>
                </a:moveTo>
                <a:lnTo>
                  <a:pt x="0" y="1441450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088629" y="4496562"/>
            <a:ext cx="1047750" cy="1047750"/>
          </a:xfrm>
          <a:custGeom>
            <a:avLst/>
            <a:gdLst/>
            <a:ahLst/>
            <a:cxnLst/>
            <a:rect l="l" t="t" r="r" b="b"/>
            <a:pathLst>
              <a:path w="1047750" h="1047750">
                <a:moveTo>
                  <a:pt x="1047750" y="0"/>
                </a:moveTo>
                <a:lnTo>
                  <a:pt x="0" y="1047750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64539" y="1816734"/>
            <a:ext cx="6614921" cy="391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FF33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81100" y="2774950"/>
            <a:ext cx="6285230" cy="34150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4283" y="823036"/>
            <a:ext cx="5610225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dirty="0">
                <a:solidFill>
                  <a:srgbClr val="A40D82"/>
                </a:solidFill>
                <a:latin typeface="TeXGyreAdventor"/>
                <a:cs typeface="TeXGyreAdventor"/>
              </a:rPr>
              <a:t>METEOROLOJİ</a:t>
            </a:r>
            <a:endParaRPr sz="6000" dirty="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58158" y="2846070"/>
            <a:ext cx="1019810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tr-TR" sz="2000" b="1" dirty="0" smtClean="0">
                <a:solidFill>
                  <a:srgbClr val="A40D82"/>
                </a:solidFill>
                <a:latin typeface="TeXGyreAdventor"/>
                <a:cs typeface="TeXGyreAdventor"/>
              </a:rPr>
              <a:t>4. </a:t>
            </a:r>
            <a:r>
              <a:rPr sz="2000" b="1" dirty="0" smtClean="0">
                <a:solidFill>
                  <a:srgbClr val="A40D82"/>
                </a:solidFill>
                <a:latin typeface="TeXGyreAdventor"/>
                <a:cs typeface="TeXGyreAdventor"/>
              </a:rPr>
              <a:t>HAFTA</a:t>
            </a:r>
            <a:endParaRPr sz="2000" dirty="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36800" y="4770247"/>
            <a:ext cx="6240399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spc="-10" dirty="0">
                <a:solidFill>
                  <a:srgbClr val="A40D82"/>
                </a:solidFill>
                <a:latin typeface="TeXGyreAdventor"/>
                <a:cs typeface="TeXGyreAdventor"/>
              </a:rPr>
              <a:t>Doç. Dr. </a:t>
            </a:r>
            <a:r>
              <a:rPr lang="tr-TR" sz="3400" spc="-5" dirty="0" smtClean="0">
                <a:solidFill>
                  <a:srgbClr val="A40D82"/>
                </a:solidFill>
                <a:latin typeface="TeXGyreAdventor"/>
                <a:cs typeface="TeXGyreAdventor"/>
              </a:rPr>
              <a:t>Havva Eylem POLAT</a:t>
            </a:r>
            <a:endParaRPr sz="3400" dirty="0">
              <a:latin typeface="TeXGyreAdventor"/>
              <a:cs typeface="TeXGyreAdventor"/>
            </a:endParaRPr>
          </a:p>
        </p:txBody>
      </p:sp>
    </p:spTree>
    <p:extLst>
      <p:ext uri="{BB962C8B-B14F-4D97-AF65-F5344CB8AC3E}">
        <p14:creationId xmlns:p14="http://schemas.microsoft.com/office/powerpoint/2010/main" val="1850288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019543" y="3240022"/>
            <a:ext cx="1077468" cy="36179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93444" y="20523"/>
            <a:ext cx="42494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0000"/>
                </a:solidFill>
              </a:rPr>
              <a:t>Hava Basıncının</a:t>
            </a:r>
            <a:r>
              <a:rPr sz="2800" spc="-30" dirty="0">
                <a:solidFill>
                  <a:srgbClr val="000000"/>
                </a:solidFill>
              </a:rPr>
              <a:t> </a:t>
            </a:r>
            <a:r>
              <a:rPr sz="2800" spc="-10" dirty="0">
                <a:solidFill>
                  <a:srgbClr val="000000"/>
                </a:solidFill>
              </a:rPr>
              <a:t>Ölçülmesi: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78739" y="815085"/>
            <a:ext cx="8879840" cy="2293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1440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Atmosferin mutlak basıncı (hava </a:t>
            </a:r>
            <a:r>
              <a:rPr sz="2400" spc="-10" dirty="0">
                <a:latin typeface="Times New Roman"/>
                <a:cs typeface="Times New Roman"/>
              </a:rPr>
              <a:t>basıncı) </a:t>
            </a:r>
            <a:r>
              <a:rPr sz="2400" b="1" spc="-15" dirty="0">
                <a:latin typeface="Times New Roman"/>
                <a:cs typeface="Times New Roman"/>
              </a:rPr>
              <a:t>barometre </a:t>
            </a:r>
            <a:r>
              <a:rPr sz="2400" spc="-10" dirty="0">
                <a:latin typeface="Times New Roman"/>
                <a:cs typeface="Times New Roman"/>
              </a:rPr>
              <a:t>ile </a:t>
            </a:r>
            <a:r>
              <a:rPr sz="2400" spc="-20" dirty="0">
                <a:latin typeface="Times New Roman"/>
                <a:cs typeface="Times New Roman"/>
              </a:rPr>
              <a:t>ölçülür.  </a:t>
            </a:r>
            <a:r>
              <a:rPr sz="2400" spc="-5" dirty="0">
                <a:latin typeface="Times New Roman"/>
                <a:cs typeface="Times New Roman"/>
              </a:rPr>
              <a:t>Bu amaçla Islak(civalı) ve kuru (madensel) barometreler </a:t>
            </a:r>
            <a:r>
              <a:rPr sz="2400" spc="-15" dirty="0">
                <a:latin typeface="Times New Roman"/>
                <a:cs typeface="Times New Roman"/>
              </a:rPr>
              <a:t>kullanılır. </a:t>
            </a:r>
            <a:r>
              <a:rPr sz="2400" spc="570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Yazıcı </a:t>
            </a:r>
            <a:r>
              <a:rPr sz="2400" dirty="0">
                <a:latin typeface="Times New Roman"/>
                <a:cs typeface="Times New Roman"/>
              </a:rPr>
              <a:t>tiplerine </a:t>
            </a:r>
            <a:r>
              <a:rPr sz="2400" b="1" spc="-10" dirty="0">
                <a:latin typeface="Times New Roman"/>
                <a:cs typeface="Times New Roman"/>
              </a:rPr>
              <a:t>barograf </a:t>
            </a:r>
            <a:r>
              <a:rPr sz="2400" dirty="0">
                <a:latin typeface="Times New Roman"/>
                <a:cs typeface="Times New Roman"/>
              </a:rPr>
              <a:t>adı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verilir.</a:t>
            </a:r>
            <a:endParaRPr sz="2400">
              <a:latin typeface="Times New Roman"/>
              <a:cs typeface="Times New Roman"/>
            </a:endParaRPr>
          </a:p>
          <a:p>
            <a:pPr marL="12700" marR="5080" indent="914400" algn="just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Civalı barometreler daha hassas olduklarından, </a:t>
            </a:r>
            <a:r>
              <a:rPr sz="2400" dirty="0">
                <a:latin typeface="Times New Roman"/>
                <a:cs typeface="Times New Roman"/>
              </a:rPr>
              <a:t>diğer </a:t>
            </a:r>
            <a:r>
              <a:rPr sz="2400" spc="-5" dirty="0">
                <a:latin typeface="Times New Roman"/>
                <a:cs typeface="Times New Roman"/>
              </a:rPr>
              <a:t>madensel  barometre </a:t>
            </a:r>
            <a:r>
              <a:rPr sz="2400" spc="-1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barograflardan elde edilen değerler </a:t>
            </a:r>
            <a:r>
              <a:rPr sz="2400" spc="-10" dirty="0">
                <a:latin typeface="Times New Roman"/>
                <a:cs typeface="Times New Roman"/>
              </a:rPr>
              <a:t>ile </a:t>
            </a:r>
            <a:r>
              <a:rPr sz="2400" spc="-5" dirty="0">
                <a:latin typeface="Times New Roman"/>
                <a:cs typeface="Times New Roman"/>
              </a:rPr>
              <a:t>kontrol (kalibre)  </a:t>
            </a:r>
            <a:r>
              <a:rPr sz="2400" spc="-20" dirty="0">
                <a:latin typeface="Times New Roman"/>
                <a:cs typeface="Times New Roman"/>
              </a:rPr>
              <a:t>edilir.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15567" y="3500628"/>
            <a:ext cx="4860035" cy="31729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92852" y="1053083"/>
            <a:ext cx="3512820" cy="50840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18540" y="719216"/>
            <a:ext cx="3966845" cy="4806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40000"/>
              </a:lnSpc>
              <a:spcBef>
                <a:spcPts val="105"/>
              </a:spcBef>
            </a:pPr>
            <a:r>
              <a:rPr sz="2800" b="1" spc="-5" dirty="0">
                <a:latin typeface="Arial"/>
                <a:cs typeface="Arial"/>
              </a:rPr>
              <a:t>İ ç i n d e k i h a v a s ı  </a:t>
            </a:r>
            <a:r>
              <a:rPr sz="2800" b="1" spc="125" dirty="0">
                <a:latin typeface="Arial"/>
                <a:cs typeface="Arial"/>
              </a:rPr>
              <a:t>tamamen boşaltılmış  </a:t>
            </a:r>
            <a:r>
              <a:rPr sz="2800" b="1" spc="-5" dirty="0">
                <a:latin typeface="Arial"/>
                <a:cs typeface="Arial"/>
              </a:rPr>
              <a:t>b</a:t>
            </a:r>
            <a:r>
              <a:rPr sz="2800" b="1" spc="-24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i</a:t>
            </a:r>
            <a:r>
              <a:rPr sz="2800" b="1" spc="-229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r</a:t>
            </a:r>
            <a:r>
              <a:rPr sz="2800" b="1" spc="17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b</a:t>
            </a:r>
            <a:r>
              <a:rPr sz="2800" b="1" spc="-24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o</a:t>
            </a:r>
            <a:r>
              <a:rPr sz="2800" b="1" spc="-23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r</a:t>
            </a:r>
            <a:r>
              <a:rPr sz="2800" b="1" spc="-229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u</a:t>
            </a:r>
            <a:r>
              <a:rPr sz="2800" b="1" spc="-24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,</a:t>
            </a:r>
            <a:r>
              <a:rPr sz="2800" b="1" spc="17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s</a:t>
            </a:r>
            <a:r>
              <a:rPr sz="2800" b="1" spc="-22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ı</a:t>
            </a:r>
            <a:r>
              <a:rPr sz="2800" b="1" spc="-24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v</a:t>
            </a:r>
            <a:r>
              <a:rPr sz="2800" b="1" spc="-22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ı</a:t>
            </a:r>
            <a:r>
              <a:rPr sz="2800" b="1" spc="-229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n</a:t>
            </a:r>
            <a:r>
              <a:rPr sz="2800" b="1" spc="-24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ı</a:t>
            </a:r>
            <a:r>
              <a:rPr sz="2800" b="1" spc="-229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n  </a:t>
            </a:r>
            <a:r>
              <a:rPr sz="2800" b="1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i ç e r i s i n e  </a:t>
            </a:r>
            <a:r>
              <a:rPr sz="2800" b="1" spc="229" dirty="0">
                <a:latin typeface="Arial"/>
                <a:cs typeface="Arial"/>
              </a:rPr>
              <a:t>daldırıldığında, </a:t>
            </a:r>
            <a:r>
              <a:rPr sz="2800" b="1" spc="180" dirty="0">
                <a:latin typeface="Arial"/>
                <a:cs typeface="Arial"/>
              </a:rPr>
              <a:t>sıvı  </a:t>
            </a:r>
            <a:r>
              <a:rPr sz="2800" b="1" spc="75" dirty="0">
                <a:latin typeface="Arial"/>
                <a:cs typeface="Arial"/>
              </a:rPr>
              <a:t>boru </a:t>
            </a:r>
            <a:r>
              <a:rPr sz="2800" b="1" spc="85" dirty="0">
                <a:latin typeface="Arial"/>
                <a:cs typeface="Arial"/>
              </a:rPr>
              <a:t>içinde </a:t>
            </a:r>
            <a:r>
              <a:rPr sz="2800" b="1" spc="90" dirty="0">
                <a:latin typeface="Arial"/>
                <a:cs typeface="Arial"/>
              </a:rPr>
              <a:t>atmosfer  </a:t>
            </a:r>
            <a:r>
              <a:rPr sz="2800" b="1" spc="265" dirty="0">
                <a:latin typeface="Arial"/>
                <a:cs typeface="Arial"/>
              </a:rPr>
              <a:t>basıncına </a:t>
            </a:r>
            <a:r>
              <a:rPr sz="2800" b="1" spc="225" dirty="0">
                <a:latin typeface="Arial"/>
                <a:cs typeface="Arial"/>
              </a:rPr>
              <a:t>denk </a:t>
            </a:r>
            <a:r>
              <a:rPr sz="2800" b="1" spc="190" dirty="0">
                <a:latin typeface="Arial"/>
                <a:cs typeface="Arial"/>
              </a:rPr>
              <a:t>bir  </a:t>
            </a:r>
            <a:r>
              <a:rPr sz="2800" b="1" spc="-5" dirty="0">
                <a:latin typeface="Arial"/>
                <a:cs typeface="Arial"/>
              </a:rPr>
              <a:t>b</a:t>
            </a:r>
            <a:r>
              <a:rPr sz="2800" b="1" spc="-37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a</a:t>
            </a:r>
            <a:r>
              <a:rPr sz="2800" b="1" spc="-34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s</a:t>
            </a:r>
            <a:r>
              <a:rPr sz="2800" b="1" spc="-36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ı</a:t>
            </a:r>
            <a:r>
              <a:rPr sz="2800" b="1" spc="-36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n</a:t>
            </a:r>
            <a:r>
              <a:rPr sz="2800" b="1" spc="-35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ç</a:t>
            </a:r>
            <a:r>
              <a:rPr sz="2800" b="1" spc="-34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l</a:t>
            </a:r>
            <a:r>
              <a:rPr sz="2800" b="1" spc="-36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a</a:t>
            </a:r>
            <a:r>
              <a:rPr sz="2800" b="1" spc="72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y</a:t>
            </a:r>
            <a:r>
              <a:rPr sz="2800" b="1" spc="-38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ü</a:t>
            </a:r>
            <a:r>
              <a:rPr sz="2800" b="1" spc="-36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k</a:t>
            </a:r>
            <a:r>
              <a:rPr sz="2800" b="1" spc="-33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s</a:t>
            </a:r>
            <a:r>
              <a:rPr sz="2800" b="1" spc="-36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e</a:t>
            </a:r>
            <a:r>
              <a:rPr sz="2800" b="1" spc="-36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l</a:t>
            </a:r>
            <a:r>
              <a:rPr sz="2800" b="1" spc="-36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i</a:t>
            </a:r>
            <a:r>
              <a:rPr sz="2800" b="1" spc="-360" dirty="0">
                <a:latin typeface="Arial"/>
                <a:cs typeface="Arial"/>
              </a:rPr>
              <a:t> </a:t>
            </a:r>
            <a:r>
              <a:rPr sz="2800" b="1" spc="140" dirty="0">
                <a:latin typeface="Arial"/>
                <a:cs typeface="Arial"/>
              </a:rPr>
              <a:t>r.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39339" y="1629155"/>
            <a:ext cx="4669536" cy="49621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78790" y="144018"/>
            <a:ext cx="8827135" cy="1266825"/>
          </a:xfrm>
          <a:prstGeom prst="rect">
            <a:avLst/>
          </a:prstGeom>
        </p:spPr>
        <p:txBody>
          <a:bodyPr vert="horz" wrap="square" lIns="0" tIns="82550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650"/>
              </a:spcBef>
              <a:tabLst>
                <a:tab pos="3538220" algn="l"/>
              </a:tabLst>
            </a:pPr>
            <a:r>
              <a:rPr sz="2400" spc="-5" dirty="0">
                <a:latin typeface="Arial"/>
                <a:cs typeface="Arial"/>
              </a:rPr>
              <a:t>Bu durumda P</a:t>
            </a:r>
            <a:r>
              <a:rPr sz="2400" b="1" spc="-7" baseline="-20833" dirty="0">
                <a:latin typeface="Arial"/>
                <a:cs typeface="Arial"/>
              </a:rPr>
              <a:t>0  </a:t>
            </a:r>
            <a:r>
              <a:rPr sz="2400" dirty="0">
                <a:latin typeface="Arial"/>
                <a:cs typeface="Arial"/>
              </a:rPr>
              <a:t>=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</a:t>
            </a:r>
            <a:r>
              <a:rPr sz="2400" b="1" spc="-7" baseline="-20833" dirty="0">
                <a:latin typeface="Arial"/>
                <a:cs typeface="Arial"/>
              </a:rPr>
              <a:t>B</a:t>
            </a:r>
            <a:r>
              <a:rPr sz="2400" spc="-5" dirty="0">
                <a:latin typeface="Arial"/>
                <a:cs typeface="Arial"/>
              </a:rPr>
              <a:t>’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dir.	</a:t>
            </a:r>
            <a:r>
              <a:rPr sz="2400" spc="-5" dirty="0">
                <a:latin typeface="Arial"/>
                <a:cs typeface="Arial"/>
              </a:rPr>
              <a:t>P</a:t>
            </a:r>
            <a:r>
              <a:rPr sz="2400" b="1" spc="-7" baseline="-20833" dirty="0">
                <a:latin typeface="Arial"/>
                <a:cs typeface="Arial"/>
              </a:rPr>
              <a:t>B </a:t>
            </a:r>
            <a:r>
              <a:rPr sz="2400" dirty="0">
                <a:latin typeface="Arial"/>
                <a:cs typeface="Arial"/>
              </a:rPr>
              <a:t>atmosfer </a:t>
            </a:r>
            <a:r>
              <a:rPr sz="2400" spc="-10" dirty="0">
                <a:latin typeface="Arial"/>
                <a:cs typeface="Arial"/>
              </a:rPr>
              <a:t>basıncını </a:t>
            </a:r>
            <a:r>
              <a:rPr sz="2400" spc="-5" dirty="0">
                <a:latin typeface="Arial"/>
                <a:cs typeface="Arial"/>
              </a:rPr>
              <a:t>ifade</a:t>
            </a:r>
            <a:r>
              <a:rPr sz="2400" spc="-195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eder.</a:t>
            </a:r>
            <a:endParaRPr sz="2400">
              <a:latin typeface="Arial"/>
              <a:cs typeface="Arial"/>
            </a:endParaRPr>
          </a:p>
          <a:p>
            <a:pPr marL="148590">
              <a:lnSpc>
                <a:spcPct val="100000"/>
              </a:lnSpc>
              <a:spcBef>
                <a:spcPts val="555"/>
              </a:spcBef>
              <a:tabLst>
                <a:tab pos="572135" algn="l"/>
                <a:tab pos="1218565" algn="l"/>
                <a:tab pos="1642110" algn="l"/>
                <a:tab pos="1968500" algn="l"/>
                <a:tab pos="2256790" algn="l"/>
                <a:tab pos="2561590" algn="l"/>
                <a:tab pos="3020060" algn="l"/>
                <a:tab pos="3276600" algn="l"/>
                <a:tab pos="4511040" algn="l"/>
                <a:tab pos="5105400" algn="l"/>
                <a:tab pos="6135370" algn="l"/>
                <a:tab pos="6390640" algn="l"/>
                <a:tab pos="7370445" algn="l"/>
                <a:tab pos="7828915" algn="l"/>
              </a:tabLst>
            </a:pPr>
            <a:r>
              <a:rPr sz="2400" spc="-5" dirty="0">
                <a:latin typeface="Times New Roman"/>
                <a:cs typeface="Times New Roman"/>
              </a:rPr>
              <a:t>P</a:t>
            </a:r>
            <a:r>
              <a:rPr sz="2400" b="1" spc="-7" baseline="-20833" dirty="0">
                <a:latin typeface="Times New Roman"/>
                <a:cs typeface="Times New Roman"/>
              </a:rPr>
              <a:t>0	</a:t>
            </a:r>
            <a:r>
              <a:rPr sz="2400" spc="-5" dirty="0">
                <a:latin typeface="Times New Roman"/>
                <a:cs typeface="Times New Roman"/>
              </a:rPr>
              <a:t>ise	P</a:t>
            </a:r>
            <a:r>
              <a:rPr sz="2400" b="1" spc="-7" baseline="-20833" dirty="0">
                <a:latin typeface="Times New Roman"/>
                <a:cs typeface="Times New Roman"/>
              </a:rPr>
              <a:t>0	</a:t>
            </a:r>
            <a:r>
              <a:rPr sz="2400" dirty="0">
                <a:latin typeface="Times New Roman"/>
                <a:cs typeface="Times New Roman"/>
              </a:rPr>
              <a:t>=	γ	x	h	(	</a:t>
            </a:r>
            <a:r>
              <a:rPr sz="2400" spc="-5" dirty="0">
                <a:latin typeface="Times New Roman"/>
                <a:cs typeface="Times New Roman"/>
              </a:rPr>
              <a:t>yükselen	sıvı	ağırlığı	</a:t>
            </a:r>
            <a:r>
              <a:rPr sz="2400" dirty="0">
                <a:latin typeface="Times New Roman"/>
                <a:cs typeface="Times New Roman"/>
              </a:rPr>
              <a:t>)	</a:t>
            </a:r>
            <a:r>
              <a:rPr sz="2400" spc="-5" dirty="0">
                <a:latin typeface="Times New Roman"/>
                <a:cs typeface="Times New Roman"/>
              </a:rPr>
              <a:t>eşitliği	</a:t>
            </a:r>
            <a:r>
              <a:rPr sz="2400" dirty="0">
                <a:latin typeface="Times New Roman"/>
                <a:cs typeface="Times New Roman"/>
              </a:rPr>
              <a:t>ile	</a:t>
            </a:r>
            <a:r>
              <a:rPr sz="2400" spc="-5" dirty="0">
                <a:latin typeface="Times New Roman"/>
                <a:cs typeface="Times New Roman"/>
              </a:rPr>
              <a:t>kolayca</a:t>
            </a:r>
            <a:endParaRPr sz="2400">
              <a:latin typeface="Times New Roman"/>
              <a:cs typeface="Times New Roman"/>
            </a:endParaRPr>
          </a:p>
          <a:p>
            <a:pPr marL="63500">
              <a:lnSpc>
                <a:spcPct val="100000"/>
              </a:lnSpc>
              <a:spcBef>
                <a:spcPts val="25"/>
              </a:spcBef>
            </a:pPr>
            <a:r>
              <a:rPr sz="2400" spc="-15" dirty="0">
                <a:latin typeface="Arial"/>
                <a:cs typeface="Arial"/>
              </a:rPr>
              <a:t>hesaplanabilir.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574928"/>
            <a:ext cx="899033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  <a:buSzPct val="95833"/>
              <a:buFont typeface="Arial"/>
              <a:buChar char="•"/>
              <a:tabLst>
                <a:tab pos="120650" algn="l"/>
              </a:tabLst>
            </a:pPr>
            <a:r>
              <a:rPr sz="2400" b="1" spc="-5" dirty="0">
                <a:solidFill>
                  <a:srgbClr val="009900"/>
                </a:solidFill>
                <a:latin typeface="Arial"/>
                <a:cs typeface="Arial"/>
              </a:rPr>
              <a:t>Yükseklik: </a:t>
            </a:r>
            <a:r>
              <a:rPr sz="2400" b="1" spc="-30" dirty="0">
                <a:solidFill>
                  <a:srgbClr val="FFFFFF"/>
                </a:solidFill>
                <a:latin typeface="Arial"/>
                <a:cs typeface="Arial"/>
              </a:rPr>
              <a:t>Yukarı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çıkıldıkça hava basıncı 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azalır.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Hava basıncı, 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yeryüzünden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yükseldikçe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azalmaktadır.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Çünkü hava katmanını  oluşturan hava katmanının kalınlığı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azalmaktadır.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Ancak 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yükseklikle azalma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miktarı homojen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değildir.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İlk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önce hızlı bir  azalma, daha sonraları ise yavaşlayan bir azalma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söz</a:t>
            </a:r>
            <a:r>
              <a:rPr sz="2400" spc="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konusudur.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82344" y="23571"/>
            <a:ext cx="60572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00FF"/>
                </a:solidFill>
                <a:latin typeface="Arial"/>
                <a:cs typeface="Arial"/>
              </a:rPr>
              <a:t>Hava </a:t>
            </a:r>
            <a:r>
              <a:rPr sz="2800" spc="-10" dirty="0">
                <a:solidFill>
                  <a:srgbClr val="0000FF"/>
                </a:solidFill>
                <a:latin typeface="Arial"/>
                <a:cs typeface="Arial"/>
              </a:rPr>
              <a:t>Basıncını </a:t>
            </a:r>
            <a:r>
              <a:rPr sz="2800" spc="-5" dirty="0">
                <a:solidFill>
                  <a:srgbClr val="0000FF"/>
                </a:solidFill>
                <a:latin typeface="Arial"/>
                <a:cs typeface="Arial"/>
              </a:rPr>
              <a:t>Etkileyen Faktörler</a:t>
            </a:r>
            <a:r>
              <a:rPr sz="2800" spc="7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00FF"/>
                </a:solidFill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181100" y="2774950"/>
          <a:ext cx="6285230" cy="34150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9105"/>
                <a:gridCol w="1295400"/>
                <a:gridCol w="1728470"/>
                <a:gridCol w="1512570"/>
              </a:tblGrid>
              <a:tr h="82296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Yükseklik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(km)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859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Basınç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316230">
                        <a:lnSpc>
                          <a:spcPct val="100000"/>
                        </a:lnSpc>
                      </a:pPr>
                      <a:r>
                        <a:rPr sz="24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(mb)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Yükseklik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(km)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71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Basınç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426720">
                        <a:lnSpc>
                          <a:spcPct val="100000"/>
                        </a:lnSpc>
                      </a:pPr>
                      <a:r>
                        <a:rPr sz="24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(mb)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5746">
                <a:tc>
                  <a:txBody>
                    <a:bodyPr/>
                    <a:lstStyle/>
                    <a:p>
                      <a:pPr marR="77152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1013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540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5874">
                <a:tc>
                  <a:txBody>
                    <a:bodyPr/>
                    <a:lstStyle/>
                    <a:p>
                      <a:pPr marR="77152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2400" b="1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900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2400" b="1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471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5746">
                <a:tc>
                  <a:txBody>
                    <a:bodyPr/>
                    <a:lstStyle/>
                    <a:p>
                      <a:pPr marR="771525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795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7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410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5874">
                <a:tc>
                  <a:txBody>
                    <a:bodyPr/>
                    <a:lstStyle/>
                    <a:p>
                      <a:pPr marR="77152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2400" b="1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700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2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2400" b="1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264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5810">
                <a:tc>
                  <a:txBody>
                    <a:bodyPr/>
                    <a:lstStyle/>
                    <a:p>
                      <a:pPr marR="77152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400" b="1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616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15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400" b="1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120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4140454"/>
            <a:ext cx="163512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98755" algn="l"/>
              </a:tabLst>
            </a:pPr>
            <a:r>
              <a:rPr sz="2400" b="1" spc="-140" dirty="0">
                <a:latin typeface="Arial"/>
                <a:cs typeface="Arial"/>
              </a:rPr>
              <a:t>Y</a:t>
            </a:r>
            <a:r>
              <a:rPr sz="2400" b="1" spc="-5" dirty="0">
                <a:latin typeface="Arial"/>
                <a:cs typeface="Arial"/>
              </a:rPr>
              <a:t>erç</a:t>
            </a:r>
            <a:r>
              <a:rPr sz="2400" b="1" dirty="0">
                <a:latin typeface="Arial"/>
                <a:cs typeface="Arial"/>
              </a:rPr>
              <a:t>e</a:t>
            </a:r>
            <a:r>
              <a:rPr sz="2400" b="1" spc="-5" dirty="0">
                <a:latin typeface="Arial"/>
                <a:cs typeface="Arial"/>
              </a:rPr>
              <a:t>kimi  yerçekimi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83410" y="4140454"/>
            <a:ext cx="718439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5090">
              <a:lnSpc>
                <a:spcPct val="100000"/>
              </a:lnSpc>
              <a:spcBef>
                <a:spcPts val="100"/>
              </a:spcBef>
              <a:tabLst>
                <a:tab pos="1428750" algn="l"/>
                <a:tab pos="1809750" algn="l"/>
                <a:tab pos="3477260" algn="l"/>
                <a:tab pos="4637405" algn="l"/>
                <a:tab pos="6510655" algn="l"/>
              </a:tabLst>
            </a:pPr>
            <a:r>
              <a:rPr sz="2400" b="1" spc="-5" dirty="0">
                <a:latin typeface="Arial"/>
                <a:cs typeface="Arial"/>
              </a:rPr>
              <a:t>ku</a:t>
            </a:r>
            <a:r>
              <a:rPr sz="2400" b="1" spc="-15" dirty="0">
                <a:latin typeface="Arial"/>
                <a:cs typeface="Arial"/>
              </a:rPr>
              <a:t>v</a:t>
            </a:r>
            <a:r>
              <a:rPr sz="2400" b="1" spc="-5" dirty="0">
                <a:latin typeface="Arial"/>
                <a:cs typeface="Arial"/>
              </a:rPr>
              <a:t>veti	:	</a:t>
            </a:r>
            <a:r>
              <a:rPr sz="2400" b="1" spc="-10" dirty="0">
                <a:latin typeface="Arial"/>
                <a:cs typeface="Arial"/>
              </a:rPr>
              <a:t>D</a:t>
            </a:r>
            <a:r>
              <a:rPr sz="2400" b="1" spc="-15" dirty="0">
                <a:latin typeface="Arial"/>
                <a:cs typeface="Arial"/>
              </a:rPr>
              <a:t>ü</a:t>
            </a:r>
            <a:r>
              <a:rPr sz="2400" b="1" dirty="0">
                <a:latin typeface="Arial"/>
                <a:cs typeface="Arial"/>
              </a:rPr>
              <a:t>n</a:t>
            </a:r>
            <a:r>
              <a:rPr sz="2400" b="1" spc="-20" dirty="0">
                <a:latin typeface="Arial"/>
                <a:cs typeface="Arial"/>
              </a:rPr>
              <a:t>y</a:t>
            </a:r>
            <a:r>
              <a:rPr sz="2400" b="1" spc="-10" dirty="0">
                <a:latin typeface="Arial"/>
                <a:cs typeface="Arial"/>
              </a:rPr>
              <a:t>anı</a:t>
            </a:r>
            <a:r>
              <a:rPr sz="2400" b="1" spc="-5" dirty="0">
                <a:latin typeface="Arial"/>
                <a:cs typeface="Arial"/>
              </a:rPr>
              <a:t>n	e</a:t>
            </a:r>
            <a:r>
              <a:rPr sz="2400" b="1" spc="-25" dirty="0">
                <a:latin typeface="Arial"/>
                <a:cs typeface="Arial"/>
              </a:rPr>
              <a:t>n</a:t>
            </a:r>
            <a:r>
              <a:rPr sz="2400" b="1" spc="-5" dirty="0">
                <a:latin typeface="Arial"/>
                <a:cs typeface="Arial"/>
              </a:rPr>
              <a:t>lem	dere</a:t>
            </a:r>
            <a:r>
              <a:rPr sz="2400" b="1" spc="-15" dirty="0">
                <a:latin typeface="Arial"/>
                <a:cs typeface="Arial"/>
              </a:rPr>
              <a:t>c</a:t>
            </a:r>
            <a:r>
              <a:rPr sz="2400" b="1" dirty="0">
                <a:latin typeface="Arial"/>
                <a:cs typeface="Arial"/>
              </a:rPr>
              <a:t>esine	göre  </a:t>
            </a:r>
            <a:r>
              <a:rPr sz="2400" b="1" spc="-5" dirty="0">
                <a:latin typeface="Arial"/>
                <a:cs typeface="Arial"/>
              </a:rPr>
              <a:t>değişiklik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65346" y="4505909"/>
            <a:ext cx="22250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Arial"/>
                <a:cs typeface="Arial"/>
              </a:rPr>
              <a:t>gösterdiğinden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59448" y="4505909"/>
            <a:ext cx="12617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Arial"/>
                <a:cs typeface="Arial"/>
              </a:rPr>
              <a:t>basınçta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4872354"/>
            <a:ext cx="78339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34795" algn="l"/>
                <a:tab pos="3167380" algn="l"/>
                <a:tab pos="4435475" algn="l"/>
                <a:tab pos="5330190" algn="l"/>
                <a:tab pos="6904990" algn="l"/>
              </a:tabLst>
            </a:pPr>
            <a:r>
              <a:rPr sz="2400" b="1" spc="-15" dirty="0">
                <a:latin typeface="Arial"/>
                <a:cs typeface="Arial"/>
              </a:rPr>
              <a:t>gösterir.	</a:t>
            </a:r>
            <a:r>
              <a:rPr sz="2400" spc="-30" dirty="0">
                <a:latin typeface="Arial"/>
                <a:cs typeface="Arial"/>
              </a:rPr>
              <a:t>Yerçekimi	</a:t>
            </a:r>
            <a:r>
              <a:rPr sz="2400" dirty="0">
                <a:latin typeface="Arial"/>
                <a:cs typeface="Arial"/>
              </a:rPr>
              <a:t>kuvveti	aynı	zamanda	</a:t>
            </a:r>
            <a:r>
              <a:rPr sz="2400" spc="-5" dirty="0">
                <a:latin typeface="Arial"/>
                <a:cs typeface="Arial"/>
              </a:rPr>
              <a:t>coğrafi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90509" y="4505909"/>
            <a:ext cx="1175385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d</a:t>
            </a:r>
            <a:r>
              <a:rPr sz="2400" b="1" spc="-10" dirty="0">
                <a:latin typeface="Arial"/>
                <a:cs typeface="Arial"/>
              </a:rPr>
              <a:t>e</a:t>
            </a:r>
            <a:r>
              <a:rPr sz="2400" b="1" dirty="0">
                <a:latin typeface="Arial"/>
                <a:cs typeface="Arial"/>
              </a:rPr>
              <a:t>ği</a:t>
            </a:r>
            <a:r>
              <a:rPr sz="2400" b="1" spc="-15" dirty="0">
                <a:latin typeface="Arial"/>
                <a:cs typeface="Arial"/>
              </a:rPr>
              <a:t>ş</a:t>
            </a:r>
            <a:r>
              <a:rPr sz="2400" b="1" spc="-10" dirty="0">
                <a:latin typeface="Arial"/>
                <a:cs typeface="Arial"/>
              </a:rPr>
              <a:t>i</a:t>
            </a:r>
            <a:r>
              <a:rPr sz="2400" b="1" dirty="0">
                <a:latin typeface="Arial"/>
                <a:cs typeface="Arial"/>
              </a:rPr>
              <a:t>m</a:t>
            </a:r>
            <a:endParaRPr sz="24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Arial"/>
                <a:cs typeface="Arial"/>
              </a:rPr>
              <a:t>e</a:t>
            </a:r>
            <a:r>
              <a:rPr sz="2400" spc="-5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em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739" y="5238115"/>
            <a:ext cx="898715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derecelerine </a:t>
            </a:r>
            <a:r>
              <a:rPr sz="2400" spc="-5" dirty="0">
                <a:latin typeface="Arial"/>
                <a:cs typeface="Arial"/>
              </a:rPr>
              <a:t>göre de farklılık gösterdiğinden, hava basıncı </a:t>
            </a:r>
            <a:r>
              <a:rPr sz="2400" dirty="0">
                <a:latin typeface="Arial"/>
                <a:cs typeface="Arial"/>
              </a:rPr>
              <a:t>enlem  derecelerine </a:t>
            </a:r>
            <a:r>
              <a:rPr sz="2400" spc="-5" dirty="0">
                <a:latin typeface="Arial"/>
                <a:cs typeface="Arial"/>
              </a:rPr>
              <a:t>göre </a:t>
            </a:r>
            <a:r>
              <a:rPr sz="2400" spc="-15" dirty="0">
                <a:latin typeface="Arial"/>
                <a:cs typeface="Arial"/>
              </a:rPr>
              <a:t>değişmektedir. </a:t>
            </a:r>
            <a:r>
              <a:rPr sz="2400" spc="-5" dirty="0">
                <a:latin typeface="Arial"/>
                <a:cs typeface="Arial"/>
              </a:rPr>
              <a:t>Yüksek enlemlerde </a:t>
            </a:r>
            <a:r>
              <a:rPr sz="2400" dirty="0">
                <a:latin typeface="Arial"/>
                <a:cs typeface="Arial"/>
              </a:rPr>
              <a:t>yerçekimi  </a:t>
            </a:r>
            <a:r>
              <a:rPr sz="2400" spc="-5" dirty="0">
                <a:latin typeface="Arial"/>
                <a:cs typeface="Arial"/>
              </a:rPr>
              <a:t>etkisi arttığı </a:t>
            </a:r>
            <a:r>
              <a:rPr sz="2400" spc="-10" dirty="0">
                <a:latin typeface="Arial"/>
                <a:cs typeface="Arial"/>
              </a:rPr>
              <a:t>için basıncın </a:t>
            </a:r>
            <a:r>
              <a:rPr sz="2400" spc="-5" dirty="0">
                <a:latin typeface="Arial"/>
                <a:cs typeface="Arial"/>
              </a:rPr>
              <a:t>da daha yüksek olduğu</a:t>
            </a:r>
            <a:r>
              <a:rPr sz="2400" spc="135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söylenebilir.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739" y="211328"/>
            <a:ext cx="8989060" cy="388175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14300" algn="just">
              <a:lnSpc>
                <a:spcPct val="100299"/>
              </a:lnSpc>
              <a:spcBef>
                <a:spcPts val="90"/>
              </a:spcBef>
              <a:buFont typeface="Times New Roman"/>
              <a:buChar char="•"/>
              <a:tabLst>
                <a:tab pos="195580" algn="l"/>
              </a:tabLst>
            </a:pPr>
            <a:r>
              <a:rPr sz="2400" b="1" spc="-5" dirty="0">
                <a:latin typeface="Arial"/>
                <a:cs typeface="Arial"/>
              </a:rPr>
              <a:t>Atmosfer yoğunluğu: Havanın yoğunluğu azsa hava basıncı  </a:t>
            </a:r>
            <a:r>
              <a:rPr sz="2400" b="1" spc="-20" dirty="0">
                <a:latin typeface="Arial"/>
                <a:cs typeface="Arial"/>
              </a:rPr>
              <a:t>azalır. </a:t>
            </a:r>
            <a:r>
              <a:rPr sz="2400" spc="-20" dirty="0">
                <a:latin typeface="Arial"/>
                <a:cs typeface="Arial"/>
              </a:rPr>
              <a:t>Atmosfer, </a:t>
            </a:r>
            <a:r>
              <a:rPr sz="2400" spc="-5" dirty="0">
                <a:latin typeface="Arial"/>
                <a:cs typeface="Arial"/>
              </a:rPr>
              <a:t>yükseklere çıkıldıkça yoğunluğu azalan gazların  oluşturduğu bir karışım olduğundan, yoğunluğun </a:t>
            </a:r>
            <a:r>
              <a:rPr sz="2400" dirty="0">
                <a:latin typeface="Arial"/>
                <a:cs typeface="Arial"/>
              </a:rPr>
              <a:t>azalması </a:t>
            </a:r>
            <a:r>
              <a:rPr sz="2400" spc="-5" dirty="0">
                <a:latin typeface="Arial"/>
                <a:cs typeface="Arial"/>
              </a:rPr>
              <a:t>ile  </a:t>
            </a:r>
            <a:r>
              <a:rPr sz="2400" dirty="0">
                <a:latin typeface="Arial"/>
                <a:cs typeface="Arial"/>
              </a:rPr>
              <a:t>atmosfer </a:t>
            </a:r>
            <a:r>
              <a:rPr sz="2400" spc="-10" dirty="0">
                <a:latin typeface="Arial"/>
                <a:cs typeface="Arial"/>
              </a:rPr>
              <a:t>basıncı </a:t>
            </a:r>
            <a:r>
              <a:rPr sz="2400" spc="-5" dirty="0">
                <a:latin typeface="Arial"/>
                <a:cs typeface="Arial"/>
              </a:rPr>
              <a:t>da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azalmaktadır.</a:t>
            </a:r>
            <a:endParaRPr sz="2400">
              <a:latin typeface="Arial"/>
              <a:cs typeface="Arial"/>
            </a:endParaRPr>
          </a:p>
          <a:p>
            <a:pPr marL="195580" indent="-182880" algn="just">
              <a:lnSpc>
                <a:spcPct val="100000"/>
              </a:lnSpc>
              <a:spcBef>
                <a:spcPts val="944"/>
              </a:spcBef>
              <a:buFont typeface="Times New Roman"/>
              <a:buChar char="•"/>
              <a:tabLst>
                <a:tab pos="195580" algn="l"/>
              </a:tabLst>
            </a:pPr>
            <a:r>
              <a:rPr sz="2400" b="1" spc="-5" dirty="0">
                <a:latin typeface="Arial"/>
                <a:cs typeface="Arial"/>
              </a:rPr>
              <a:t>Sıcaklık</a:t>
            </a:r>
            <a:r>
              <a:rPr sz="2400" b="1" spc="4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:</a:t>
            </a:r>
            <a:r>
              <a:rPr sz="2400" b="1" spc="42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Sıcak</a:t>
            </a:r>
            <a:r>
              <a:rPr sz="2400" b="1" spc="425" dirty="0">
                <a:latin typeface="Arial"/>
                <a:cs typeface="Arial"/>
              </a:rPr>
              <a:t> </a:t>
            </a:r>
            <a:r>
              <a:rPr sz="2400" b="1" dirty="0">
                <a:latin typeface="Symbol"/>
                <a:cs typeface="Symbol"/>
              </a:rPr>
              <a:t></a:t>
            </a:r>
            <a:r>
              <a:rPr sz="2400" b="1" spc="49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Arial"/>
                <a:cs typeface="Arial"/>
              </a:rPr>
              <a:t>Genleşme</a:t>
            </a:r>
            <a:r>
              <a:rPr sz="2400" b="1" spc="420" dirty="0">
                <a:latin typeface="Arial"/>
                <a:cs typeface="Arial"/>
              </a:rPr>
              <a:t> </a:t>
            </a:r>
            <a:r>
              <a:rPr sz="2400" b="1" dirty="0">
                <a:latin typeface="Symbol"/>
                <a:cs typeface="Symbol"/>
              </a:rPr>
              <a:t></a:t>
            </a:r>
            <a:r>
              <a:rPr sz="2400" b="1" spc="484" dirty="0">
                <a:latin typeface="Times New Roman"/>
                <a:cs typeface="Times New Roman"/>
              </a:rPr>
              <a:t> </a:t>
            </a:r>
            <a:r>
              <a:rPr sz="2400" b="1" spc="-30" dirty="0">
                <a:latin typeface="Arial"/>
                <a:cs typeface="Arial"/>
              </a:rPr>
              <a:t>Yoğunluk</a:t>
            </a:r>
            <a:r>
              <a:rPr sz="2400" b="1" spc="42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azalır</a:t>
            </a:r>
            <a:r>
              <a:rPr sz="2400" b="1" spc="420" dirty="0">
                <a:latin typeface="Arial"/>
                <a:cs typeface="Arial"/>
              </a:rPr>
              <a:t> </a:t>
            </a:r>
            <a:r>
              <a:rPr sz="2400" b="1" dirty="0">
                <a:latin typeface="Symbol"/>
                <a:cs typeface="Symbol"/>
              </a:rPr>
              <a:t></a:t>
            </a:r>
            <a:r>
              <a:rPr sz="2400" b="1" spc="50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Arial"/>
                <a:cs typeface="Arial"/>
              </a:rPr>
              <a:t>Basınç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2400" b="1" spc="-25" dirty="0">
                <a:latin typeface="Arial"/>
                <a:cs typeface="Arial"/>
              </a:rPr>
              <a:t>azalır.</a:t>
            </a:r>
            <a:endParaRPr sz="24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Arial"/>
                <a:cs typeface="Arial"/>
              </a:rPr>
              <a:t>Sıcaklık ile </a:t>
            </a:r>
            <a:r>
              <a:rPr sz="2400" spc="-10" dirty="0">
                <a:latin typeface="Arial"/>
                <a:cs typeface="Arial"/>
              </a:rPr>
              <a:t>basınç </a:t>
            </a:r>
            <a:r>
              <a:rPr sz="2400" dirty="0">
                <a:latin typeface="Arial"/>
                <a:cs typeface="Arial"/>
              </a:rPr>
              <a:t>arasında </a:t>
            </a:r>
            <a:r>
              <a:rPr sz="2400" spc="-5" dirty="0">
                <a:latin typeface="Arial"/>
                <a:cs typeface="Arial"/>
              </a:rPr>
              <a:t>sıkı bir ilişki </a:t>
            </a:r>
            <a:r>
              <a:rPr sz="2400" spc="-20" dirty="0">
                <a:latin typeface="Arial"/>
                <a:cs typeface="Arial"/>
              </a:rPr>
              <a:t>vardır. </a:t>
            </a:r>
            <a:r>
              <a:rPr sz="2400" spc="-5" dirty="0">
                <a:latin typeface="Arial"/>
                <a:cs typeface="Arial"/>
              </a:rPr>
              <a:t>Sıcaklığın artması  ile gaz moleküllerinin hareketliliği artar ve yoğunluğu </a:t>
            </a:r>
            <a:r>
              <a:rPr sz="2400" spc="-20" dirty="0">
                <a:latin typeface="Arial"/>
                <a:cs typeface="Arial"/>
              </a:rPr>
              <a:t>azalır. </a:t>
            </a:r>
            <a:r>
              <a:rPr sz="2400" spc="-5" dirty="0">
                <a:latin typeface="Arial"/>
                <a:cs typeface="Arial"/>
              </a:rPr>
              <a:t>Bu </a:t>
            </a:r>
            <a:r>
              <a:rPr sz="2400" spc="-10" dirty="0">
                <a:latin typeface="Arial"/>
                <a:cs typeface="Arial"/>
              </a:rPr>
              <a:t>da  </a:t>
            </a:r>
            <a:r>
              <a:rPr sz="2400" spc="-5" dirty="0">
                <a:latin typeface="Arial"/>
                <a:cs typeface="Arial"/>
              </a:rPr>
              <a:t>basıncın azalmasına </a:t>
            </a:r>
            <a:r>
              <a:rPr sz="2400" dirty="0">
                <a:latin typeface="Arial"/>
                <a:cs typeface="Arial"/>
              </a:rPr>
              <a:t>neden </a:t>
            </a:r>
            <a:r>
              <a:rPr sz="2400" spc="-30" dirty="0">
                <a:latin typeface="Arial"/>
                <a:cs typeface="Arial"/>
              </a:rPr>
              <a:t>olur. </a:t>
            </a:r>
            <a:r>
              <a:rPr sz="2400" spc="-5" dirty="0">
                <a:latin typeface="Arial"/>
                <a:cs typeface="Arial"/>
              </a:rPr>
              <a:t>Bunun </a:t>
            </a:r>
            <a:r>
              <a:rPr sz="2400" dirty="0">
                <a:latin typeface="Arial"/>
                <a:cs typeface="Arial"/>
              </a:rPr>
              <a:t>tersi </a:t>
            </a:r>
            <a:r>
              <a:rPr sz="2400" spc="-5" dirty="0">
                <a:latin typeface="Arial"/>
                <a:cs typeface="Arial"/>
              </a:rPr>
              <a:t>durumda </a:t>
            </a:r>
            <a:r>
              <a:rPr sz="2400" dirty="0">
                <a:latin typeface="Arial"/>
                <a:cs typeface="Arial"/>
              </a:rPr>
              <a:t>ise,  </a:t>
            </a:r>
            <a:r>
              <a:rPr sz="2400" spc="-10" dirty="0">
                <a:latin typeface="Arial"/>
                <a:cs typeface="Arial"/>
              </a:rPr>
              <a:t>sıcaklık azaldıkça </a:t>
            </a:r>
            <a:r>
              <a:rPr sz="2400" spc="-5" dirty="0">
                <a:latin typeface="Arial"/>
                <a:cs typeface="Arial"/>
              </a:rPr>
              <a:t>yoğunluk </a:t>
            </a:r>
            <a:r>
              <a:rPr sz="2400" spc="-10" dirty="0">
                <a:latin typeface="Arial"/>
                <a:cs typeface="Arial"/>
              </a:rPr>
              <a:t>artacağından </a:t>
            </a:r>
            <a:r>
              <a:rPr sz="2400" spc="-5" dirty="0">
                <a:latin typeface="Arial"/>
                <a:cs typeface="Arial"/>
              </a:rPr>
              <a:t>hava </a:t>
            </a:r>
            <a:r>
              <a:rPr sz="2400" spc="-10" dirty="0">
                <a:latin typeface="Arial"/>
                <a:cs typeface="Arial"/>
              </a:rPr>
              <a:t>basıncı </a:t>
            </a:r>
            <a:r>
              <a:rPr sz="2400" spc="-5" dirty="0">
                <a:latin typeface="Arial"/>
                <a:cs typeface="Arial"/>
              </a:rPr>
              <a:t>da</a:t>
            </a:r>
            <a:r>
              <a:rPr sz="2400" spc="280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artar.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267" y="20523"/>
            <a:ext cx="86067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000000"/>
                </a:solidFill>
                <a:latin typeface="Arial"/>
                <a:cs typeface="Arial"/>
              </a:rPr>
              <a:t>Ölçülen </a:t>
            </a:r>
            <a:r>
              <a:rPr spc="-5" dirty="0">
                <a:solidFill>
                  <a:srgbClr val="000000"/>
                </a:solidFill>
                <a:latin typeface="Arial"/>
                <a:cs typeface="Arial"/>
              </a:rPr>
              <a:t>Hava Basıncı Değeri Üzerinde </a:t>
            </a:r>
            <a:r>
              <a:rPr spc="-25" dirty="0">
                <a:solidFill>
                  <a:srgbClr val="000000"/>
                </a:solidFill>
                <a:latin typeface="Arial"/>
                <a:cs typeface="Arial"/>
              </a:rPr>
              <a:t>Yapılan</a:t>
            </a:r>
            <a:r>
              <a:rPr spc="-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0000"/>
                </a:solidFill>
                <a:latin typeface="Arial"/>
                <a:cs typeface="Arial"/>
              </a:rPr>
              <a:t>Düzeltmeler</a:t>
            </a:r>
            <a:r>
              <a:rPr sz="2800" dirty="0">
                <a:solidFill>
                  <a:srgbClr val="000000"/>
                </a:solidFill>
              </a:rPr>
              <a:t>: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643254"/>
            <a:ext cx="8989060" cy="3687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895985" algn="just">
              <a:lnSpc>
                <a:spcPct val="100299"/>
              </a:lnSpc>
              <a:spcBef>
                <a:spcPts val="90"/>
              </a:spcBef>
            </a:pPr>
            <a:r>
              <a:rPr sz="2400" dirty="0">
                <a:latin typeface="Arial"/>
                <a:cs typeface="Arial"/>
              </a:rPr>
              <a:t>Ölçülen atmosfer </a:t>
            </a:r>
            <a:r>
              <a:rPr sz="2400" spc="-10" dirty="0">
                <a:latin typeface="Arial"/>
                <a:cs typeface="Arial"/>
              </a:rPr>
              <a:t>basıncı, </a:t>
            </a:r>
            <a:r>
              <a:rPr sz="2400" spc="-5" dirty="0">
                <a:latin typeface="Arial"/>
                <a:cs typeface="Arial"/>
              </a:rPr>
              <a:t>yukarıda açıklanan faktörlerin  </a:t>
            </a:r>
            <a:r>
              <a:rPr sz="2400" dirty="0">
                <a:latin typeface="Arial"/>
                <a:cs typeface="Arial"/>
              </a:rPr>
              <a:t>etkisinde </a:t>
            </a:r>
            <a:r>
              <a:rPr sz="2400" spc="-5" dirty="0">
                <a:latin typeface="Arial"/>
                <a:cs typeface="Arial"/>
              </a:rPr>
              <a:t>farklılık gösterdiği için, </a:t>
            </a:r>
            <a:r>
              <a:rPr sz="2400" dirty="0">
                <a:latin typeface="Arial"/>
                <a:cs typeface="Arial"/>
              </a:rPr>
              <a:t>iki farklı </a:t>
            </a:r>
            <a:r>
              <a:rPr sz="2400" spc="-5" dirty="0">
                <a:latin typeface="Arial"/>
                <a:cs typeface="Arial"/>
              </a:rPr>
              <a:t>noktada ölçülen basınç  değerlerinin aynı </a:t>
            </a:r>
            <a:r>
              <a:rPr sz="2400" dirty="0">
                <a:latin typeface="Arial"/>
                <a:cs typeface="Arial"/>
              </a:rPr>
              <a:t>bazda incelenebilmesi için </a:t>
            </a:r>
            <a:r>
              <a:rPr sz="2400" spc="-5" dirty="0">
                <a:latin typeface="Arial"/>
                <a:cs typeface="Arial"/>
              </a:rPr>
              <a:t>bu değerler üzerinde  bazı düzeltmeler </a:t>
            </a:r>
            <a:r>
              <a:rPr sz="2400" spc="-25" dirty="0">
                <a:latin typeface="Arial"/>
                <a:cs typeface="Arial"/>
              </a:rPr>
              <a:t>yapılır.</a:t>
            </a:r>
            <a:r>
              <a:rPr sz="2400" spc="4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Bunlar;</a:t>
            </a:r>
            <a:endParaRPr sz="2400">
              <a:latin typeface="Arial"/>
              <a:cs typeface="Arial"/>
            </a:endParaRPr>
          </a:p>
          <a:p>
            <a:pPr marL="547370" indent="-3556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547370" algn="l"/>
                <a:tab pos="548005" algn="l"/>
              </a:tabLst>
            </a:pPr>
            <a:r>
              <a:rPr sz="2400" b="1" spc="-5" dirty="0">
                <a:latin typeface="Arial"/>
                <a:cs typeface="Arial"/>
              </a:rPr>
              <a:t>Yükseklik</a:t>
            </a:r>
            <a:r>
              <a:rPr sz="2400" b="1" spc="-8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düzeltmesi</a:t>
            </a:r>
            <a:endParaRPr sz="2400">
              <a:latin typeface="Arial"/>
              <a:cs typeface="Arial"/>
            </a:endParaRPr>
          </a:p>
          <a:p>
            <a:pPr marL="547370" indent="-3556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547370" algn="l"/>
                <a:tab pos="548005" algn="l"/>
              </a:tabLst>
            </a:pPr>
            <a:r>
              <a:rPr sz="2400" b="1" spc="-20" dirty="0">
                <a:latin typeface="Arial"/>
                <a:cs typeface="Arial"/>
              </a:rPr>
              <a:t>Yerçekimi</a:t>
            </a:r>
            <a:r>
              <a:rPr sz="2400" b="1" spc="-9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düzeltmesi</a:t>
            </a:r>
            <a:endParaRPr sz="2400">
              <a:latin typeface="Arial"/>
              <a:cs typeface="Arial"/>
            </a:endParaRPr>
          </a:p>
          <a:p>
            <a:pPr marL="547370" indent="-3556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547370" algn="l"/>
                <a:tab pos="548005" algn="l"/>
              </a:tabLst>
            </a:pPr>
            <a:r>
              <a:rPr sz="2400" b="1" dirty="0">
                <a:latin typeface="Arial"/>
                <a:cs typeface="Arial"/>
              </a:rPr>
              <a:t>Sıcaklık</a:t>
            </a:r>
            <a:r>
              <a:rPr sz="2400" b="1" spc="-5" dirty="0">
                <a:latin typeface="Arial"/>
                <a:cs typeface="Arial"/>
              </a:rPr>
              <a:t> düzeltmesi</a:t>
            </a:r>
            <a:endParaRPr sz="2400">
              <a:latin typeface="Arial"/>
              <a:cs typeface="Arial"/>
            </a:endParaRPr>
          </a:p>
          <a:p>
            <a:pPr marL="547370" indent="-3556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547370" algn="l"/>
                <a:tab pos="548005" algn="l"/>
              </a:tabLst>
            </a:pPr>
            <a:r>
              <a:rPr sz="2400" b="1" spc="-5" dirty="0">
                <a:latin typeface="Arial"/>
                <a:cs typeface="Arial"/>
              </a:rPr>
              <a:t>Alet hata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düzeltmesi</a:t>
            </a:r>
            <a:endParaRPr sz="2400">
              <a:latin typeface="Arial"/>
              <a:cs typeface="Arial"/>
            </a:endParaRPr>
          </a:p>
          <a:p>
            <a:pPr marL="908685">
              <a:lnSpc>
                <a:spcPct val="100000"/>
              </a:lnSpc>
              <a:spcBef>
                <a:spcPts val="580"/>
              </a:spcBef>
              <a:tabLst>
                <a:tab pos="2147570" algn="l"/>
                <a:tab pos="3440429" algn="l"/>
                <a:tab pos="4783455" algn="l"/>
                <a:tab pos="6244590" algn="l"/>
                <a:tab pos="7959725" algn="l"/>
              </a:tabLst>
            </a:pPr>
            <a:r>
              <a:rPr sz="2400" spc="-5" dirty="0">
                <a:latin typeface="Arial"/>
                <a:cs typeface="Arial"/>
              </a:rPr>
              <a:t>Okunan	değerler	üzerinde	</a:t>
            </a:r>
            <a:r>
              <a:rPr sz="2400" dirty="0">
                <a:latin typeface="Arial"/>
                <a:cs typeface="Arial"/>
              </a:rPr>
              <a:t>yerçekimi	</a:t>
            </a:r>
            <a:r>
              <a:rPr sz="2400" spc="-5" dirty="0">
                <a:latin typeface="Arial"/>
                <a:cs typeface="Arial"/>
              </a:rPr>
              <a:t>düzeltmesi,	sıcaklık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4304792"/>
            <a:ext cx="14827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düzeltmesi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52345" y="4304792"/>
            <a:ext cx="73113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48640" algn="l"/>
                <a:tab pos="1253490" algn="l"/>
                <a:tab pos="2061210" algn="l"/>
                <a:tab pos="3734435" algn="l"/>
                <a:tab pos="5184140" algn="l"/>
                <a:tab pos="6367145" algn="l"/>
              </a:tabLst>
            </a:pPr>
            <a:r>
              <a:rPr sz="2400" spc="-5" dirty="0">
                <a:latin typeface="Arial"/>
                <a:cs typeface="Arial"/>
              </a:rPr>
              <a:t>ve	a</a:t>
            </a:r>
            <a:r>
              <a:rPr sz="2400" spc="-15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et	</a:t>
            </a:r>
            <a:r>
              <a:rPr sz="2400" spc="-5" dirty="0">
                <a:latin typeface="Arial"/>
                <a:cs typeface="Arial"/>
              </a:rPr>
              <a:t>hata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düze</a:t>
            </a:r>
            <a:r>
              <a:rPr sz="2400" spc="5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t</a:t>
            </a:r>
            <a:r>
              <a:rPr sz="2400" spc="5" dirty="0">
                <a:latin typeface="Arial"/>
                <a:cs typeface="Arial"/>
              </a:rPr>
              <a:t>m</a:t>
            </a:r>
            <a:r>
              <a:rPr sz="2400" spc="-5" dirty="0">
                <a:latin typeface="Arial"/>
                <a:cs typeface="Arial"/>
              </a:rPr>
              <a:t>es</a:t>
            </a:r>
            <a:r>
              <a:rPr sz="2400" dirty="0">
                <a:latin typeface="Arial"/>
                <a:cs typeface="Arial"/>
              </a:rPr>
              <a:t>i	yap</a:t>
            </a:r>
            <a:r>
              <a:rPr sz="2400" spc="-15" dirty="0">
                <a:latin typeface="Arial"/>
                <a:cs typeface="Arial"/>
              </a:rPr>
              <a:t>ı</a:t>
            </a:r>
            <a:r>
              <a:rPr sz="2400" spc="-5" dirty="0">
                <a:latin typeface="Arial"/>
                <a:cs typeface="Arial"/>
              </a:rPr>
              <a:t>l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rak	</a:t>
            </a:r>
            <a:r>
              <a:rPr sz="2400" spc="-5" dirty="0">
                <a:latin typeface="Arial"/>
                <a:cs typeface="Arial"/>
              </a:rPr>
              <a:t>Ma</a:t>
            </a:r>
            <a:r>
              <a:rPr sz="2400" dirty="0">
                <a:latin typeface="Arial"/>
                <a:cs typeface="Arial"/>
              </a:rPr>
              <a:t>h</a:t>
            </a:r>
            <a:r>
              <a:rPr sz="2400" spc="-5" dirty="0">
                <a:latin typeface="Arial"/>
                <a:cs typeface="Arial"/>
              </a:rPr>
              <a:t>al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	Ba</a:t>
            </a:r>
            <a:r>
              <a:rPr sz="2400" spc="5" dirty="0">
                <a:latin typeface="Arial"/>
                <a:cs typeface="Arial"/>
              </a:rPr>
              <a:t>s</a:t>
            </a:r>
            <a:r>
              <a:rPr sz="2400" spc="-20" dirty="0">
                <a:latin typeface="Arial"/>
                <a:cs typeface="Arial"/>
              </a:rPr>
              <a:t>ı</a:t>
            </a:r>
            <a:r>
              <a:rPr sz="2400" spc="-5" dirty="0">
                <a:latin typeface="Arial"/>
                <a:cs typeface="Arial"/>
              </a:rPr>
              <a:t>nç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4670552"/>
            <a:ext cx="898906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değeri </a:t>
            </a:r>
            <a:r>
              <a:rPr sz="2400" spc="-20" dirty="0">
                <a:latin typeface="Arial"/>
                <a:cs typeface="Arial"/>
              </a:rPr>
              <a:t>bulunur. </a:t>
            </a:r>
            <a:r>
              <a:rPr sz="2400" spc="-5" dirty="0">
                <a:latin typeface="Arial"/>
                <a:cs typeface="Arial"/>
              </a:rPr>
              <a:t>Bu değer üzerinde de yükseklik düzeltmesi </a:t>
            </a:r>
            <a:r>
              <a:rPr sz="2400" dirty="0">
                <a:latin typeface="Arial"/>
                <a:cs typeface="Arial"/>
              </a:rPr>
              <a:t>yapılır  </a:t>
            </a:r>
            <a:r>
              <a:rPr sz="2400" spc="-5" dirty="0">
                <a:latin typeface="Arial"/>
                <a:cs typeface="Arial"/>
              </a:rPr>
              <a:t>ve böylece basınç değeri </a:t>
            </a:r>
            <a:r>
              <a:rPr sz="2400" dirty="0">
                <a:latin typeface="Arial"/>
                <a:cs typeface="Arial"/>
              </a:rPr>
              <a:t>aynı </a:t>
            </a:r>
            <a:r>
              <a:rPr sz="2400" spc="-5" dirty="0">
                <a:latin typeface="Arial"/>
                <a:cs typeface="Arial"/>
              </a:rPr>
              <a:t>baza </a:t>
            </a:r>
            <a:r>
              <a:rPr sz="2400" dirty="0">
                <a:latin typeface="Arial"/>
                <a:cs typeface="Arial"/>
              </a:rPr>
              <a:t>indirilerek </a:t>
            </a:r>
            <a:r>
              <a:rPr sz="2400" spc="-5" dirty="0">
                <a:latin typeface="Arial"/>
                <a:cs typeface="Arial"/>
              </a:rPr>
              <a:t>karşılaştırma  </a:t>
            </a:r>
            <a:r>
              <a:rPr sz="2400" spc="-20" dirty="0">
                <a:latin typeface="Arial"/>
                <a:cs typeface="Arial"/>
              </a:rPr>
              <a:t>yapılabilir.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40" y="22047"/>
            <a:ext cx="9116060" cy="6800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0" marR="68580" algn="just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Yükseklik düzeltmesi: </a:t>
            </a:r>
            <a:r>
              <a:rPr sz="2400" spc="-5" dirty="0">
                <a:latin typeface="Times New Roman"/>
                <a:cs typeface="Times New Roman"/>
              </a:rPr>
              <a:t>Yükseldikçe basıncın azalması nedeniyle </a:t>
            </a:r>
            <a:r>
              <a:rPr sz="2400" dirty="0">
                <a:latin typeface="Times New Roman"/>
                <a:cs typeface="Times New Roman"/>
              </a:rPr>
              <a:t>civanın  yoğunluğu </a:t>
            </a:r>
            <a:r>
              <a:rPr sz="2400" spc="-10" dirty="0">
                <a:latin typeface="Times New Roman"/>
                <a:cs typeface="Times New Roman"/>
              </a:rPr>
              <a:t>da </a:t>
            </a:r>
            <a:r>
              <a:rPr sz="2400" spc="-25" dirty="0">
                <a:latin typeface="Times New Roman"/>
                <a:cs typeface="Times New Roman"/>
              </a:rPr>
              <a:t>azalır. </a:t>
            </a:r>
            <a:r>
              <a:rPr sz="2400" dirty="0">
                <a:latin typeface="Times New Roman"/>
                <a:cs typeface="Times New Roman"/>
              </a:rPr>
              <a:t>Bunun sonucu olarak </a:t>
            </a:r>
            <a:r>
              <a:rPr sz="2400" spc="-5" dirty="0">
                <a:latin typeface="Times New Roman"/>
                <a:cs typeface="Times New Roman"/>
              </a:rPr>
              <a:t>civalı barometrenin gösterdiği  </a:t>
            </a:r>
            <a:r>
              <a:rPr sz="2400" dirty="0">
                <a:latin typeface="Times New Roman"/>
                <a:cs typeface="Times New Roman"/>
              </a:rPr>
              <a:t>değer tam doğru </a:t>
            </a:r>
            <a:r>
              <a:rPr sz="2400" spc="-5" dirty="0">
                <a:latin typeface="Times New Roman"/>
                <a:cs typeface="Times New Roman"/>
              </a:rPr>
              <a:t>basınç </a:t>
            </a:r>
            <a:r>
              <a:rPr sz="2400" dirty="0">
                <a:latin typeface="Times New Roman"/>
                <a:cs typeface="Times New Roman"/>
              </a:rPr>
              <a:t>değeri </a:t>
            </a:r>
            <a:r>
              <a:rPr sz="2400" spc="-15" dirty="0">
                <a:latin typeface="Times New Roman"/>
                <a:cs typeface="Times New Roman"/>
              </a:rPr>
              <a:t>olmayacaktır. </a:t>
            </a:r>
            <a:r>
              <a:rPr sz="2400" spc="-5" dirty="0">
                <a:latin typeface="Times New Roman"/>
                <a:cs typeface="Times New Roman"/>
              </a:rPr>
              <a:t>Farklı yüksekliklerde  </a:t>
            </a:r>
            <a:r>
              <a:rPr sz="2400" dirty="0">
                <a:latin typeface="Times New Roman"/>
                <a:cs typeface="Times New Roman"/>
              </a:rPr>
              <a:t>okunan </a:t>
            </a:r>
            <a:r>
              <a:rPr sz="2400" spc="-5" dirty="0">
                <a:latin typeface="Times New Roman"/>
                <a:cs typeface="Times New Roman"/>
              </a:rPr>
              <a:t>değerlerin karşılaştırılabilmesi amacıyla barometrelerde okunan  değerler üzerinde </a:t>
            </a:r>
            <a:r>
              <a:rPr sz="2400" dirty="0">
                <a:latin typeface="Times New Roman"/>
                <a:cs typeface="Times New Roman"/>
              </a:rPr>
              <a:t>yükseklik </a:t>
            </a:r>
            <a:r>
              <a:rPr sz="2400" spc="-5" dirty="0">
                <a:latin typeface="Times New Roman"/>
                <a:cs typeface="Times New Roman"/>
              </a:rPr>
              <a:t>düzeltmesi yapılması </a:t>
            </a:r>
            <a:r>
              <a:rPr sz="2400" spc="-15" dirty="0">
                <a:latin typeface="Times New Roman"/>
                <a:cs typeface="Times New Roman"/>
              </a:rPr>
              <a:t>gerekmektedir.  </a:t>
            </a:r>
            <a:r>
              <a:rPr sz="2400" spc="-5" dirty="0">
                <a:latin typeface="Times New Roman"/>
                <a:cs typeface="Times New Roman"/>
              </a:rPr>
              <a:t>Yükseklik düzeltmesi </a:t>
            </a:r>
            <a:r>
              <a:rPr sz="2400" dirty="0">
                <a:latin typeface="Times New Roman"/>
                <a:cs typeface="Times New Roman"/>
              </a:rPr>
              <a:t>sonucunda </a:t>
            </a:r>
            <a:r>
              <a:rPr sz="2400" spc="-5" dirty="0">
                <a:latin typeface="Times New Roman"/>
                <a:cs typeface="Times New Roman"/>
              </a:rPr>
              <a:t>okunan basınç </a:t>
            </a:r>
            <a:r>
              <a:rPr sz="2400" dirty="0">
                <a:latin typeface="Times New Roman"/>
                <a:cs typeface="Times New Roman"/>
              </a:rPr>
              <a:t>değeri </a:t>
            </a:r>
            <a:r>
              <a:rPr sz="2400" spc="-5" dirty="0">
                <a:latin typeface="Times New Roman"/>
                <a:cs typeface="Times New Roman"/>
              </a:rPr>
              <a:t>deniz seviyesine  indirgenerek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incelenir.</a:t>
            </a:r>
            <a:endParaRPr sz="2400">
              <a:latin typeface="Times New Roman"/>
              <a:cs typeface="Times New Roman"/>
            </a:endParaRPr>
          </a:p>
          <a:p>
            <a:pPr marL="76200" marR="68580" algn="just">
              <a:lnSpc>
                <a:spcPct val="100000"/>
              </a:lnSpc>
              <a:spcBef>
                <a:spcPts val="925"/>
              </a:spcBef>
            </a:pPr>
            <a:r>
              <a:rPr sz="2400" b="1" spc="-35" dirty="0">
                <a:latin typeface="Times New Roman"/>
                <a:cs typeface="Times New Roman"/>
              </a:rPr>
              <a:t>Yerçekimi </a:t>
            </a:r>
            <a:r>
              <a:rPr sz="2400" b="1" spc="-5" dirty="0">
                <a:latin typeface="Times New Roman"/>
                <a:cs typeface="Times New Roman"/>
              </a:rPr>
              <a:t>düzeltmesi: </a:t>
            </a:r>
            <a:r>
              <a:rPr sz="2400" spc="-30" dirty="0">
                <a:latin typeface="Times New Roman"/>
                <a:cs typeface="Times New Roman"/>
              </a:rPr>
              <a:t>Yerçekimi </a:t>
            </a:r>
            <a:r>
              <a:rPr sz="2400" spc="-5" dirty="0">
                <a:latin typeface="Times New Roman"/>
                <a:cs typeface="Times New Roman"/>
              </a:rPr>
              <a:t>kuvveti, </a:t>
            </a:r>
            <a:r>
              <a:rPr sz="2400" dirty="0">
                <a:latin typeface="Times New Roman"/>
                <a:cs typeface="Times New Roman"/>
              </a:rPr>
              <a:t>enlem </a:t>
            </a:r>
            <a:r>
              <a:rPr sz="2400" spc="-5" dirty="0">
                <a:latin typeface="Times New Roman"/>
                <a:cs typeface="Times New Roman"/>
              </a:rPr>
              <a:t>derecesine göre  farklılık gösterdiği için, </a:t>
            </a:r>
            <a:r>
              <a:rPr sz="2400" dirty="0">
                <a:latin typeface="Times New Roman"/>
                <a:cs typeface="Times New Roman"/>
              </a:rPr>
              <a:t>bu kuvvet </a:t>
            </a:r>
            <a:r>
              <a:rPr sz="2400" spc="-5" dirty="0">
                <a:latin typeface="Times New Roman"/>
                <a:cs typeface="Times New Roman"/>
              </a:rPr>
              <a:t>civa üzerine </a:t>
            </a:r>
            <a:r>
              <a:rPr sz="2400" dirty="0">
                <a:latin typeface="Times New Roman"/>
                <a:cs typeface="Times New Roman"/>
              </a:rPr>
              <a:t>de </a:t>
            </a:r>
            <a:r>
              <a:rPr sz="2400" spc="-5" dirty="0">
                <a:latin typeface="Times New Roman"/>
                <a:cs typeface="Times New Roman"/>
              </a:rPr>
              <a:t>farklı </a:t>
            </a:r>
            <a:r>
              <a:rPr sz="2400" dirty="0">
                <a:latin typeface="Times New Roman"/>
                <a:cs typeface="Times New Roman"/>
              </a:rPr>
              <a:t>etki </a:t>
            </a:r>
            <a:r>
              <a:rPr sz="2400" spc="-15" dirty="0">
                <a:latin typeface="Times New Roman"/>
                <a:cs typeface="Times New Roman"/>
              </a:rPr>
              <a:t>edecektir.  </a:t>
            </a:r>
            <a:r>
              <a:rPr sz="2400" spc="-5" dirty="0">
                <a:latin typeface="Times New Roman"/>
                <a:cs typeface="Times New Roman"/>
              </a:rPr>
              <a:t>Bu nedenle </a:t>
            </a:r>
            <a:r>
              <a:rPr sz="2400" dirty="0">
                <a:latin typeface="Times New Roman"/>
                <a:cs typeface="Times New Roman"/>
              </a:rPr>
              <a:t>okunan </a:t>
            </a:r>
            <a:r>
              <a:rPr sz="2400" spc="-5" dirty="0">
                <a:latin typeface="Times New Roman"/>
                <a:cs typeface="Times New Roman"/>
              </a:rPr>
              <a:t>basınç değeri üzerinde, değerleri aynı baza göre  inceleyebilmek </a:t>
            </a:r>
            <a:r>
              <a:rPr sz="2400" dirty="0">
                <a:latin typeface="Times New Roman"/>
                <a:cs typeface="Times New Roman"/>
              </a:rPr>
              <a:t>için, </a:t>
            </a:r>
            <a:r>
              <a:rPr sz="2400" spc="-5" dirty="0">
                <a:latin typeface="Times New Roman"/>
                <a:cs typeface="Times New Roman"/>
              </a:rPr>
              <a:t>yerçekimi düzeltmesi </a:t>
            </a:r>
            <a:r>
              <a:rPr sz="2400" spc="-20" dirty="0">
                <a:latin typeface="Times New Roman"/>
                <a:cs typeface="Times New Roman"/>
              </a:rPr>
              <a:t>yapılır. </a:t>
            </a:r>
            <a:r>
              <a:rPr sz="2400" spc="-5" dirty="0">
                <a:latin typeface="Times New Roman"/>
                <a:cs typeface="Times New Roman"/>
              </a:rPr>
              <a:t>Bu amaçla </a:t>
            </a:r>
            <a:r>
              <a:rPr sz="2400" dirty="0">
                <a:latin typeface="Times New Roman"/>
                <a:cs typeface="Times New Roman"/>
              </a:rPr>
              <a:t>okunan  </a:t>
            </a:r>
            <a:r>
              <a:rPr sz="2400" spc="-5" dirty="0">
                <a:latin typeface="Times New Roman"/>
                <a:cs typeface="Times New Roman"/>
              </a:rPr>
              <a:t>değerler 45</a:t>
            </a:r>
            <a:r>
              <a:rPr sz="2400" spc="-7" baseline="24305" dirty="0">
                <a:latin typeface="Times New Roman"/>
                <a:cs typeface="Times New Roman"/>
              </a:rPr>
              <a:t>o </a:t>
            </a:r>
            <a:r>
              <a:rPr sz="2400" dirty="0">
                <a:latin typeface="Times New Roman"/>
                <a:cs typeface="Times New Roman"/>
              </a:rPr>
              <a:t>enlem derecesine </a:t>
            </a:r>
            <a:r>
              <a:rPr sz="2400" spc="-20" dirty="0">
                <a:latin typeface="Times New Roman"/>
                <a:cs typeface="Times New Roman"/>
              </a:rPr>
              <a:t>indirgenir. </a:t>
            </a:r>
            <a:r>
              <a:rPr sz="2400" dirty="0">
                <a:latin typeface="Times New Roman"/>
                <a:cs typeface="Times New Roman"/>
              </a:rPr>
              <a:t>Basıncı </a:t>
            </a:r>
            <a:r>
              <a:rPr sz="2400" spc="-5" dirty="0">
                <a:latin typeface="Times New Roman"/>
                <a:cs typeface="Times New Roman"/>
              </a:rPr>
              <a:t>ölçülen yerin enlem  derecesinden </a:t>
            </a:r>
            <a:r>
              <a:rPr sz="2400" dirty="0">
                <a:latin typeface="Times New Roman"/>
                <a:cs typeface="Times New Roman"/>
              </a:rPr>
              <a:t>farkına </a:t>
            </a:r>
            <a:r>
              <a:rPr sz="2400" spc="-5" dirty="0">
                <a:latin typeface="Times New Roman"/>
                <a:cs typeface="Times New Roman"/>
              </a:rPr>
              <a:t>göre, </a:t>
            </a:r>
            <a:r>
              <a:rPr sz="2400" dirty="0">
                <a:latin typeface="Times New Roman"/>
                <a:cs typeface="Times New Roman"/>
              </a:rPr>
              <a:t>bulunan katsayı </a:t>
            </a:r>
            <a:r>
              <a:rPr sz="2400" spc="-5" dirty="0">
                <a:latin typeface="Times New Roman"/>
                <a:cs typeface="Times New Roman"/>
              </a:rPr>
              <a:t>ölçülen değere </a:t>
            </a:r>
            <a:r>
              <a:rPr sz="2400" dirty="0">
                <a:latin typeface="Times New Roman"/>
                <a:cs typeface="Times New Roman"/>
              </a:rPr>
              <a:t>ya </a:t>
            </a:r>
            <a:r>
              <a:rPr sz="2400" spc="-5" dirty="0">
                <a:latin typeface="Times New Roman"/>
                <a:cs typeface="Times New Roman"/>
              </a:rPr>
              <a:t>eklenir </a:t>
            </a:r>
            <a:r>
              <a:rPr sz="2400" spc="-15" dirty="0">
                <a:latin typeface="Times New Roman"/>
                <a:cs typeface="Times New Roman"/>
              </a:rPr>
              <a:t>ya  </a:t>
            </a:r>
            <a:r>
              <a:rPr sz="2400" dirty="0">
                <a:latin typeface="Times New Roman"/>
                <a:cs typeface="Times New Roman"/>
              </a:rPr>
              <a:t>da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çıkartılır.</a:t>
            </a:r>
            <a:endParaRPr sz="2400">
              <a:latin typeface="Times New Roman"/>
              <a:cs typeface="Times New Roman"/>
            </a:endParaRPr>
          </a:p>
          <a:p>
            <a:pPr marL="76200" marR="68580" algn="just">
              <a:lnSpc>
                <a:spcPct val="100000"/>
              </a:lnSpc>
              <a:spcBef>
                <a:spcPts val="575"/>
              </a:spcBef>
            </a:pPr>
            <a:r>
              <a:rPr sz="2400" b="1" spc="-5" dirty="0">
                <a:latin typeface="Times New Roman"/>
                <a:cs typeface="Times New Roman"/>
              </a:rPr>
              <a:t>Sıcaklık düzeltmesi: </a:t>
            </a:r>
            <a:r>
              <a:rPr sz="2400" spc="-5" dirty="0">
                <a:latin typeface="Times New Roman"/>
                <a:cs typeface="Times New Roman"/>
              </a:rPr>
              <a:t>Sıcaklık, barometrenin içerisindeki civanın  hacmine etki </a:t>
            </a:r>
            <a:r>
              <a:rPr sz="2400" spc="-30" dirty="0">
                <a:latin typeface="Times New Roman"/>
                <a:cs typeface="Times New Roman"/>
              </a:rPr>
              <a:t>eder. </a:t>
            </a:r>
            <a:r>
              <a:rPr sz="2400" spc="-10" dirty="0">
                <a:latin typeface="Times New Roman"/>
                <a:cs typeface="Times New Roman"/>
              </a:rPr>
              <a:t>Bu </a:t>
            </a:r>
            <a:r>
              <a:rPr sz="2400" spc="-5" dirty="0">
                <a:latin typeface="Times New Roman"/>
                <a:cs typeface="Times New Roman"/>
              </a:rPr>
              <a:t>nedenle </a:t>
            </a:r>
            <a:r>
              <a:rPr sz="2400" dirty="0">
                <a:latin typeface="Times New Roman"/>
                <a:cs typeface="Times New Roman"/>
              </a:rPr>
              <a:t>okunan </a:t>
            </a:r>
            <a:r>
              <a:rPr sz="2400" spc="-15" dirty="0">
                <a:latin typeface="Times New Roman"/>
                <a:cs typeface="Times New Roman"/>
              </a:rPr>
              <a:t>değerler,  </a:t>
            </a:r>
            <a:r>
              <a:rPr sz="2400" spc="-5" dirty="0">
                <a:latin typeface="Times New Roman"/>
                <a:cs typeface="Times New Roman"/>
              </a:rPr>
              <a:t>sıcaklık </a:t>
            </a:r>
            <a:r>
              <a:rPr sz="2400" dirty="0">
                <a:latin typeface="Times New Roman"/>
                <a:cs typeface="Times New Roman"/>
              </a:rPr>
              <a:t>0 </a:t>
            </a:r>
            <a:r>
              <a:rPr sz="2400" spc="-7" baseline="24305" dirty="0">
                <a:latin typeface="Times New Roman"/>
                <a:cs typeface="Times New Roman"/>
              </a:rPr>
              <a:t>o</a:t>
            </a:r>
            <a:r>
              <a:rPr sz="2400" spc="-5" dirty="0">
                <a:latin typeface="Times New Roman"/>
                <a:cs typeface="Times New Roman"/>
              </a:rPr>
              <a:t>C’ye  dönüştürülerek </a:t>
            </a:r>
            <a:r>
              <a:rPr sz="2400" spc="-15" dirty="0">
                <a:latin typeface="Times New Roman"/>
                <a:cs typeface="Times New Roman"/>
              </a:rPr>
              <a:t>düzeltilir. </a:t>
            </a:r>
            <a:r>
              <a:rPr sz="2400" dirty="0">
                <a:latin typeface="Times New Roman"/>
                <a:cs typeface="Times New Roman"/>
              </a:rPr>
              <a:t>0 </a:t>
            </a:r>
            <a:r>
              <a:rPr sz="2400" baseline="2430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C ile o </a:t>
            </a:r>
            <a:r>
              <a:rPr sz="2400" spc="-5" dirty="0">
                <a:latin typeface="Times New Roman"/>
                <a:cs typeface="Times New Roman"/>
              </a:rPr>
              <a:t>andaki </a:t>
            </a:r>
            <a:r>
              <a:rPr sz="2400" spc="-10" dirty="0">
                <a:latin typeface="Times New Roman"/>
                <a:cs typeface="Times New Roman"/>
              </a:rPr>
              <a:t>sıcaklık </a:t>
            </a:r>
            <a:r>
              <a:rPr sz="2400" dirty="0">
                <a:latin typeface="Times New Roman"/>
                <a:cs typeface="Times New Roman"/>
              </a:rPr>
              <a:t>farkının civa </a:t>
            </a:r>
            <a:r>
              <a:rPr sz="2400" spc="-5" dirty="0">
                <a:latin typeface="Times New Roman"/>
                <a:cs typeface="Times New Roman"/>
              </a:rPr>
              <a:t>üzerinde  </a:t>
            </a:r>
            <a:r>
              <a:rPr sz="2400" dirty="0">
                <a:latin typeface="Times New Roman"/>
                <a:cs typeface="Times New Roman"/>
              </a:rPr>
              <a:t>yapacağı </a:t>
            </a:r>
            <a:r>
              <a:rPr sz="2400" spc="-5" dirty="0">
                <a:latin typeface="Times New Roman"/>
                <a:cs typeface="Times New Roman"/>
              </a:rPr>
              <a:t>genleşme </a:t>
            </a:r>
            <a:r>
              <a:rPr sz="2400" dirty="0">
                <a:latin typeface="Times New Roman"/>
                <a:cs typeface="Times New Roman"/>
              </a:rPr>
              <a:t>etkisi hesaplanarak okunan değerler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düzeltilir.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211328"/>
            <a:ext cx="898779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000000"/>
                </a:solidFill>
              </a:rPr>
              <a:t>Alet </a:t>
            </a:r>
            <a:r>
              <a:rPr dirty="0">
                <a:solidFill>
                  <a:srgbClr val="000000"/>
                </a:solidFill>
              </a:rPr>
              <a:t>hata </a:t>
            </a:r>
            <a:r>
              <a:rPr spc="-5" dirty="0">
                <a:solidFill>
                  <a:srgbClr val="000000"/>
                </a:solidFill>
              </a:rPr>
              <a:t>düzeltmesi: </a:t>
            </a:r>
            <a:r>
              <a:rPr b="0" spc="-5" dirty="0">
                <a:solidFill>
                  <a:srgbClr val="000000"/>
                </a:solidFill>
                <a:latin typeface="Times New Roman"/>
                <a:cs typeface="Times New Roman"/>
              </a:rPr>
              <a:t>İmalat sonrasında her aletin bir hatası </a:t>
            </a:r>
            <a:r>
              <a:rPr b="0" spc="-20" dirty="0">
                <a:solidFill>
                  <a:srgbClr val="000000"/>
                </a:solidFill>
                <a:latin typeface="Times New Roman"/>
                <a:cs typeface="Times New Roman"/>
              </a:rPr>
              <a:t>olabilir. </a:t>
            </a:r>
            <a:r>
              <a:rPr b="0" spc="-5" dirty="0">
                <a:solidFill>
                  <a:srgbClr val="000000"/>
                </a:solidFill>
                <a:latin typeface="Times New Roman"/>
                <a:cs typeface="Times New Roman"/>
              </a:rPr>
              <a:t>Bu  hata değeri </a:t>
            </a:r>
            <a:r>
              <a:rPr b="0" dirty="0">
                <a:solidFill>
                  <a:srgbClr val="000000"/>
                </a:solidFill>
                <a:latin typeface="Times New Roman"/>
                <a:cs typeface="Times New Roman"/>
              </a:rPr>
              <a:t>hassas </a:t>
            </a:r>
            <a:r>
              <a:rPr b="0" spc="-5" dirty="0">
                <a:solidFill>
                  <a:srgbClr val="000000"/>
                </a:solidFill>
                <a:latin typeface="Times New Roman"/>
                <a:cs typeface="Times New Roman"/>
              </a:rPr>
              <a:t>ölçümlerle belirlenerek aletin kataloguna </a:t>
            </a:r>
            <a:r>
              <a:rPr b="0" spc="-20" dirty="0">
                <a:solidFill>
                  <a:srgbClr val="000000"/>
                </a:solidFill>
                <a:latin typeface="Times New Roman"/>
                <a:cs typeface="Times New Roman"/>
              </a:rPr>
              <a:t>yazılır. </a:t>
            </a:r>
            <a:r>
              <a:rPr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Bu  </a:t>
            </a:r>
            <a:r>
              <a:rPr b="0" spc="-5" dirty="0">
                <a:solidFill>
                  <a:srgbClr val="000000"/>
                </a:solidFill>
                <a:latin typeface="Times New Roman"/>
                <a:cs typeface="Times New Roman"/>
              </a:rPr>
              <a:t>şekilde, </a:t>
            </a:r>
            <a:r>
              <a:rPr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kullanma </a:t>
            </a:r>
            <a:r>
              <a:rPr b="0" dirty="0">
                <a:solidFill>
                  <a:srgbClr val="000000"/>
                </a:solidFill>
                <a:latin typeface="Times New Roman"/>
                <a:cs typeface="Times New Roman"/>
              </a:rPr>
              <a:t>sonucunda okunan </a:t>
            </a:r>
            <a:r>
              <a:rPr b="0" spc="-15" dirty="0">
                <a:solidFill>
                  <a:srgbClr val="000000"/>
                </a:solidFill>
                <a:latin typeface="Times New Roman"/>
                <a:cs typeface="Times New Roman"/>
              </a:rPr>
              <a:t>değer, </a:t>
            </a:r>
            <a:r>
              <a:rPr b="0" spc="-5" dirty="0">
                <a:solidFill>
                  <a:srgbClr val="000000"/>
                </a:solidFill>
                <a:latin typeface="Times New Roman"/>
                <a:cs typeface="Times New Roman"/>
              </a:rPr>
              <a:t>katalogda belirtilen alet hata  </a:t>
            </a:r>
            <a:r>
              <a:rPr b="0" dirty="0">
                <a:solidFill>
                  <a:srgbClr val="000000"/>
                </a:solidFill>
                <a:latin typeface="Times New Roman"/>
                <a:cs typeface="Times New Roman"/>
              </a:rPr>
              <a:t>değeri ile</a:t>
            </a:r>
            <a:r>
              <a:rPr b="0" spc="-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0" spc="-15" dirty="0">
                <a:solidFill>
                  <a:srgbClr val="000000"/>
                </a:solidFill>
                <a:latin typeface="Times New Roman"/>
                <a:cs typeface="Times New Roman"/>
              </a:rPr>
              <a:t>düzeltilir.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1941956"/>
            <a:ext cx="896112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255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FF0066"/>
                </a:solidFill>
                <a:latin typeface="Arial"/>
                <a:cs typeface="Arial"/>
              </a:rPr>
              <a:t>Okunan değer </a:t>
            </a:r>
            <a:r>
              <a:rPr sz="2200" b="1" spc="-5" dirty="0">
                <a:solidFill>
                  <a:srgbClr val="FF0066"/>
                </a:solidFill>
                <a:latin typeface="Symbol"/>
                <a:cs typeface="Symbol"/>
              </a:rPr>
              <a:t></a:t>
            </a:r>
            <a:r>
              <a:rPr sz="2200" b="1" spc="-5" dirty="0">
                <a:solidFill>
                  <a:srgbClr val="FF0066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FF0066"/>
                </a:solidFill>
                <a:latin typeface="Arial"/>
                <a:cs typeface="Arial"/>
              </a:rPr>
              <a:t>sıcaklık </a:t>
            </a:r>
            <a:r>
              <a:rPr sz="2200" b="1" dirty="0">
                <a:solidFill>
                  <a:srgbClr val="FF0066"/>
                </a:solidFill>
                <a:latin typeface="Arial"/>
                <a:cs typeface="Arial"/>
              </a:rPr>
              <a:t>d. </a:t>
            </a:r>
            <a:r>
              <a:rPr sz="2200" b="1" spc="-5" dirty="0">
                <a:solidFill>
                  <a:srgbClr val="FF0066"/>
                </a:solidFill>
                <a:latin typeface="Symbol"/>
                <a:cs typeface="Symbol"/>
              </a:rPr>
              <a:t></a:t>
            </a:r>
            <a:r>
              <a:rPr sz="2200" b="1" spc="-5" dirty="0">
                <a:solidFill>
                  <a:srgbClr val="FF0066"/>
                </a:solidFill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rgbClr val="FF0066"/>
                </a:solidFill>
                <a:latin typeface="Arial"/>
                <a:cs typeface="Arial"/>
              </a:rPr>
              <a:t>yerçekimi </a:t>
            </a:r>
            <a:r>
              <a:rPr sz="2200" b="1" spc="-5" dirty="0">
                <a:solidFill>
                  <a:srgbClr val="FF0066"/>
                </a:solidFill>
                <a:latin typeface="Arial"/>
                <a:cs typeface="Arial"/>
              </a:rPr>
              <a:t>d. </a:t>
            </a:r>
            <a:r>
              <a:rPr sz="2200" b="1" spc="-5" dirty="0">
                <a:solidFill>
                  <a:srgbClr val="FF0066"/>
                </a:solidFill>
                <a:latin typeface="Symbol"/>
                <a:cs typeface="Symbol"/>
              </a:rPr>
              <a:t></a:t>
            </a:r>
            <a:r>
              <a:rPr sz="2200" b="1" spc="-5" dirty="0">
                <a:solidFill>
                  <a:srgbClr val="FF0066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FF0066"/>
                </a:solidFill>
                <a:latin typeface="Arial"/>
                <a:cs typeface="Arial"/>
              </a:rPr>
              <a:t>alet hata d. =</a:t>
            </a:r>
            <a:r>
              <a:rPr sz="2200" b="1" spc="459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FF0066"/>
                </a:solidFill>
                <a:latin typeface="Arial"/>
                <a:cs typeface="Arial"/>
              </a:rPr>
              <a:t>Mahalli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200" b="1" spc="-10" dirty="0">
                <a:solidFill>
                  <a:srgbClr val="FF0066"/>
                </a:solidFill>
                <a:latin typeface="Arial"/>
                <a:cs typeface="Arial"/>
              </a:rPr>
              <a:t>Basınç</a:t>
            </a:r>
            <a:endParaRPr sz="2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67868" y="2564892"/>
            <a:ext cx="7610856" cy="4152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1030" y="146761"/>
            <a:ext cx="389636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0000FF"/>
                </a:solidFill>
              </a:rPr>
              <a:t>Aksiyon</a:t>
            </a:r>
            <a:r>
              <a:rPr sz="3600" spc="-70" dirty="0">
                <a:solidFill>
                  <a:srgbClr val="0000FF"/>
                </a:solidFill>
              </a:rPr>
              <a:t> </a:t>
            </a:r>
            <a:r>
              <a:rPr sz="3600" spc="-5" dirty="0">
                <a:solidFill>
                  <a:srgbClr val="0000FF"/>
                </a:solidFill>
              </a:rPr>
              <a:t>Merkezleri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258267" y="879424"/>
            <a:ext cx="8559165" cy="5152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769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25" dirty="0">
                <a:latin typeface="Times New Roman"/>
                <a:cs typeface="Times New Roman"/>
              </a:rPr>
              <a:t>Yeryüzünün </a:t>
            </a:r>
            <a:r>
              <a:rPr sz="2400" dirty="0">
                <a:latin typeface="Times New Roman"/>
                <a:cs typeface="Times New Roman"/>
              </a:rPr>
              <a:t>farklı </a:t>
            </a:r>
            <a:r>
              <a:rPr sz="2400" spc="-5" dirty="0">
                <a:latin typeface="Times New Roman"/>
                <a:cs typeface="Times New Roman"/>
              </a:rPr>
              <a:t>ısınmasından dolayı,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basınçlarının değişiklik  gösterdiği </a:t>
            </a:r>
            <a:r>
              <a:rPr sz="2400" spc="-10" dirty="0">
                <a:latin typeface="Times New Roman"/>
                <a:cs typeface="Times New Roman"/>
              </a:rPr>
              <a:t>ve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olaylarında etkin </a:t>
            </a:r>
            <a:r>
              <a:rPr sz="2400" dirty="0">
                <a:latin typeface="Times New Roman"/>
                <a:cs typeface="Times New Roman"/>
              </a:rPr>
              <a:t>rol </a:t>
            </a:r>
            <a:r>
              <a:rPr sz="2400" spc="-5" dirty="0">
                <a:latin typeface="Times New Roman"/>
                <a:cs typeface="Times New Roman"/>
              </a:rPr>
              <a:t>oynayan bazı merkezler  </a:t>
            </a:r>
            <a:r>
              <a:rPr sz="2400" spc="-20" dirty="0">
                <a:latin typeface="Times New Roman"/>
                <a:cs typeface="Times New Roman"/>
              </a:rPr>
              <a:t>oluşur. </a:t>
            </a:r>
            <a:r>
              <a:rPr sz="2400" spc="-5" dirty="0">
                <a:latin typeface="Times New Roman"/>
                <a:cs typeface="Times New Roman"/>
              </a:rPr>
              <a:t>Bu merkezlere </a:t>
            </a:r>
            <a:r>
              <a:rPr sz="2400" b="1" dirty="0">
                <a:latin typeface="Times New Roman"/>
                <a:cs typeface="Times New Roman"/>
              </a:rPr>
              <a:t>Aksiyon </a:t>
            </a:r>
            <a:r>
              <a:rPr sz="2400" b="1" spc="-5" dirty="0">
                <a:latin typeface="Times New Roman"/>
                <a:cs typeface="Times New Roman"/>
              </a:rPr>
              <a:t>Merkezleri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denir.</a:t>
            </a:r>
            <a:endParaRPr sz="2400">
              <a:latin typeface="Times New Roman"/>
              <a:cs typeface="Times New Roman"/>
            </a:endParaRPr>
          </a:p>
          <a:p>
            <a:pPr marL="12700" marR="4385945">
              <a:lnSpc>
                <a:spcPct val="130000"/>
              </a:lnSpc>
              <a:spcBef>
                <a:spcPts val="1190"/>
              </a:spcBef>
            </a:pPr>
            <a:r>
              <a:rPr sz="2400" b="1" dirty="0">
                <a:latin typeface="Times New Roman"/>
                <a:cs typeface="Times New Roman"/>
              </a:rPr>
              <a:t>Siklon (Alçak </a:t>
            </a:r>
            <a:r>
              <a:rPr sz="2400" b="1" spc="-5" dirty="0">
                <a:latin typeface="Times New Roman"/>
                <a:cs typeface="Times New Roman"/>
              </a:rPr>
              <a:t>basınç)  Merkezleri: </a:t>
            </a:r>
            <a:r>
              <a:rPr sz="2400" spc="-5" dirty="0">
                <a:latin typeface="Times New Roman"/>
                <a:cs typeface="Times New Roman"/>
              </a:rPr>
              <a:t>Sıcak </a:t>
            </a:r>
            <a:r>
              <a:rPr sz="2400" dirty="0">
                <a:latin typeface="Times New Roman"/>
                <a:cs typeface="Times New Roman"/>
              </a:rPr>
              <a:t>karakterli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olup  kuzey yarım kürede saat yönünün  </a:t>
            </a:r>
            <a:r>
              <a:rPr sz="2400" dirty="0">
                <a:latin typeface="Times New Roman"/>
                <a:cs typeface="Times New Roman"/>
              </a:rPr>
              <a:t>tersi </a:t>
            </a:r>
            <a:r>
              <a:rPr sz="2400" spc="-5" dirty="0">
                <a:latin typeface="Times New Roman"/>
                <a:cs typeface="Times New Roman"/>
              </a:rPr>
              <a:t>istikamete </a:t>
            </a:r>
            <a:r>
              <a:rPr sz="2400" spc="-15" dirty="0">
                <a:latin typeface="Times New Roman"/>
                <a:cs typeface="Times New Roman"/>
              </a:rPr>
              <a:t>dönerler. </a:t>
            </a:r>
            <a:r>
              <a:rPr sz="2400" spc="-5" dirty="0">
                <a:latin typeface="Times New Roman"/>
                <a:cs typeface="Times New Roman"/>
              </a:rPr>
              <a:t>Sıcak  </a:t>
            </a:r>
            <a:r>
              <a:rPr sz="2400" dirty="0">
                <a:latin typeface="Times New Roman"/>
                <a:cs typeface="Times New Roman"/>
              </a:rPr>
              <a:t>havanın yükselerek yoğunluk ve  basıncını </a:t>
            </a:r>
            <a:r>
              <a:rPr sz="2400" spc="-5" dirty="0">
                <a:latin typeface="Times New Roman"/>
                <a:cs typeface="Times New Roman"/>
              </a:rPr>
              <a:t>kaybetmesiyle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oluşurlar.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45"/>
              </a:spcBef>
            </a:pPr>
            <a:r>
              <a:rPr sz="2400" spc="-5" dirty="0">
                <a:latin typeface="Times New Roman"/>
                <a:cs typeface="Times New Roman"/>
              </a:rPr>
              <a:t>Sıcak</a:t>
            </a:r>
            <a:r>
              <a:rPr sz="2400" spc="3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hava</a:t>
            </a:r>
            <a:r>
              <a:rPr sz="2400" spc="3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</a:t>
            </a:r>
            <a:r>
              <a:rPr sz="2400" spc="3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yoğunluk</a:t>
            </a:r>
            <a:r>
              <a:rPr sz="2400" spc="3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azalır</a:t>
            </a:r>
            <a:r>
              <a:rPr sz="2400" spc="3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</a:t>
            </a:r>
            <a:endParaRPr sz="2400">
              <a:latin typeface="Symbol"/>
              <a:cs typeface="Symbol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2400" dirty="0">
                <a:latin typeface="Times New Roman"/>
                <a:cs typeface="Times New Roman"/>
              </a:rPr>
              <a:t>basınç azalır = siklon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merkezi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716779" y="2636520"/>
            <a:ext cx="4250435" cy="40538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5270" cy="6858000"/>
            <a:chOff x="0" y="0"/>
            <a:chExt cx="914527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70547" y="3893820"/>
              <a:ext cx="2470150" cy="2659380"/>
            </a:xfrm>
            <a:custGeom>
              <a:avLst/>
              <a:gdLst/>
              <a:ahLst/>
              <a:cxnLst/>
              <a:rect l="l" t="t" r="r" b="b"/>
              <a:pathLst>
                <a:path w="2470150" h="2659379">
                  <a:moveTo>
                    <a:pt x="2470150" y="0"/>
                  </a:moveTo>
                  <a:lnTo>
                    <a:pt x="1714500" y="755649"/>
                  </a:lnTo>
                </a:path>
                <a:path w="2470150" h="2659379">
                  <a:moveTo>
                    <a:pt x="2470150" y="187451"/>
                  </a:moveTo>
                  <a:lnTo>
                    <a:pt x="0" y="2659189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217868" y="1168400"/>
            <a:ext cx="4333176" cy="40883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766817" y="1098296"/>
            <a:ext cx="4384548" cy="46384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2019554" y="1003976"/>
          <a:ext cx="5211445" cy="24193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05405"/>
                <a:gridCol w="2605405"/>
              </a:tblGrid>
              <a:tr h="420358">
                <a:tc>
                  <a:txBody>
                    <a:bodyPr/>
                    <a:lstStyle/>
                    <a:p>
                      <a:pPr marR="1924685" algn="ctr">
                        <a:lnSpc>
                          <a:spcPts val="2620"/>
                        </a:lnSpc>
                      </a:pPr>
                      <a:r>
                        <a:rPr sz="2400" dirty="0">
                          <a:solidFill>
                            <a:srgbClr val="FF3300"/>
                          </a:solidFill>
                          <a:latin typeface="Times New Roman"/>
                          <a:cs typeface="Times New Roman"/>
                        </a:rPr>
                        <a:t>1018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32305" algn="ctr">
                        <a:lnSpc>
                          <a:spcPts val="2620"/>
                        </a:lnSpc>
                      </a:pPr>
                      <a:r>
                        <a:rPr sz="2400" dirty="0">
                          <a:solidFill>
                            <a:srgbClr val="FF3300"/>
                          </a:solidFill>
                          <a:latin typeface="Times New Roman"/>
                          <a:cs typeface="Times New Roman"/>
                        </a:rPr>
                        <a:t>1018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04126">
                <a:tc>
                  <a:txBody>
                    <a:bodyPr/>
                    <a:lstStyle/>
                    <a:p>
                      <a:pPr marR="192468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2400" dirty="0">
                          <a:solidFill>
                            <a:srgbClr val="FF3300"/>
                          </a:solidFill>
                          <a:latin typeface="Times New Roman"/>
                          <a:cs typeface="Times New Roman"/>
                        </a:rPr>
                        <a:t>1012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49530" marB="0"/>
                </a:tc>
                <a:tc>
                  <a:txBody>
                    <a:bodyPr/>
                    <a:lstStyle/>
                    <a:p>
                      <a:pPr marL="193230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2400" dirty="0">
                          <a:solidFill>
                            <a:srgbClr val="FF3300"/>
                          </a:solidFill>
                          <a:latin typeface="Times New Roman"/>
                          <a:cs typeface="Times New Roman"/>
                        </a:rPr>
                        <a:t>1012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49530" marB="0"/>
                </a:tc>
              </a:tr>
              <a:tr h="504189">
                <a:tc>
                  <a:txBody>
                    <a:bodyPr/>
                    <a:lstStyle/>
                    <a:p>
                      <a:pPr marR="1924685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400" dirty="0">
                          <a:solidFill>
                            <a:srgbClr val="FF3300"/>
                          </a:solidFill>
                          <a:latin typeface="Times New Roman"/>
                          <a:cs typeface="Times New Roman"/>
                        </a:rPr>
                        <a:t>1006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50165" marB="0"/>
                </a:tc>
                <a:tc>
                  <a:txBody>
                    <a:bodyPr/>
                    <a:lstStyle/>
                    <a:p>
                      <a:pPr marL="1932305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400" dirty="0">
                          <a:solidFill>
                            <a:srgbClr val="FF3300"/>
                          </a:solidFill>
                          <a:latin typeface="Times New Roman"/>
                          <a:cs typeface="Times New Roman"/>
                        </a:rPr>
                        <a:t>1006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50165" marB="0"/>
                </a:tc>
              </a:tr>
              <a:tr h="536502">
                <a:tc>
                  <a:txBody>
                    <a:bodyPr/>
                    <a:lstStyle/>
                    <a:p>
                      <a:pPr marR="192468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2400" dirty="0">
                          <a:solidFill>
                            <a:srgbClr val="FF3300"/>
                          </a:solidFill>
                          <a:latin typeface="Times New Roman"/>
                          <a:cs typeface="Times New Roman"/>
                        </a:rPr>
                        <a:t>1000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49530" marB="0"/>
                </a:tc>
                <a:tc>
                  <a:txBody>
                    <a:bodyPr/>
                    <a:lstStyle/>
                    <a:p>
                      <a:pPr marL="193230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2400" dirty="0">
                          <a:solidFill>
                            <a:srgbClr val="FF3300"/>
                          </a:solidFill>
                          <a:latin typeface="Times New Roman"/>
                          <a:cs typeface="Times New Roman"/>
                        </a:rPr>
                        <a:t>1000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49530" marB="0"/>
                </a:tc>
              </a:tr>
              <a:tr h="453960">
                <a:tc>
                  <a:txBody>
                    <a:bodyPr/>
                    <a:lstStyle/>
                    <a:p>
                      <a:pPr marR="1888489" algn="ctr">
                        <a:lnSpc>
                          <a:spcPts val="2820"/>
                        </a:lnSpc>
                        <a:spcBef>
                          <a:spcPts val="655"/>
                        </a:spcBef>
                      </a:pPr>
                      <a:r>
                        <a:rPr sz="240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A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83185" marB="0"/>
                </a:tc>
                <a:tc>
                  <a:txBody>
                    <a:bodyPr/>
                    <a:lstStyle/>
                    <a:p>
                      <a:pPr marL="1968500" algn="ctr">
                        <a:lnSpc>
                          <a:spcPts val="2820"/>
                        </a:lnSpc>
                        <a:spcBef>
                          <a:spcPts val="655"/>
                        </a:spcBef>
                      </a:pPr>
                      <a:r>
                        <a:rPr sz="240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A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83185" marB="0"/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455168" y="5417921"/>
            <a:ext cx="360172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3300"/>
                </a:solidFill>
                <a:latin typeface="Times New Roman"/>
                <a:cs typeface="Times New Roman"/>
              </a:rPr>
              <a:t>Kuzey </a:t>
            </a:r>
            <a:r>
              <a:rPr sz="2400" b="1" dirty="0">
                <a:solidFill>
                  <a:srgbClr val="FF3300"/>
                </a:solidFill>
                <a:latin typeface="Times New Roman"/>
                <a:cs typeface="Times New Roman"/>
              </a:rPr>
              <a:t>yarım </a:t>
            </a:r>
            <a:r>
              <a:rPr sz="2400" b="1" spc="-10" dirty="0">
                <a:solidFill>
                  <a:srgbClr val="FF3300"/>
                </a:solidFill>
                <a:latin typeface="Times New Roman"/>
                <a:cs typeface="Times New Roman"/>
              </a:rPr>
              <a:t>kürede</a:t>
            </a:r>
            <a:r>
              <a:rPr sz="2400" b="1" spc="-85" dirty="0">
                <a:solidFill>
                  <a:srgbClr val="FF33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3300"/>
                </a:solidFill>
                <a:latin typeface="Times New Roman"/>
                <a:cs typeface="Times New Roman"/>
              </a:rPr>
              <a:t>Siklon  (Alçak </a:t>
            </a:r>
            <a:r>
              <a:rPr sz="2400" b="1" spc="-5" dirty="0">
                <a:solidFill>
                  <a:srgbClr val="FF3300"/>
                </a:solidFill>
                <a:latin typeface="Times New Roman"/>
                <a:cs typeface="Times New Roman"/>
              </a:rPr>
              <a:t>basınç)</a:t>
            </a:r>
            <a:r>
              <a:rPr sz="2400" b="1" spc="-30" dirty="0">
                <a:solidFill>
                  <a:srgbClr val="FF33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3300"/>
                </a:solidFill>
                <a:latin typeface="Times New Roman"/>
                <a:cs typeface="Times New Roman"/>
              </a:rPr>
              <a:t>Merkezleri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48605" y="5468823"/>
            <a:ext cx="36353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3300"/>
                </a:solidFill>
                <a:latin typeface="Times New Roman"/>
                <a:cs typeface="Times New Roman"/>
              </a:rPr>
              <a:t>Güney yarım </a:t>
            </a:r>
            <a:r>
              <a:rPr sz="2400" b="1" spc="-10" dirty="0">
                <a:solidFill>
                  <a:srgbClr val="FF3300"/>
                </a:solidFill>
                <a:latin typeface="Times New Roman"/>
                <a:cs typeface="Times New Roman"/>
              </a:rPr>
              <a:t>kürede</a:t>
            </a:r>
            <a:r>
              <a:rPr sz="2400" b="1" spc="-90" dirty="0">
                <a:solidFill>
                  <a:srgbClr val="FF33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3300"/>
                </a:solidFill>
                <a:latin typeface="Times New Roman"/>
                <a:cs typeface="Times New Roman"/>
              </a:rPr>
              <a:t>Siklon  </a:t>
            </a:r>
            <a:r>
              <a:rPr sz="2400" b="1" dirty="0">
                <a:solidFill>
                  <a:srgbClr val="FF3300"/>
                </a:solidFill>
                <a:latin typeface="Times New Roman"/>
                <a:cs typeface="Times New Roman"/>
              </a:rPr>
              <a:t>(Alçak </a:t>
            </a:r>
            <a:r>
              <a:rPr sz="2400" b="1" spc="-5" dirty="0">
                <a:solidFill>
                  <a:srgbClr val="FF3300"/>
                </a:solidFill>
                <a:latin typeface="Times New Roman"/>
                <a:cs typeface="Times New Roman"/>
              </a:rPr>
              <a:t>basınç)</a:t>
            </a:r>
            <a:r>
              <a:rPr sz="2400" b="1" spc="-30" dirty="0">
                <a:solidFill>
                  <a:srgbClr val="FF33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3300"/>
                </a:solidFill>
                <a:latin typeface="Times New Roman"/>
                <a:cs typeface="Times New Roman"/>
              </a:rPr>
              <a:t>Merkezleri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6780" y="2497328"/>
            <a:ext cx="5935345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spc="-430" dirty="0">
                <a:solidFill>
                  <a:srgbClr val="136093"/>
                </a:solidFill>
              </a:rPr>
              <a:t>HAVA</a:t>
            </a:r>
            <a:r>
              <a:rPr sz="6600" spc="-415" dirty="0">
                <a:solidFill>
                  <a:srgbClr val="136093"/>
                </a:solidFill>
              </a:rPr>
              <a:t> </a:t>
            </a:r>
            <a:r>
              <a:rPr sz="6600" spc="-5" dirty="0">
                <a:solidFill>
                  <a:srgbClr val="136093"/>
                </a:solidFill>
              </a:rPr>
              <a:t>BASINCI</a:t>
            </a:r>
            <a:endParaRPr sz="66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7540" y="447497"/>
            <a:ext cx="8226425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000000"/>
                </a:solidFill>
              </a:rPr>
              <a:t>Antisiklon </a:t>
            </a:r>
            <a:r>
              <a:rPr dirty="0">
                <a:solidFill>
                  <a:srgbClr val="000000"/>
                </a:solidFill>
              </a:rPr>
              <a:t>(Yüksek </a:t>
            </a:r>
            <a:r>
              <a:rPr spc="-5" dirty="0">
                <a:solidFill>
                  <a:srgbClr val="000000"/>
                </a:solidFill>
              </a:rPr>
              <a:t>Basınç) </a:t>
            </a:r>
            <a:r>
              <a:rPr dirty="0">
                <a:solidFill>
                  <a:srgbClr val="000000"/>
                </a:solidFill>
              </a:rPr>
              <a:t>Merkezleri: </a:t>
            </a:r>
            <a:r>
              <a:rPr b="0" spc="-5" dirty="0">
                <a:solidFill>
                  <a:srgbClr val="000000"/>
                </a:solidFill>
                <a:latin typeface="Times New Roman"/>
                <a:cs typeface="Times New Roman"/>
              </a:rPr>
              <a:t>Soğuyan </a:t>
            </a:r>
            <a:r>
              <a:rPr b="0" dirty="0">
                <a:solidFill>
                  <a:srgbClr val="000000"/>
                </a:solidFill>
                <a:latin typeface="Times New Roman"/>
                <a:cs typeface="Times New Roman"/>
              </a:rPr>
              <a:t>hava daralır ve  </a:t>
            </a:r>
            <a:r>
              <a:rPr b="0" spc="-15" dirty="0">
                <a:solidFill>
                  <a:srgbClr val="000000"/>
                </a:solidFill>
                <a:latin typeface="Times New Roman"/>
                <a:cs typeface="Times New Roman"/>
              </a:rPr>
              <a:t>yoğunlaşır. </a:t>
            </a:r>
            <a:r>
              <a:rPr b="0" dirty="0">
                <a:solidFill>
                  <a:srgbClr val="000000"/>
                </a:solidFill>
                <a:latin typeface="Times New Roman"/>
                <a:cs typeface="Times New Roman"/>
              </a:rPr>
              <a:t>Basıncı </a:t>
            </a:r>
            <a:r>
              <a:rPr b="0" spc="-20" dirty="0">
                <a:solidFill>
                  <a:srgbClr val="000000"/>
                </a:solidFill>
                <a:latin typeface="Times New Roman"/>
                <a:cs typeface="Times New Roman"/>
              </a:rPr>
              <a:t>artar. </a:t>
            </a:r>
            <a:r>
              <a:rPr b="0" dirty="0">
                <a:solidFill>
                  <a:srgbClr val="000000"/>
                </a:solidFill>
                <a:latin typeface="Times New Roman"/>
                <a:cs typeface="Times New Roman"/>
              </a:rPr>
              <a:t>Böylece </a:t>
            </a:r>
            <a:r>
              <a:rPr b="0" spc="-5" dirty="0">
                <a:solidFill>
                  <a:srgbClr val="000000"/>
                </a:solidFill>
                <a:latin typeface="Times New Roman"/>
                <a:cs typeface="Times New Roman"/>
              </a:rPr>
              <a:t>soğuk </a:t>
            </a:r>
            <a:r>
              <a:rPr b="0" dirty="0">
                <a:solidFill>
                  <a:srgbClr val="000000"/>
                </a:solidFill>
                <a:latin typeface="Times New Roman"/>
                <a:cs typeface="Times New Roman"/>
              </a:rPr>
              <a:t>karakterli </a:t>
            </a:r>
            <a:r>
              <a:rPr b="0" spc="-5" dirty="0">
                <a:solidFill>
                  <a:srgbClr val="000000"/>
                </a:solidFill>
                <a:latin typeface="Times New Roman"/>
                <a:cs typeface="Times New Roman"/>
              </a:rPr>
              <a:t>antisiklonlar  </a:t>
            </a:r>
            <a:r>
              <a:rPr b="0" spc="-20" dirty="0">
                <a:solidFill>
                  <a:srgbClr val="000000"/>
                </a:solidFill>
                <a:latin typeface="Times New Roman"/>
                <a:cs typeface="Times New Roman"/>
              </a:rPr>
              <a:t>oluşur. </a:t>
            </a:r>
            <a:r>
              <a:rPr b="0" dirty="0">
                <a:solidFill>
                  <a:srgbClr val="000000"/>
                </a:solidFill>
                <a:latin typeface="Times New Roman"/>
                <a:cs typeface="Times New Roman"/>
              </a:rPr>
              <a:t>Rüzgarlar </a:t>
            </a:r>
            <a:r>
              <a:rPr b="0" spc="-5" dirty="0">
                <a:solidFill>
                  <a:srgbClr val="000000"/>
                </a:solidFill>
                <a:latin typeface="Times New Roman"/>
                <a:cs typeface="Times New Roman"/>
              </a:rPr>
              <a:t>merkezden </a:t>
            </a:r>
            <a:r>
              <a:rPr b="0" dirty="0">
                <a:solidFill>
                  <a:srgbClr val="000000"/>
                </a:solidFill>
                <a:latin typeface="Times New Roman"/>
                <a:cs typeface="Times New Roman"/>
              </a:rPr>
              <a:t>dışa</a:t>
            </a:r>
            <a:r>
              <a:rPr b="0" spc="-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0" spc="-15" dirty="0">
                <a:solidFill>
                  <a:srgbClr val="000000"/>
                </a:solidFill>
                <a:latin typeface="Times New Roman"/>
                <a:cs typeface="Times New Roman"/>
              </a:rPr>
              <a:t>doğrudur.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7540" y="1619834"/>
            <a:ext cx="84245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Soğuyan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dirty="0">
                <a:latin typeface="Symbol"/>
                <a:cs typeface="Symbol"/>
              </a:rPr>
              <a:t></a:t>
            </a:r>
            <a:r>
              <a:rPr sz="2400" dirty="0">
                <a:latin typeface="Times New Roman"/>
                <a:cs typeface="Times New Roman"/>
              </a:rPr>
              <a:t> yoğunluk artar </a:t>
            </a:r>
            <a:r>
              <a:rPr sz="2400" dirty="0">
                <a:latin typeface="Symbol"/>
                <a:cs typeface="Symbol"/>
              </a:rPr>
              <a:t></a:t>
            </a:r>
            <a:r>
              <a:rPr sz="2400" dirty="0">
                <a:latin typeface="Times New Roman"/>
                <a:cs typeface="Times New Roman"/>
              </a:rPr>
              <a:t> basınç artar = antisiklon</a:t>
            </a:r>
            <a:r>
              <a:rPr sz="2400" spc="-16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merkezi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86000" y="2375916"/>
            <a:ext cx="4230624" cy="41483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5270" cy="6858000"/>
            <a:chOff x="0" y="0"/>
            <a:chExt cx="914527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70547" y="3893820"/>
              <a:ext cx="2470150" cy="2659380"/>
            </a:xfrm>
            <a:custGeom>
              <a:avLst/>
              <a:gdLst/>
              <a:ahLst/>
              <a:cxnLst/>
              <a:rect l="l" t="t" r="r" b="b"/>
              <a:pathLst>
                <a:path w="2470150" h="2659379">
                  <a:moveTo>
                    <a:pt x="2470150" y="0"/>
                  </a:moveTo>
                  <a:lnTo>
                    <a:pt x="1714500" y="755649"/>
                  </a:lnTo>
                </a:path>
                <a:path w="2470150" h="2659379">
                  <a:moveTo>
                    <a:pt x="2470150" y="187451"/>
                  </a:moveTo>
                  <a:lnTo>
                    <a:pt x="0" y="2659189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187655" y="1159383"/>
            <a:ext cx="4363643" cy="41065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756022" y="1089152"/>
            <a:ext cx="4395343" cy="464756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55168" y="5417921"/>
            <a:ext cx="355092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3300"/>
                </a:solidFill>
                <a:latin typeface="Times New Roman"/>
                <a:cs typeface="Times New Roman"/>
              </a:rPr>
              <a:t>Kuzey </a:t>
            </a:r>
            <a:r>
              <a:rPr sz="2400" b="1" dirty="0">
                <a:solidFill>
                  <a:srgbClr val="FF3300"/>
                </a:solidFill>
                <a:latin typeface="Times New Roman"/>
                <a:cs typeface="Times New Roman"/>
              </a:rPr>
              <a:t>yarım </a:t>
            </a:r>
            <a:r>
              <a:rPr sz="2400" b="1" spc="-10" dirty="0">
                <a:solidFill>
                  <a:srgbClr val="FF3300"/>
                </a:solidFill>
                <a:latin typeface="Times New Roman"/>
                <a:cs typeface="Times New Roman"/>
              </a:rPr>
              <a:t>kürede  </a:t>
            </a:r>
            <a:r>
              <a:rPr sz="2400" b="1" spc="-5" dirty="0">
                <a:solidFill>
                  <a:srgbClr val="FF3300"/>
                </a:solidFill>
                <a:latin typeface="Times New Roman"/>
                <a:cs typeface="Times New Roman"/>
              </a:rPr>
              <a:t>Antisiklon </a:t>
            </a:r>
            <a:r>
              <a:rPr sz="2400" b="1" dirty="0">
                <a:solidFill>
                  <a:srgbClr val="FF3300"/>
                </a:solidFill>
                <a:latin typeface="Times New Roman"/>
                <a:cs typeface="Times New Roman"/>
              </a:rPr>
              <a:t>(Yüksek </a:t>
            </a:r>
            <a:r>
              <a:rPr sz="2400" b="1" spc="-5" dirty="0">
                <a:solidFill>
                  <a:srgbClr val="FF3300"/>
                </a:solidFill>
                <a:latin typeface="Times New Roman"/>
                <a:cs typeface="Times New Roman"/>
              </a:rPr>
              <a:t>basınç)  Merkezleri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48605" y="5468823"/>
            <a:ext cx="354965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3300"/>
                </a:solidFill>
                <a:latin typeface="Times New Roman"/>
                <a:cs typeface="Times New Roman"/>
              </a:rPr>
              <a:t>Güney yarım </a:t>
            </a:r>
            <a:r>
              <a:rPr sz="2400" b="1" spc="-10" dirty="0">
                <a:solidFill>
                  <a:srgbClr val="FF3300"/>
                </a:solidFill>
                <a:latin typeface="Times New Roman"/>
                <a:cs typeface="Times New Roman"/>
              </a:rPr>
              <a:t>kürede  </a:t>
            </a:r>
            <a:r>
              <a:rPr sz="2400" b="1" spc="-5" dirty="0">
                <a:solidFill>
                  <a:srgbClr val="FF3300"/>
                </a:solidFill>
                <a:latin typeface="Times New Roman"/>
                <a:cs typeface="Times New Roman"/>
              </a:rPr>
              <a:t>Antisiklon </a:t>
            </a:r>
            <a:r>
              <a:rPr sz="2400" b="1" dirty="0">
                <a:solidFill>
                  <a:srgbClr val="FF3300"/>
                </a:solidFill>
                <a:latin typeface="Times New Roman"/>
                <a:cs typeface="Times New Roman"/>
              </a:rPr>
              <a:t>(Yüksek</a:t>
            </a:r>
            <a:r>
              <a:rPr sz="2400" b="1" spc="-65" dirty="0">
                <a:solidFill>
                  <a:srgbClr val="FF33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3300"/>
                </a:solidFill>
                <a:latin typeface="Times New Roman"/>
                <a:cs typeface="Times New Roman"/>
              </a:rPr>
              <a:t>basınç)  Merkezleri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2130805" y="1075350"/>
          <a:ext cx="5137785" cy="23482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69210"/>
                <a:gridCol w="2569210"/>
              </a:tblGrid>
              <a:tr h="384671">
                <a:tc>
                  <a:txBody>
                    <a:bodyPr/>
                    <a:lstStyle/>
                    <a:p>
                      <a:pPr marL="64769">
                        <a:lnSpc>
                          <a:spcPts val="2620"/>
                        </a:lnSpc>
                      </a:pPr>
                      <a:r>
                        <a:rPr sz="2400" dirty="0">
                          <a:solidFill>
                            <a:srgbClr val="FF3300"/>
                          </a:solidFill>
                          <a:latin typeface="Times New Roman"/>
                          <a:cs typeface="Times New Roman"/>
                        </a:rPr>
                        <a:t>1000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95475" algn="ctr">
                        <a:lnSpc>
                          <a:spcPts val="2620"/>
                        </a:lnSpc>
                      </a:pPr>
                      <a:r>
                        <a:rPr sz="2400" dirty="0">
                          <a:solidFill>
                            <a:srgbClr val="FF3300"/>
                          </a:solidFill>
                          <a:latin typeface="Times New Roman"/>
                          <a:cs typeface="Times New Roman"/>
                        </a:rPr>
                        <a:t>1000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6843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00" dirty="0">
                          <a:solidFill>
                            <a:srgbClr val="FF3300"/>
                          </a:solidFill>
                          <a:latin typeface="Times New Roman"/>
                          <a:cs typeface="Times New Roman"/>
                        </a:rPr>
                        <a:t>1006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182880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00" dirty="0">
                          <a:solidFill>
                            <a:srgbClr val="FF3300"/>
                          </a:solidFill>
                          <a:latin typeface="Times New Roman"/>
                          <a:cs typeface="Times New Roman"/>
                        </a:rPr>
                        <a:t>1006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</a:tr>
              <a:tr h="468502"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400" dirty="0">
                          <a:solidFill>
                            <a:srgbClr val="FF3300"/>
                          </a:solidFill>
                          <a:latin typeface="Times New Roman"/>
                          <a:cs typeface="Times New Roman"/>
                        </a:rPr>
                        <a:t>1012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50165" marB="0"/>
                </a:tc>
                <a:tc>
                  <a:txBody>
                    <a:bodyPr/>
                    <a:lstStyle/>
                    <a:p>
                      <a:pPr marL="1895475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400" dirty="0">
                          <a:solidFill>
                            <a:srgbClr val="FF3300"/>
                          </a:solidFill>
                          <a:latin typeface="Times New Roman"/>
                          <a:cs typeface="Times New Roman"/>
                        </a:rPr>
                        <a:t>1012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50165" marB="0"/>
                </a:tc>
              </a:tr>
              <a:tr h="536502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00" dirty="0">
                          <a:solidFill>
                            <a:srgbClr val="FF3300"/>
                          </a:solidFill>
                          <a:latin typeface="Times New Roman"/>
                          <a:cs typeface="Times New Roman"/>
                        </a:rPr>
                        <a:t>1018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  <a:tc>
                  <a:txBody>
                    <a:bodyPr/>
                    <a:lstStyle/>
                    <a:p>
                      <a:pPr marL="182880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00" dirty="0">
                          <a:solidFill>
                            <a:srgbClr val="FF3300"/>
                          </a:solidFill>
                          <a:latin typeface="Times New Roman"/>
                          <a:cs typeface="Times New Roman"/>
                        </a:rPr>
                        <a:t>1018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/>
                </a:tc>
              </a:tr>
              <a:tr h="489647">
                <a:tc>
                  <a:txBody>
                    <a:bodyPr/>
                    <a:lstStyle/>
                    <a:p>
                      <a:pPr marL="132715">
                        <a:lnSpc>
                          <a:spcPts val="2820"/>
                        </a:lnSpc>
                        <a:spcBef>
                          <a:spcPts val="935"/>
                        </a:spcBef>
                      </a:pPr>
                      <a:r>
                        <a:rPr sz="240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Y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18745" marB="0"/>
                </a:tc>
                <a:tc>
                  <a:txBody>
                    <a:bodyPr/>
                    <a:lstStyle/>
                    <a:p>
                      <a:pPr marL="1855470" algn="ctr">
                        <a:lnSpc>
                          <a:spcPts val="2820"/>
                        </a:lnSpc>
                        <a:spcBef>
                          <a:spcPts val="935"/>
                        </a:spcBef>
                      </a:pPr>
                      <a:r>
                        <a:rPr sz="240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Y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18745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7532" y="188974"/>
            <a:ext cx="7632192" cy="66248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138297" y="5684316"/>
            <a:ext cx="431736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3300"/>
                </a:solidFill>
                <a:latin typeface="Times New Roman"/>
                <a:cs typeface="Times New Roman"/>
              </a:rPr>
              <a:t>Siklon (Alçak </a:t>
            </a:r>
            <a:r>
              <a:rPr sz="2400" b="1" spc="-5" dirty="0">
                <a:solidFill>
                  <a:srgbClr val="FF3300"/>
                </a:solidFill>
                <a:latin typeface="Times New Roman"/>
                <a:cs typeface="Times New Roman"/>
              </a:rPr>
              <a:t>basınç)</a:t>
            </a:r>
            <a:r>
              <a:rPr sz="2400" b="1" spc="-75" dirty="0">
                <a:solidFill>
                  <a:srgbClr val="FF33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3300"/>
                </a:solidFill>
                <a:latin typeface="Times New Roman"/>
                <a:cs typeface="Times New Roman"/>
              </a:rPr>
              <a:t>Merkezleri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908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Antisiklon </a:t>
            </a:r>
            <a:r>
              <a:rPr dirty="0"/>
              <a:t>(Yüksek Basınç)</a:t>
            </a:r>
            <a:r>
              <a:rPr spc="-30" dirty="0"/>
              <a:t> </a:t>
            </a:r>
            <a:r>
              <a:rPr spc="-5" dirty="0"/>
              <a:t>Merkezleri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1123" y="765048"/>
            <a:ext cx="8065008" cy="53964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90168" y="6189675"/>
            <a:ext cx="79514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3300"/>
                </a:solidFill>
                <a:latin typeface="Times New Roman"/>
                <a:cs typeface="Times New Roman"/>
              </a:rPr>
              <a:t>Örnek: Güney yarım </a:t>
            </a:r>
            <a:r>
              <a:rPr sz="2400" b="1" spc="-10" dirty="0">
                <a:solidFill>
                  <a:srgbClr val="FF3300"/>
                </a:solidFill>
                <a:latin typeface="Times New Roman"/>
                <a:cs typeface="Times New Roman"/>
              </a:rPr>
              <a:t>kürede </a:t>
            </a:r>
            <a:r>
              <a:rPr sz="2400" b="1" spc="-5" dirty="0">
                <a:solidFill>
                  <a:srgbClr val="FF3300"/>
                </a:solidFill>
                <a:latin typeface="Times New Roman"/>
                <a:cs typeface="Times New Roman"/>
              </a:rPr>
              <a:t>Siklon </a:t>
            </a:r>
            <a:r>
              <a:rPr sz="2400" b="1" dirty="0">
                <a:solidFill>
                  <a:srgbClr val="FF3300"/>
                </a:solidFill>
                <a:latin typeface="Times New Roman"/>
                <a:cs typeface="Times New Roman"/>
              </a:rPr>
              <a:t>ve </a:t>
            </a:r>
            <a:r>
              <a:rPr sz="2400" b="1" spc="-5" dirty="0">
                <a:solidFill>
                  <a:srgbClr val="FF3300"/>
                </a:solidFill>
                <a:latin typeface="Times New Roman"/>
                <a:cs typeface="Times New Roman"/>
              </a:rPr>
              <a:t>Antisiklon</a:t>
            </a:r>
            <a:r>
              <a:rPr sz="2400" b="1" spc="-170" dirty="0">
                <a:solidFill>
                  <a:srgbClr val="FF33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3300"/>
                </a:solidFill>
                <a:latin typeface="Times New Roman"/>
                <a:cs typeface="Times New Roman"/>
              </a:rPr>
              <a:t>Merkezleri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051" y="44196"/>
            <a:ext cx="9073896" cy="56997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90168" y="6189675"/>
            <a:ext cx="79514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3300"/>
                </a:solidFill>
                <a:latin typeface="Times New Roman"/>
                <a:cs typeface="Times New Roman"/>
              </a:rPr>
              <a:t>Örnek: Güney yarım </a:t>
            </a:r>
            <a:r>
              <a:rPr sz="2400" b="1" spc="-10" dirty="0">
                <a:solidFill>
                  <a:srgbClr val="FF3300"/>
                </a:solidFill>
                <a:latin typeface="Times New Roman"/>
                <a:cs typeface="Times New Roman"/>
              </a:rPr>
              <a:t>kürede </a:t>
            </a:r>
            <a:r>
              <a:rPr sz="2400" b="1" spc="-5" dirty="0">
                <a:solidFill>
                  <a:srgbClr val="FF3300"/>
                </a:solidFill>
                <a:latin typeface="Times New Roman"/>
                <a:cs typeface="Times New Roman"/>
              </a:rPr>
              <a:t>Siklon </a:t>
            </a:r>
            <a:r>
              <a:rPr sz="2400" b="1" dirty="0">
                <a:solidFill>
                  <a:srgbClr val="FF3300"/>
                </a:solidFill>
                <a:latin typeface="Times New Roman"/>
                <a:cs typeface="Times New Roman"/>
              </a:rPr>
              <a:t>ve </a:t>
            </a:r>
            <a:r>
              <a:rPr sz="2400" b="1" spc="-5" dirty="0">
                <a:solidFill>
                  <a:srgbClr val="FF3300"/>
                </a:solidFill>
                <a:latin typeface="Times New Roman"/>
                <a:cs typeface="Times New Roman"/>
              </a:rPr>
              <a:t>Antisiklon</a:t>
            </a:r>
            <a:r>
              <a:rPr sz="2400" b="1" spc="-170" dirty="0">
                <a:solidFill>
                  <a:srgbClr val="FF33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3300"/>
                </a:solidFill>
                <a:latin typeface="Times New Roman"/>
                <a:cs typeface="Times New Roman"/>
              </a:rPr>
              <a:t>Merkezleri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051" y="44196"/>
            <a:ext cx="9073896" cy="56448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90168" y="6189675"/>
            <a:ext cx="79514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3300"/>
                </a:solidFill>
                <a:latin typeface="Times New Roman"/>
                <a:cs typeface="Times New Roman"/>
              </a:rPr>
              <a:t>Örnek: Güney yarım </a:t>
            </a:r>
            <a:r>
              <a:rPr sz="2400" b="1" spc="-10" dirty="0">
                <a:solidFill>
                  <a:srgbClr val="FF3300"/>
                </a:solidFill>
                <a:latin typeface="Times New Roman"/>
                <a:cs typeface="Times New Roman"/>
              </a:rPr>
              <a:t>kürede </a:t>
            </a:r>
            <a:r>
              <a:rPr sz="2400" b="1" spc="-5" dirty="0">
                <a:solidFill>
                  <a:srgbClr val="FF3300"/>
                </a:solidFill>
                <a:latin typeface="Times New Roman"/>
                <a:cs typeface="Times New Roman"/>
              </a:rPr>
              <a:t>Siklon </a:t>
            </a:r>
            <a:r>
              <a:rPr sz="2400" b="1" dirty="0">
                <a:solidFill>
                  <a:srgbClr val="FF3300"/>
                </a:solidFill>
                <a:latin typeface="Times New Roman"/>
                <a:cs typeface="Times New Roman"/>
              </a:rPr>
              <a:t>ve </a:t>
            </a:r>
            <a:r>
              <a:rPr sz="2400" b="1" spc="-5" dirty="0">
                <a:solidFill>
                  <a:srgbClr val="FF3300"/>
                </a:solidFill>
                <a:latin typeface="Times New Roman"/>
                <a:cs typeface="Times New Roman"/>
              </a:rPr>
              <a:t>Antisiklon</a:t>
            </a:r>
            <a:r>
              <a:rPr sz="2400" b="1" spc="-170" dirty="0">
                <a:solidFill>
                  <a:srgbClr val="FF33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3300"/>
                </a:solidFill>
                <a:latin typeface="Times New Roman"/>
                <a:cs typeface="Times New Roman"/>
              </a:rPr>
              <a:t>Merkezleri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576" y="91439"/>
            <a:ext cx="8999220" cy="61158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6639" y="6189675"/>
            <a:ext cx="61614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Yıl </a:t>
            </a:r>
            <a:r>
              <a:rPr dirty="0"/>
              <a:t>içinde </a:t>
            </a:r>
            <a:r>
              <a:rPr spc="-5" dirty="0"/>
              <a:t>hava basıncı değişimleri </a:t>
            </a:r>
            <a:r>
              <a:rPr dirty="0"/>
              <a:t>ve</a:t>
            </a:r>
            <a:r>
              <a:rPr spc="-100" dirty="0"/>
              <a:t> </a:t>
            </a:r>
            <a:r>
              <a:rPr spc="-5" dirty="0"/>
              <a:t>rüzgarlar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051" y="25906"/>
            <a:ext cx="9108948" cy="68320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42160" y="15238"/>
            <a:ext cx="4535424" cy="6841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56959" y="2708148"/>
            <a:ext cx="2182367" cy="39883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282955"/>
            <a:ext cx="8987790" cy="22237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914400" algn="just">
              <a:lnSpc>
                <a:spcPct val="100200"/>
              </a:lnSpc>
              <a:spcBef>
                <a:spcPts val="95"/>
              </a:spcBef>
            </a:pPr>
            <a:r>
              <a:rPr sz="2400" spc="-5" dirty="0">
                <a:latin typeface="Arial"/>
                <a:cs typeface="Arial"/>
              </a:rPr>
              <a:t>Tüm cisimlerin olduğu gibi </a:t>
            </a:r>
            <a:r>
              <a:rPr sz="2400" dirty="0">
                <a:latin typeface="Arial"/>
                <a:cs typeface="Arial"/>
              </a:rPr>
              <a:t>havanın </a:t>
            </a:r>
            <a:r>
              <a:rPr sz="2400" spc="-5" dirty="0">
                <a:latin typeface="Arial"/>
                <a:cs typeface="Arial"/>
              </a:rPr>
              <a:t>da </a:t>
            </a:r>
            <a:r>
              <a:rPr sz="2400" dirty="0">
                <a:latin typeface="Arial"/>
                <a:cs typeface="Arial"/>
              </a:rPr>
              <a:t>bir </a:t>
            </a:r>
            <a:r>
              <a:rPr sz="2400" spc="-5" dirty="0">
                <a:latin typeface="Arial"/>
                <a:cs typeface="Arial"/>
              </a:rPr>
              <a:t>ağırlığı </a:t>
            </a:r>
            <a:r>
              <a:rPr sz="2400" spc="-20" dirty="0">
                <a:latin typeface="Arial"/>
                <a:cs typeface="Arial"/>
              </a:rPr>
              <a:t>vardır.  </a:t>
            </a:r>
            <a:r>
              <a:rPr sz="2400" spc="-5" dirty="0">
                <a:latin typeface="Arial"/>
                <a:cs typeface="Arial"/>
              </a:rPr>
              <a:t>Bunu ilk </a:t>
            </a:r>
            <a:r>
              <a:rPr sz="2400" dirty="0">
                <a:latin typeface="Arial"/>
                <a:cs typeface="Arial"/>
              </a:rPr>
              <a:t>ortaya </a:t>
            </a:r>
            <a:r>
              <a:rPr sz="2400" spc="-5" dirty="0">
                <a:latin typeface="Arial"/>
                <a:cs typeface="Arial"/>
              </a:rPr>
              <a:t>atan </a:t>
            </a:r>
            <a:r>
              <a:rPr sz="2400" dirty="0">
                <a:latin typeface="Arial"/>
                <a:cs typeface="Arial"/>
              </a:rPr>
              <a:t>Aristo, </a:t>
            </a:r>
            <a:r>
              <a:rPr sz="2400" spc="-5" dirty="0">
                <a:latin typeface="Arial"/>
                <a:cs typeface="Arial"/>
              </a:rPr>
              <a:t>deneyleriyle ilk ispatlayan </a:t>
            </a:r>
            <a:r>
              <a:rPr sz="2400" dirty="0">
                <a:latin typeface="Arial"/>
                <a:cs typeface="Arial"/>
              </a:rPr>
              <a:t>Galileo  </a:t>
            </a:r>
            <a:r>
              <a:rPr sz="2400" spc="-20" dirty="0">
                <a:latin typeface="Arial"/>
                <a:cs typeface="Arial"/>
              </a:rPr>
              <a:t>olmuştur. </a:t>
            </a:r>
            <a:r>
              <a:rPr sz="2400" spc="-5" dirty="0">
                <a:latin typeface="Arial"/>
                <a:cs typeface="Arial"/>
              </a:rPr>
              <a:t>Havanın sahip olduğu ağırlığı </a:t>
            </a:r>
            <a:r>
              <a:rPr sz="2400" dirty="0">
                <a:latin typeface="Arial"/>
                <a:cs typeface="Arial"/>
              </a:rPr>
              <a:t>nedeniyle </a:t>
            </a:r>
            <a:r>
              <a:rPr sz="2400" spc="-5" dirty="0">
                <a:latin typeface="Arial"/>
                <a:cs typeface="Arial"/>
              </a:rPr>
              <a:t>temas </a:t>
            </a:r>
            <a:r>
              <a:rPr sz="2400" dirty="0">
                <a:latin typeface="Arial"/>
                <a:cs typeface="Arial"/>
              </a:rPr>
              <a:t>halinde  </a:t>
            </a:r>
            <a:r>
              <a:rPr sz="2400" spc="-5" dirty="0">
                <a:latin typeface="Arial"/>
                <a:cs typeface="Arial"/>
              </a:rPr>
              <a:t>olduğu </a:t>
            </a:r>
            <a:r>
              <a:rPr sz="2400" dirty="0">
                <a:latin typeface="Arial"/>
                <a:cs typeface="Arial"/>
              </a:rPr>
              <a:t>cisimler </a:t>
            </a:r>
            <a:r>
              <a:rPr sz="2400" spc="-5" dirty="0">
                <a:latin typeface="Arial"/>
                <a:cs typeface="Arial"/>
              </a:rPr>
              <a:t>üzerinde bir etkisi </a:t>
            </a:r>
            <a:r>
              <a:rPr sz="2400" dirty="0">
                <a:latin typeface="Arial"/>
                <a:cs typeface="Arial"/>
              </a:rPr>
              <a:t>söz </a:t>
            </a:r>
            <a:r>
              <a:rPr sz="2400" spc="-15" dirty="0">
                <a:latin typeface="Arial"/>
                <a:cs typeface="Arial"/>
              </a:rPr>
              <a:t>konusudur. </a:t>
            </a:r>
            <a:r>
              <a:rPr sz="2400" spc="-5" dirty="0">
                <a:latin typeface="Arial"/>
                <a:cs typeface="Arial"/>
              </a:rPr>
              <a:t>Bu etki BASINÇ  olarak </a:t>
            </a:r>
            <a:r>
              <a:rPr sz="2400" spc="-15" dirty="0">
                <a:latin typeface="Arial"/>
                <a:cs typeface="Arial"/>
              </a:rPr>
              <a:t>adlandırılır. </a:t>
            </a:r>
            <a:r>
              <a:rPr sz="2400" spc="-5" dirty="0">
                <a:latin typeface="Arial"/>
                <a:cs typeface="Arial"/>
              </a:rPr>
              <a:t>Bu </a:t>
            </a:r>
            <a:r>
              <a:rPr sz="2400" spc="-10" dirty="0">
                <a:latin typeface="Arial"/>
                <a:cs typeface="Arial"/>
              </a:rPr>
              <a:t>basınç </a:t>
            </a:r>
            <a:r>
              <a:rPr sz="2400" spc="-5" dirty="0">
                <a:latin typeface="Arial"/>
                <a:cs typeface="Arial"/>
              </a:rPr>
              <a:t>değerinin büyüklüğü gaz </a:t>
            </a:r>
            <a:r>
              <a:rPr sz="2400" dirty="0">
                <a:latin typeface="Arial"/>
                <a:cs typeface="Arial"/>
              </a:rPr>
              <a:t>kütlesinin  </a:t>
            </a:r>
            <a:r>
              <a:rPr sz="2400" spc="-5" dirty="0">
                <a:latin typeface="Arial"/>
                <a:cs typeface="Arial"/>
              </a:rPr>
              <a:t>büyüklüğüne</a:t>
            </a:r>
            <a:r>
              <a:rPr sz="2400" spc="4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bağlıdır.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55904" y="2708148"/>
            <a:ext cx="4608576" cy="39913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8540" y="1117803"/>
            <a:ext cx="8074025" cy="4714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 algn="just">
              <a:lnSpc>
                <a:spcPct val="100000"/>
              </a:lnSpc>
              <a:spcBef>
                <a:spcPts val="100"/>
              </a:spcBef>
              <a:buClr>
                <a:srgbClr val="FFFFFF"/>
              </a:buClr>
              <a:buSzPct val="79166"/>
              <a:buFont typeface="Wingdings"/>
              <a:buChar char=""/>
              <a:tabLst>
                <a:tab pos="299720" algn="l"/>
              </a:tabLst>
            </a:pPr>
            <a:r>
              <a:rPr sz="2400" spc="-5" dirty="0">
                <a:latin typeface="TeXGyreAdventor"/>
                <a:cs typeface="TeXGyreAdventor"/>
              </a:rPr>
              <a:t>Havanın ağırlığı nedeniyle, </a:t>
            </a:r>
            <a:r>
              <a:rPr sz="2400" dirty="0">
                <a:latin typeface="TeXGyreAdventor"/>
                <a:cs typeface="TeXGyreAdventor"/>
              </a:rPr>
              <a:t>temas </a:t>
            </a:r>
            <a:r>
              <a:rPr sz="2400" spc="-5" dirty="0">
                <a:latin typeface="TeXGyreAdventor"/>
                <a:cs typeface="TeXGyreAdventor"/>
              </a:rPr>
              <a:t>halinde </a:t>
            </a:r>
            <a:r>
              <a:rPr sz="2400" dirty="0">
                <a:latin typeface="TeXGyreAdventor"/>
                <a:cs typeface="TeXGyreAdventor"/>
              </a:rPr>
              <a:t>olduğu  </a:t>
            </a:r>
            <a:r>
              <a:rPr sz="2400" spc="-5" dirty="0">
                <a:latin typeface="TeXGyreAdventor"/>
                <a:cs typeface="TeXGyreAdventor"/>
              </a:rPr>
              <a:t>cisimler üzerinde </a:t>
            </a:r>
            <a:r>
              <a:rPr sz="2400" dirty="0">
                <a:latin typeface="TeXGyreAdventor"/>
                <a:cs typeface="TeXGyreAdventor"/>
              </a:rPr>
              <a:t>bir </a:t>
            </a:r>
            <a:r>
              <a:rPr sz="2400" spc="-10" dirty="0">
                <a:latin typeface="TeXGyreAdventor"/>
                <a:cs typeface="TeXGyreAdventor"/>
              </a:rPr>
              <a:t>basıncı </a:t>
            </a:r>
            <a:r>
              <a:rPr sz="2400" spc="-5" dirty="0">
                <a:latin typeface="TeXGyreAdventor"/>
                <a:cs typeface="TeXGyreAdventor"/>
              </a:rPr>
              <a:t>vardır. </a:t>
            </a:r>
            <a:r>
              <a:rPr sz="2400" dirty="0">
                <a:latin typeface="TeXGyreAdventor"/>
                <a:cs typeface="TeXGyreAdventor"/>
              </a:rPr>
              <a:t>Bu </a:t>
            </a:r>
            <a:r>
              <a:rPr sz="2400" spc="-5" dirty="0">
                <a:latin typeface="TeXGyreAdventor"/>
                <a:cs typeface="TeXGyreAdventor"/>
              </a:rPr>
              <a:t>basıncın  büyüklüğü </a:t>
            </a:r>
            <a:r>
              <a:rPr sz="2400" spc="-10" dirty="0">
                <a:latin typeface="TeXGyreAdventor"/>
                <a:cs typeface="TeXGyreAdventor"/>
              </a:rPr>
              <a:t>sıcaklıkla </a:t>
            </a:r>
            <a:r>
              <a:rPr sz="2400" spc="-5" dirty="0">
                <a:latin typeface="TeXGyreAdventor"/>
                <a:cs typeface="TeXGyreAdventor"/>
              </a:rPr>
              <a:t>etkilenmesinin </a:t>
            </a:r>
            <a:r>
              <a:rPr sz="2400" dirty="0">
                <a:latin typeface="TeXGyreAdventor"/>
                <a:cs typeface="TeXGyreAdventor"/>
              </a:rPr>
              <a:t>dışında, gaz  kütlesinin </a:t>
            </a:r>
            <a:r>
              <a:rPr sz="2400" spc="-5" dirty="0">
                <a:latin typeface="TeXGyreAdventor"/>
                <a:cs typeface="TeXGyreAdventor"/>
              </a:rPr>
              <a:t>büyüklüğüne</a:t>
            </a:r>
            <a:r>
              <a:rPr sz="2400" spc="-45" dirty="0">
                <a:latin typeface="TeXGyreAdventor"/>
                <a:cs typeface="TeXGyreAdventor"/>
              </a:rPr>
              <a:t> </a:t>
            </a:r>
            <a:r>
              <a:rPr sz="2400" spc="-5" dirty="0">
                <a:latin typeface="TeXGyreAdventor"/>
                <a:cs typeface="TeXGyreAdventor"/>
              </a:rPr>
              <a:t>bağlıdır.</a:t>
            </a:r>
            <a:endParaRPr sz="2400">
              <a:latin typeface="TeXGyreAdventor"/>
              <a:cs typeface="TeXGyreAdventor"/>
            </a:endParaRPr>
          </a:p>
          <a:p>
            <a:pPr marL="299085" marR="6985" indent="-287020" algn="just">
              <a:lnSpc>
                <a:spcPct val="100000"/>
              </a:lnSpc>
              <a:spcBef>
                <a:spcPts val="1180"/>
              </a:spcBef>
              <a:buClr>
                <a:srgbClr val="FFFFFF"/>
              </a:buClr>
              <a:buSzPct val="79166"/>
              <a:buFont typeface="Wingdings"/>
              <a:buChar char=""/>
              <a:tabLst>
                <a:tab pos="299720" algn="l"/>
              </a:tabLst>
            </a:pPr>
            <a:r>
              <a:rPr sz="2400" spc="-5" dirty="0">
                <a:latin typeface="TeXGyreAdventor"/>
                <a:cs typeface="TeXGyreAdventor"/>
              </a:rPr>
              <a:t>Hava basıncının </a:t>
            </a:r>
            <a:r>
              <a:rPr sz="2400" spc="-10" dirty="0">
                <a:latin typeface="TeXGyreAdventor"/>
                <a:cs typeface="TeXGyreAdventor"/>
              </a:rPr>
              <a:t>değeri etki </a:t>
            </a:r>
            <a:r>
              <a:rPr sz="2400" spc="-5" dirty="0">
                <a:latin typeface="TeXGyreAdventor"/>
                <a:cs typeface="TeXGyreAdventor"/>
              </a:rPr>
              <a:t>yaptığı yüzey üzerindeki  </a:t>
            </a:r>
            <a:r>
              <a:rPr sz="2400" dirty="0">
                <a:latin typeface="TeXGyreAdventor"/>
                <a:cs typeface="TeXGyreAdventor"/>
              </a:rPr>
              <a:t>kütlesine </a:t>
            </a:r>
            <a:r>
              <a:rPr sz="2400" spc="-5" dirty="0">
                <a:latin typeface="TeXGyreAdventor"/>
                <a:cs typeface="TeXGyreAdventor"/>
              </a:rPr>
              <a:t>bağlıdır.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eXGyreAdventor"/>
                <a:cs typeface="TeXGyreAdventor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eXGyreAdventor"/>
                <a:cs typeface="TeXGyreAdventor"/>
              </a:rPr>
              <a:t>Kısaca; yüzey üzerindeki</a:t>
            </a:r>
            <a:r>
              <a:rPr sz="2400" b="1" u="heavy" spc="480" dirty="0">
                <a:uFill>
                  <a:solidFill>
                    <a:srgbClr val="000000"/>
                  </a:solidFill>
                </a:uFill>
                <a:latin typeface="TeXGyreAdventor"/>
                <a:cs typeface="TeXGyreAdventor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eXGyreAdventor"/>
                <a:cs typeface="TeXGyreAdventor"/>
              </a:rPr>
              <a:t>hava</a:t>
            </a:r>
            <a:endParaRPr sz="2400">
              <a:latin typeface="TeXGyreAdventor"/>
              <a:cs typeface="TeXGyreAdventor"/>
            </a:endParaRPr>
          </a:p>
          <a:p>
            <a:pPr marL="299085" marR="6985" indent="-635">
              <a:lnSpc>
                <a:spcPct val="100000"/>
              </a:lnSpc>
              <a:tabLst>
                <a:tab pos="1792605" algn="l"/>
                <a:tab pos="3050540" algn="l"/>
                <a:tab pos="3556000" algn="l"/>
                <a:tab pos="4563745" algn="l"/>
                <a:tab pos="5394325" algn="l"/>
                <a:tab pos="6011545" algn="l"/>
                <a:tab pos="7202170" algn="l"/>
                <a:tab pos="7863840" algn="l"/>
              </a:tabLst>
            </a:pPr>
            <a:r>
              <a:rPr sz="2400" u="heavy" spc="-6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TeXGyreAdventor"/>
                <a:cs typeface="TeXGyreAdventor"/>
              </a:rPr>
              <a:t>kütlesini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eXGyreAdventor"/>
                <a:cs typeface="TeXGyreAdventor"/>
              </a:rPr>
              <a:t>n	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TeXGyreAdventor"/>
                <a:cs typeface="TeXGyreAdventor"/>
              </a:rPr>
              <a:t>kalınlığ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eXGyreAdventor"/>
                <a:cs typeface="TeXGyreAdventor"/>
              </a:rPr>
              <a:t>ı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eXGyreAdventor"/>
                <a:cs typeface="TeXGyreAdventor"/>
              </a:rPr>
              <a:t>	</a:t>
            </a:r>
            <a:r>
              <a:rPr sz="2400" b="1" u="heavy" spc="-15" dirty="0">
                <a:uFill>
                  <a:solidFill>
                    <a:srgbClr val="000000"/>
                  </a:solidFill>
                </a:uFill>
                <a:latin typeface="TeXGyreAdventor"/>
                <a:cs typeface="TeXGyreAdventor"/>
              </a:rPr>
              <a:t>n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eXGyreAdventor"/>
                <a:cs typeface="TeXGyreAdventor"/>
              </a:rPr>
              <a:t>e	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eXGyreAdventor"/>
                <a:cs typeface="TeXGyreAdventor"/>
              </a:rPr>
              <a:t>kadar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eXGyreAdventor"/>
                <a:cs typeface="TeXGyreAdventor"/>
              </a:rPr>
              <a:t>	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eXGyreAdventor"/>
                <a:cs typeface="TeXGyreAdventor"/>
              </a:rPr>
              <a:t>fazl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eXGyreAdventor"/>
                <a:cs typeface="TeXGyreAdventor"/>
              </a:rPr>
              <a:t>a	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eXGyreAdventor"/>
                <a:cs typeface="TeXGyreAdventor"/>
              </a:rPr>
              <a:t>ise,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eXGyreAdventor"/>
                <a:cs typeface="TeXGyreAdventor"/>
              </a:rPr>
              <a:t>	basınc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eXGyreAdventor"/>
                <a:cs typeface="TeXGyreAdventor"/>
              </a:rPr>
              <a:t>ı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eXGyreAdventor"/>
                <a:cs typeface="TeXGyreAdventor"/>
              </a:rPr>
              <a:t>	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eXGyreAdventor"/>
                <a:cs typeface="TeXGyreAdventor"/>
              </a:rPr>
              <a:t>d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eXGyreAdventor"/>
                <a:cs typeface="TeXGyreAdventor"/>
              </a:rPr>
              <a:t>a	o </a:t>
            </a:r>
            <a:r>
              <a:rPr sz="2400" b="1" dirty="0">
                <a:latin typeface="TeXGyreAdventor"/>
                <a:cs typeface="TeXGyreAdventor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eXGyreAdventor"/>
                <a:cs typeface="TeXGyreAdventor"/>
              </a:rPr>
              <a:t>kadar fazla</a:t>
            </a:r>
            <a:r>
              <a:rPr sz="2400" b="1" u="heavy" spc="5" dirty="0">
                <a:uFill>
                  <a:solidFill>
                    <a:srgbClr val="000000"/>
                  </a:solidFill>
                </a:uFill>
                <a:latin typeface="TeXGyreAdventor"/>
                <a:cs typeface="TeXGyreAdventor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eXGyreAdventor"/>
                <a:cs typeface="TeXGyreAdventor"/>
              </a:rPr>
              <a:t>olacaktır.</a:t>
            </a:r>
            <a:endParaRPr sz="2400">
              <a:latin typeface="TeXGyreAdventor"/>
              <a:cs typeface="TeXGyreAdventor"/>
            </a:endParaRPr>
          </a:p>
          <a:p>
            <a:pPr marL="299085" marR="5080" indent="-287020" algn="just">
              <a:lnSpc>
                <a:spcPct val="100000"/>
              </a:lnSpc>
              <a:spcBef>
                <a:spcPts val="1180"/>
              </a:spcBef>
              <a:buClr>
                <a:srgbClr val="FFFFFF"/>
              </a:buClr>
              <a:buSzPct val="79166"/>
              <a:buFont typeface="Wingdings"/>
              <a:buChar char=""/>
              <a:tabLst>
                <a:tab pos="299720" algn="l"/>
              </a:tabLst>
            </a:pPr>
            <a:r>
              <a:rPr sz="2400" spc="-5" dirty="0">
                <a:latin typeface="TeXGyreAdventor"/>
                <a:cs typeface="TeXGyreAdventor"/>
              </a:rPr>
              <a:t>Hava basıncı atmosferin kalınlığına bağlı </a:t>
            </a:r>
            <a:r>
              <a:rPr sz="2400" dirty="0">
                <a:latin typeface="TeXGyreAdventor"/>
                <a:cs typeface="TeXGyreAdventor"/>
              </a:rPr>
              <a:t>olarak </a:t>
            </a:r>
            <a:r>
              <a:rPr sz="2400" spc="-5" dirty="0">
                <a:latin typeface="TeXGyreAdventor"/>
                <a:cs typeface="TeXGyreAdventor"/>
              </a:rPr>
              <a:t>yer  yüzeyine yakın kısımlarda </a:t>
            </a:r>
            <a:r>
              <a:rPr sz="2400" spc="-10" dirty="0">
                <a:latin typeface="TeXGyreAdventor"/>
                <a:cs typeface="TeXGyreAdventor"/>
              </a:rPr>
              <a:t>daha </a:t>
            </a:r>
            <a:r>
              <a:rPr sz="2400" spc="-5" dirty="0">
                <a:latin typeface="TeXGyreAdventor"/>
                <a:cs typeface="TeXGyreAdventor"/>
              </a:rPr>
              <a:t>fazla, yükseklerde  daha azdır (yükseklikle </a:t>
            </a:r>
            <a:r>
              <a:rPr sz="2400" dirty="0">
                <a:latin typeface="TeXGyreAdventor"/>
                <a:cs typeface="TeXGyreAdventor"/>
              </a:rPr>
              <a:t>hava </a:t>
            </a:r>
            <a:r>
              <a:rPr sz="2400" spc="-5" dirty="0">
                <a:latin typeface="TeXGyreAdventor"/>
                <a:cs typeface="TeXGyreAdventor"/>
              </a:rPr>
              <a:t>kütlesinin kalınlığı  azaldığından).</a:t>
            </a:r>
            <a:endParaRPr sz="24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742" y="143636"/>
            <a:ext cx="8533130" cy="610743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299085" marR="7620" indent="-287020" algn="just">
              <a:lnSpc>
                <a:spcPts val="2300"/>
              </a:lnSpc>
              <a:spcBef>
                <a:spcPts val="660"/>
              </a:spcBef>
              <a:buClr>
                <a:srgbClr val="FFFFFF"/>
              </a:buClr>
              <a:buSzPct val="79166"/>
              <a:buFont typeface="Wingdings"/>
              <a:buChar char=""/>
              <a:tabLst>
                <a:tab pos="299720" algn="l"/>
              </a:tabLst>
            </a:pPr>
            <a:r>
              <a:rPr sz="2400" spc="-5" dirty="0">
                <a:latin typeface="TeXGyreAdventor"/>
                <a:cs typeface="TeXGyreAdventor"/>
              </a:rPr>
              <a:t>Hava basıncı atmosferin yaptığı basınç </a:t>
            </a:r>
            <a:r>
              <a:rPr sz="2400" dirty="0">
                <a:latin typeface="TeXGyreAdventor"/>
                <a:cs typeface="TeXGyreAdventor"/>
              </a:rPr>
              <a:t>olduğu için  </a:t>
            </a:r>
            <a:r>
              <a:rPr sz="2400" spc="-5" dirty="0">
                <a:latin typeface="TeXGyreAdventor"/>
                <a:cs typeface="TeXGyreAdventor"/>
              </a:rPr>
              <a:t>atmosferi </a:t>
            </a:r>
            <a:r>
              <a:rPr sz="2400" dirty="0">
                <a:latin typeface="TeXGyreAdventor"/>
                <a:cs typeface="TeXGyreAdventor"/>
              </a:rPr>
              <a:t>oluşturan </a:t>
            </a:r>
            <a:r>
              <a:rPr sz="2400" spc="-5" dirty="0">
                <a:latin typeface="TeXGyreAdventor"/>
                <a:cs typeface="TeXGyreAdventor"/>
              </a:rPr>
              <a:t>gazların </a:t>
            </a:r>
            <a:r>
              <a:rPr sz="2400" spc="-10" dirty="0">
                <a:latin typeface="TeXGyreAdventor"/>
                <a:cs typeface="TeXGyreAdventor"/>
              </a:rPr>
              <a:t>basıncına </a:t>
            </a:r>
            <a:r>
              <a:rPr sz="2400" spc="-5" dirty="0">
                <a:latin typeface="TeXGyreAdventor"/>
                <a:cs typeface="TeXGyreAdventor"/>
              </a:rPr>
              <a:t>başka </a:t>
            </a:r>
            <a:r>
              <a:rPr sz="2400" dirty="0">
                <a:latin typeface="TeXGyreAdventor"/>
                <a:cs typeface="TeXGyreAdventor"/>
              </a:rPr>
              <a:t>bir </a:t>
            </a:r>
            <a:r>
              <a:rPr sz="2400" spc="-5" dirty="0">
                <a:latin typeface="TeXGyreAdventor"/>
                <a:cs typeface="TeXGyreAdventor"/>
              </a:rPr>
              <a:t>deyişle  bu </a:t>
            </a:r>
            <a:r>
              <a:rPr sz="2400" dirty="0">
                <a:latin typeface="TeXGyreAdventor"/>
                <a:cs typeface="TeXGyreAdventor"/>
              </a:rPr>
              <a:t>gazların </a:t>
            </a:r>
            <a:r>
              <a:rPr sz="2400" spc="-5" dirty="0">
                <a:latin typeface="TeXGyreAdventor"/>
                <a:cs typeface="TeXGyreAdventor"/>
              </a:rPr>
              <a:t>ağırlıklarının </a:t>
            </a:r>
            <a:r>
              <a:rPr sz="2400" dirty="0">
                <a:latin typeface="TeXGyreAdventor"/>
                <a:cs typeface="TeXGyreAdventor"/>
              </a:rPr>
              <a:t>toplamına</a:t>
            </a:r>
            <a:r>
              <a:rPr sz="2400" spc="-85" dirty="0">
                <a:latin typeface="TeXGyreAdventor"/>
                <a:cs typeface="TeXGyreAdventor"/>
              </a:rPr>
              <a:t> </a:t>
            </a:r>
            <a:r>
              <a:rPr sz="2400" dirty="0">
                <a:latin typeface="TeXGyreAdventor"/>
                <a:cs typeface="TeXGyreAdventor"/>
              </a:rPr>
              <a:t>eşittir.</a:t>
            </a:r>
            <a:endParaRPr sz="2400">
              <a:latin typeface="TeXGyreAdventor"/>
              <a:cs typeface="TeXGyreAdventor"/>
            </a:endParaRPr>
          </a:p>
          <a:p>
            <a:pPr marL="298450" indent="-286385" algn="just">
              <a:lnSpc>
                <a:spcPts val="2590"/>
              </a:lnSpc>
              <a:spcBef>
                <a:spcPts val="630"/>
              </a:spcBef>
              <a:buClr>
                <a:srgbClr val="FFFFFF"/>
              </a:buClr>
              <a:buSzPct val="79166"/>
              <a:buFont typeface="Wingdings"/>
              <a:buChar char=""/>
              <a:tabLst>
                <a:tab pos="299085" algn="l"/>
              </a:tabLst>
            </a:pPr>
            <a:r>
              <a:rPr sz="2400" u="heavy" spc="-6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TeXGyreAdventor"/>
                <a:cs typeface="TeXGyreAdventor"/>
              </a:rPr>
              <a:t>Yükseklikle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eXGyreAdventor"/>
                <a:cs typeface="TeXGyreAdventor"/>
              </a:rPr>
              <a:t>hava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eXGyreAdventor"/>
                <a:cs typeface="TeXGyreAdventor"/>
              </a:rPr>
              <a:t>katmanının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eXGyreAdventor"/>
                <a:cs typeface="TeXGyreAdventor"/>
              </a:rPr>
              <a:t>kalınlığı azaldığı için</a:t>
            </a:r>
            <a:r>
              <a:rPr sz="2400" b="1" u="heavy" spc="625" dirty="0">
                <a:uFill>
                  <a:solidFill>
                    <a:srgbClr val="000000"/>
                  </a:solidFill>
                </a:uFill>
                <a:latin typeface="TeXGyreAdventor"/>
                <a:cs typeface="TeXGyreAdventor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eXGyreAdventor"/>
                <a:cs typeface="TeXGyreAdventor"/>
              </a:rPr>
              <a:t>hava</a:t>
            </a:r>
            <a:endParaRPr sz="2400">
              <a:latin typeface="TeXGyreAdventor"/>
              <a:cs typeface="TeXGyreAdventor"/>
            </a:endParaRPr>
          </a:p>
          <a:p>
            <a:pPr marL="299085" marR="5080" indent="-635" algn="just">
              <a:lnSpc>
                <a:spcPct val="80000"/>
              </a:lnSpc>
              <a:spcBef>
                <a:spcPts val="290"/>
              </a:spcBef>
            </a:pPr>
            <a:r>
              <a:rPr sz="2400" u="heavy" spc="-6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eXGyreAdventor"/>
                <a:cs typeface="TeXGyreAdventor"/>
              </a:rPr>
              <a:t>basıncı da yükseklikle 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TeXGyreAdventor"/>
                <a:cs typeface="TeXGyreAdventor"/>
              </a:rPr>
              <a:t>azalır.</a:t>
            </a:r>
            <a:r>
              <a:rPr sz="2400" b="1" spc="-10" dirty="0">
                <a:latin typeface="TeXGyreAdventor"/>
                <a:cs typeface="TeXGyreAdventor"/>
              </a:rPr>
              <a:t> </a:t>
            </a:r>
            <a:r>
              <a:rPr sz="2400" dirty="0">
                <a:latin typeface="TeXGyreAdventor"/>
                <a:cs typeface="TeXGyreAdventor"/>
              </a:rPr>
              <a:t>Bu </a:t>
            </a:r>
            <a:r>
              <a:rPr sz="2400" spc="-5" dirty="0">
                <a:latin typeface="TeXGyreAdventor"/>
                <a:cs typeface="TeXGyreAdventor"/>
              </a:rPr>
              <a:t>azalma yükseklikle  doğru </a:t>
            </a:r>
            <a:r>
              <a:rPr sz="2400" dirty="0">
                <a:latin typeface="TeXGyreAdventor"/>
                <a:cs typeface="TeXGyreAdventor"/>
              </a:rPr>
              <a:t>orantılı </a:t>
            </a:r>
            <a:r>
              <a:rPr sz="2400" spc="-5" dirty="0">
                <a:latin typeface="TeXGyreAdventor"/>
                <a:cs typeface="TeXGyreAdventor"/>
              </a:rPr>
              <a:t>değildir. Yükseklik </a:t>
            </a:r>
            <a:r>
              <a:rPr sz="2400" dirty="0">
                <a:latin typeface="TeXGyreAdventor"/>
                <a:cs typeface="TeXGyreAdventor"/>
              </a:rPr>
              <a:t>ile </a:t>
            </a:r>
            <a:r>
              <a:rPr sz="2400" spc="-5" dirty="0">
                <a:latin typeface="TeXGyreAdventor"/>
                <a:cs typeface="TeXGyreAdventor"/>
              </a:rPr>
              <a:t>yerçekimi </a:t>
            </a:r>
            <a:r>
              <a:rPr sz="2400" spc="-10" dirty="0">
                <a:latin typeface="TeXGyreAdventor"/>
                <a:cs typeface="TeXGyreAdventor"/>
              </a:rPr>
              <a:t>kuvveti  </a:t>
            </a:r>
            <a:r>
              <a:rPr sz="2400" spc="-5" dirty="0">
                <a:latin typeface="TeXGyreAdventor"/>
                <a:cs typeface="TeXGyreAdventor"/>
              </a:rPr>
              <a:t>azaldığı için gazların yoğunluğu da azalmakta </a:t>
            </a:r>
            <a:r>
              <a:rPr sz="2400" spc="10" dirty="0">
                <a:latin typeface="TeXGyreAdventor"/>
                <a:cs typeface="TeXGyreAdventor"/>
              </a:rPr>
              <a:t>ve  </a:t>
            </a:r>
            <a:r>
              <a:rPr sz="2400" spc="-5" dirty="0">
                <a:latin typeface="TeXGyreAdventor"/>
                <a:cs typeface="TeXGyreAdventor"/>
              </a:rPr>
              <a:t>dolayısıyla </a:t>
            </a:r>
            <a:r>
              <a:rPr sz="2400" dirty="0">
                <a:latin typeface="TeXGyreAdventor"/>
                <a:cs typeface="TeXGyreAdventor"/>
              </a:rPr>
              <a:t>hava </a:t>
            </a:r>
            <a:r>
              <a:rPr sz="2400" spc="-10" dirty="0">
                <a:latin typeface="TeXGyreAdventor"/>
                <a:cs typeface="TeXGyreAdventor"/>
              </a:rPr>
              <a:t>basıncındaki </a:t>
            </a:r>
            <a:r>
              <a:rPr sz="2400" spc="-5" dirty="0">
                <a:latin typeface="TeXGyreAdventor"/>
                <a:cs typeface="TeXGyreAdventor"/>
              </a:rPr>
              <a:t>azalma oranı yükseldikçe  </a:t>
            </a:r>
            <a:r>
              <a:rPr sz="2400" dirty="0">
                <a:latin typeface="TeXGyreAdventor"/>
                <a:cs typeface="TeXGyreAdventor"/>
              </a:rPr>
              <a:t>düşmektedir.</a:t>
            </a:r>
            <a:endParaRPr sz="2400">
              <a:latin typeface="TeXGyreAdventor"/>
              <a:cs typeface="TeXGyreAdventor"/>
            </a:endParaRPr>
          </a:p>
          <a:p>
            <a:pPr marL="299085" marR="6985" indent="-287020" algn="just">
              <a:lnSpc>
                <a:spcPts val="2310"/>
              </a:lnSpc>
              <a:spcBef>
                <a:spcPts val="1150"/>
              </a:spcBef>
              <a:buClr>
                <a:srgbClr val="FFFFFF"/>
              </a:buClr>
              <a:buSzPct val="79166"/>
              <a:buFont typeface="Wingdings"/>
              <a:buChar char=""/>
              <a:tabLst>
                <a:tab pos="299720" algn="l"/>
              </a:tabLst>
            </a:pPr>
            <a:r>
              <a:rPr sz="2400" dirty="0">
                <a:latin typeface="TeXGyreAdventor"/>
                <a:cs typeface="TeXGyreAdventor"/>
              </a:rPr>
              <a:t>Yeryüzünden </a:t>
            </a:r>
            <a:r>
              <a:rPr sz="2400" spc="-5" dirty="0">
                <a:latin typeface="TeXGyreAdventor"/>
                <a:cs typeface="TeXGyreAdventor"/>
              </a:rPr>
              <a:t>itibaren yükseldikçe </a:t>
            </a:r>
            <a:r>
              <a:rPr sz="2400" dirty="0">
                <a:latin typeface="TeXGyreAdventor"/>
                <a:cs typeface="TeXGyreAdventor"/>
              </a:rPr>
              <a:t>hava </a:t>
            </a:r>
            <a:r>
              <a:rPr sz="2400" spc="-10" dirty="0">
                <a:latin typeface="TeXGyreAdventor"/>
                <a:cs typeface="TeXGyreAdventor"/>
              </a:rPr>
              <a:t>basıncındaki  </a:t>
            </a:r>
            <a:r>
              <a:rPr sz="2400" spc="-5" dirty="0">
                <a:latin typeface="TeXGyreAdventor"/>
                <a:cs typeface="TeXGyreAdventor"/>
              </a:rPr>
              <a:t>azalma önce hızlı gerçekleşmekte, giderek azalarak  </a:t>
            </a:r>
            <a:r>
              <a:rPr sz="2400" dirty="0">
                <a:latin typeface="TeXGyreAdventor"/>
                <a:cs typeface="TeXGyreAdventor"/>
              </a:rPr>
              <a:t>devam</a:t>
            </a:r>
            <a:r>
              <a:rPr sz="2400" spc="-35" dirty="0">
                <a:latin typeface="TeXGyreAdventor"/>
                <a:cs typeface="TeXGyreAdventor"/>
              </a:rPr>
              <a:t> </a:t>
            </a:r>
            <a:r>
              <a:rPr sz="2400" dirty="0">
                <a:latin typeface="TeXGyreAdventor"/>
                <a:cs typeface="TeXGyreAdventor"/>
              </a:rPr>
              <a:t>etmektedir.</a:t>
            </a:r>
            <a:endParaRPr sz="2400">
              <a:latin typeface="TeXGyreAdventor"/>
              <a:cs typeface="TeXGyreAdventor"/>
            </a:endParaRPr>
          </a:p>
          <a:p>
            <a:pPr marL="299085" marR="6350" indent="-287020" algn="just">
              <a:lnSpc>
                <a:spcPct val="80000"/>
              </a:lnSpc>
              <a:spcBef>
                <a:spcPts val="1185"/>
              </a:spcBef>
              <a:buClr>
                <a:srgbClr val="FFFFFF"/>
              </a:buClr>
              <a:buSzPct val="79166"/>
              <a:buFont typeface="Wingdings"/>
              <a:buChar char=""/>
              <a:tabLst>
                <a:tab pos="299720" algn="l"/>
              </a:tabLst>
            </a:pPr>
            <a:r>
              <a:rPr sz="2400" spc="-5" dirty="0">
                <a:latin typeface="TeXGyreAdventor"/>
                <a:cs typeface="TeXGyreAdventor"/>
              </a:rPr>
              <a:t>Hava basıncının en yüksek değeri, </a:t>
            </a:r>
            <a:r>
              <a:rPr sz="2400" dirty="0">
                <a:latin typeface="TeXGyreAdventor"/>
                <a:cs typeface="TeXGyreAdventor"/>
              </a:rPr>
              <a:t>deniz </a:t>
            </a:r>
            <a:r>
              <a:rPr sz="2400" spc="-5" dirty="0">
                <a:latin typeface="TeXGyreAdventor"/>
                <a:cs typeface="TeXGyreAdventor"/>
              </a:rPr>
              <a:t>seviyesinde  760 </a:t>
            </a:r>
            <a:r>
              <a:rPr sz="2400" dirty="0">
                <a:latin typeface="TeXGyreAdventor"/>
                <a:cs typeface="TeXGyreAdventor"/>
              </a:rPr>
              <a:t>mmHg </a:t>
            </a:r>
            <a:r>
              <a:rPr sz="2400" spc="-5" dirty="0">
                <a:latin typeface="TeXGyreAdventor"/>
                <a:cs typeface="TeXGyreAdventor"/>
              </a:rPr>
              <a:t>olarak bulunmuştur. Bunun </a:t>
            </a:r>
            <a:r>
              <a:rPr sz="2400" spc="-10" dirty="0">
                <a:latin typeface="TeXGyreAdventor"/>
                <a:cs typeface="TeXGyreAdventor"/>
              </a:rPr>
              <a:t>nedeni  </a:t>
            </a:r>
            <a:r>
              <a:rPr sz="2400" spc="-5" dirty="0">
                <a:latin typeface="TeXGyreAdventor"/>
                <a:cs typeface="TeXGyreAdventor"/>
              </a:rPr>
              <a:t>atmosferin alt tabakalarının yoğunluğunun daha </a:t>
            </a:r>
            <a:r>
              <a:rPr sz="2400" dirty="0">
                <a:latin typeface="TeXGyreAdventor"/>
                <a:cs typeface="TeXGyreAdventor"/>
              </a:rPr>
              <a:t>fazla  </a:t>
            </a:r>
            <a:r>
              <a:rPr sz="2400" spc="-5" dirty="0">
                <a:latin typeface="TeXGyreAdventor"/>
                <a:cs typeface="TeXGyreAdventor"/>
              </a:rPr>
              <a:t>olmasıdır. </a:t>
            </a:r>
            <a:r>
              <a:rPr sz="2400" dirty="0">
                <a:latin typeface="TeXGyreAdventor"/>
                <a:cs typeface="TeXGyreAdventor"/>
              </a:rPr>
              <a:t>Yükseklere </a:t>
            </a:r>
            <a:r>
              <a:rPr sz="2400" spc="-5" dirty="0">
                <a:latin typeface="TeXGyreAdventor"/>
                <a:cs typeface="TeXGyreAdventor"/>
              </a:rPr>
              <a:t>çıktıkça yerçekimi etkisi azaldığı  için atmosfer gazlarının molekülleri </a:t>
            </a:r>
            <a:r>
              <a:rPr sz="2400" spc="-10" dirty="0">
                <a:latin typeface="TeXGyreAdventor"/>
                <a:cs typeface="TeXGyreAdventor"/>
              </a:rPr>
              <a:t>arasındaki </a:t>
            </a:r>
            <a:r>
              <a:rPr sz="2400" spc="-5" dirty="0">
                <a:latin typeface="TeXGyreAdventor"/>
                <a:cs typeface="TeXGyreAdventor"/>
              </a:rPr>
              <a:t>mesafe  daha fazladır. </a:t>
            </a:r>
            <a:r>
              <a:rPr sz="2400" dirty="0">
                <a:latin typeface="TeXGyreAdventor"/>
                <a:cs typeface="TeXGyreAdventor"/>
              </a:rPr>
              <a:t>Bu </a:t>
            </a:r>
            <a:r>
              <a:rPr sz="2400" spc="-5" dirty="0">
                <a:latin typeface="TeXGyreAdventor"/>
                <a:cs typeface="TeXGyreAdventor"/>
              </a:rPr>
              <a:t>yoğunluğun azalmasına neden  </a:t>
            </a:r>
            <a:r>
              <a:rPr sz="2400" dirty="0">
                <a:latin typeface="TeXGyreAdventor"/>
                <a:cs typeface="TeXGyreAdventor"/>
              </a:rPr>
              <a:t>olmaktadır.</a:t>
            </a:r>
            <a:endParaRPr sz="24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065" y="1066927"/>
            <a:ext cx="29603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64005" algn="l"/>
              </a:tabLst>
            </a:pPr>
            <a:r>
              <a:rPr sz="1900" spc="380" dirty="0">
                <a:solidFill>
                  <a:srgbClr val="070DF5"/>
                </a:solidFill>
                <a:latin typeface="Arial"/>
                <a:cs typeface="Arial"/>
              </a:rPr>
              <a:t></a:t>
            </a:r>
            <a:r>
              <a:rPr sz="1900" spc="15" dirty="0">
                <a:solidFill>
                  <a:srgbClr val="070DF5"/>
                </a:solidFill>
                <a:latin typeface="Arial"/>
                <a:cs typeface="Arial"/>
              </a:rPr>
              <a:t> </a:t>
            </a:r>
            <a:r>
              <a:rPr sz="2400" spc="-5" dirty="0">
                <a:latin typeface="TeXGyreAdventor"/>
                <a:cs typeface="TeXGyreAdventor"/>
              </a:rPr>
              <a:t>Basınç,	genellikle</a:t>
            </a:r>
            <a:endParaRPr sz="24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43121" y="1066927"/>
            <a:ext cx="50260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51330" algn="l"/>
                <a:tab pos="2746375" algn="l"/>
                <a:tab pos="3350260" algn="l"/>
                <a:tab pos="4240530" algn="l"/>
              </a:tabLst>
            </a:pPr>
            <a:r>
              <a:rPr sz="2400" spc="-5" dirty="0">
                <a:latin typeface="TeXGyreAdventor"/>
                <a:cs typeface="TeXGyreAdventor"/>
              </a:rPr>
              <a:t>yüksek</a:t>
            </a:r>
            <a:r>
              <a:rPr sz="2400" spc="-15" dirty="0">
                <a:latin typeface="TeXGyreAdventor"/>
                <a:cs typeface="TeXGyreAdventor"/>
              </a:rPr>
              <a:t>l</a:t>
            </a:r>
            <a:r>
              <a:rPr sz="2400" spc="20" dirty="0">
                <a:latin typeface="TeXGyreAdventor"/>
                <a:cs typeface="TeXGyreAdventor"/>
              </a:rPr>
              <a:t>i</a:t>
            </a:r>
            <a:r>
              <a:rPr sz="2400" spc="-25" dirty="0">
                <a:latin typeface="TeXGyreAdventor"/>
                <a:cs typeface="TeXGyreAdventor"/>
              </a:rPr>
              <a:t>k</a:t>
            </a:r>
            <a:r>
              <a:rPr sz="2400" spc="-5" dirty="0">
                <a:latin typeface="TeXGyreAdventor"/>
                <a:cs typeface="TeXGyreAdventor"/>
              </a:rPr>
              <a:t>l</a:t>
            </a:r>
            <a:r>
              <a:rPr sz="2400" dirty="0">
                <a:latin typeface="TeXGyreAdventor"/>
                <a:cs typeface="TeXGyreAdventor"/>
              </a:rPr>
              <a:t>e	</a:t>
            </a:r>
            <a:r>
              <a:rPr sz="2400" spc="-5" dirty="0">
                <a:latin typeface="TeXGyreAdventor"/>
                <a:cs typeface="TeXGyreAdventor"/>
              </a:rPr>
              <a:t>az</a:t>
            </a:r>
            <a:r>
              <a:rPr sz="2400" spc="5" dirty="0">
                <a:latin typeface="TeXGyreAdventor"/>
                <a:cs typeface="TeXGyreAdventor"/>
              </a:rPr>
              <a:t>a</a:t>
            </a:r>
            <a:r>
              <a:rPr sz="2400" spc="-5" dirty="0">
                <a:latin typeface="TeXGyreAdventor"/>
                <a:cs typeface="TeXGyreAdventor"/>
              </a:rPr>
              <a:t>lı</a:t>
            </a:r>
            <a:r>
              <a:rPr sz="2400" dirty="0">
                <a:latin typeface="TeXGyreAdventor"/>
                <a:cs typeface="TeXGyreAdventor"/>
              </a:rPr>
              <a:t>r	ve	</a:t>
            </a:r>
            <a:r>
              <a:rPr sz="2400" spc="-5" dirty="0">
                <a:latin typeface="TeXGyreAdventor"/>
                <a:cs typeface="TeXGyreAdventor"/>
              </a:rPr>
              <a:t>y</a:t>
            </a:r>
            <a:r>
              <a:rPr sz="2400" spc="5" dirty="0">
                <a:latin typeface="TeXGyreAdventor"/>
                <a:cs typeface="TeXGyreAdventor"/>
              </a:rPr>
              <a:t>e</a:t>
            </a:r>
            <a:r>
              <a:rPr sz="2400" spc="-5" dirty="0">
                <a:latin typeface="TeXGyreAdventor"/>
                <a:cs typeface="TeXGyreAdventor"/>
              </a:rPr>
              <a:t>re</a:t>
            </a:r>
            <a:r>
              <a:rPr sz="2400" dirty="0">
                <a:latin typeface="TeXGyreAdventor"/>
                <a:cs typeface="TeXGyreAdventor"/>
              </a:rPr>
              <a:t>	</a:t>
            </a:r>
            <a:r>
              <a:rPr sz="2400" spc="5" dirty="0">
                <a:latin typeface="TeXGyreAdventor"/>
                <a:cs typeface="TeXGyreAdventor"/>
              </a:rPr>
              <a:t>y</a:t>
            </a:r>
            <a:r>
              <a:rPr sz="2400" spc="-5" dirty="0">
                <a:latin typeface="TeXGyreAdventor"/>
                <a:cs typeface="TeXGyreAdventor"/>
              </a:rPr>
              <a:t>akın</a:t>
            </a:r>
            <a:endParaRPr sz="240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4065" y="1432686"/>
            <a:ext cx="8197215" cy="3616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6985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eXGyreAdventor"/>
                <a:cs typeface="TeXGyreAdventor"/>
              </a:rPr>
              <a:t>seviyelerde </a:t>
            </a:r>
            <a:r>
              <a:rPr sz="2400" dirty="0">
                <a:latin typeface="TeXGyreAdventor"/>
                <a:cs typeface="TeXGyreAdventor"/>
              </a:rPr>
              <a:t>hızla </a:t>
            </a:r>
            <a:r>
              <a:rPr sz="2400" spc="-5" dirty="0">
                <a:latin typeface="TeXGyreAdventor"/>
                <a:cs typeface="TeXGyreAdventor"/>
              </a:rPr>
              <a:t>artar. </a:t>
            </a:r>
            <a:r>
              <a:rPr sz="2400" dirty="0">
                <a:latin typeface="TeXGyreAdventor"/>
                <a:cs typeface="TeXGyreAdventor"/>
              </a:rPr>
              <a:t>Atmosfer içinde </a:t>
            </a:r>
            <a:r>
              <a:rPr sz="2400" spc="-10" dirty="0">
                <a:latin typeface="TeXGyreAdventor"/>
                <a:cs typeface="TeXGyreAdventor"/>
              </a:rPr>
              <a:t>yukarıya  </a:t>
            </a:r>
            <a:r>
              <a:rPr sz="2400" spc="-5" dirty="0">
                <a:latin typeface="TeXGyreAdventor"/>
                <a:cs typeface="TeXGyreAdventor"/>
              </a:rPr>
              <a:t>doğru çıkılırsa, havanın bizim üzerimizdeki ağırlığı  azalır.</a:t>
            </a:r>
            <a:endParaRPr sz="2400">
              <a:latin typeface="TeXGyreAdventor"/>
              <a:cs typeface="TeXGyreAdventor"/>
            </a:endParaRPr>
          </a:p>
          <a:p>
            <a:pPr marL="299085" marR="5715" indent="-287020" algn="just">
              <a:lnSpc>
                <a:spcPct val="100000"/>
              </a:lnSpc>
              <a:spcBef>
                <a:spcPts val="1175"/>
              </a:spcBef>
            </a:pPr>
            <a:r>
              <a:rPr sz="1900" spc="380" dirty="0">
                <a:solidFill>
                  <a:srgbClr val="070DF5"/>
                </a:solidFill>
                <a:latin typeface="Arial"/>
                <a:cs typeface="Arial"/>
              </a:rPr>
              <a:t> </a:t>
            </a:r>
            <a:r>
              <a:rPr sz="2400" spc="-5" dirty="0">
                <a:latin typeface="TeXGyreAdventor"/>
                <a:cs typeface="TeXGyreAdventor"/>
              </a:rPr>
              <a:t>Basınç yere yakın seviyelerde </a:t>
            </a:r>
            <a:r>
              <a:rPr sz="2400" dirty="0">
                <a:latin typeface="TeXGyreAdventor"/>
                <a:cs typeface="TeXGyreAdventor"/>
              </a:rPr>
              <a:t>hızla </a:t>
            </a:r>
            <a:r>
              <a:rPr sz="2400" spc="-5" dirty="0">
                <a:latin typeface="TeXGyreAdventor"/>
                <a:cs typeface="TeXGyreAdventor"/>
              </a:rPr>
              <a:t>artar, </a:t>
            </a:r>
            <a:r>
              <a:rPr sz="2400" spc="-105" dirty="0">
                <a:latin typeface="TeXGyreAdventor"/>
                <a:cs typeface="TeXGyreAdventor"/>
              </a:rPr>
              <a:t>bunun  </a:t>
            </a:r>
            <a:r>
              <a:rPr sz="2400" spc="-5" dirty="0">
                <a:latin typeface="TeXGyreAdventor"/>
                <a:cs typeface="TeXGyreAdventor"/>
              </a:rPr>
              <a:t>nedeni yerçekiminin etkisi </a:t>
            </a:r>
            <a:r>
              <a:rPr sz="2400" dirty="0">
                <a:latin typeface="TeXGyreAdventor"/>
                <a:cs typeface="TeXGyreAdventor"/>
              </a:rPr>
              <a:t>ile </a:t>
            </a:r>
            <a:r>
              <a:rPr sz="2400" spc="-5" dirty="0">
                <a:latin typeface="TeXGyreAdventor"/>
                <a:cs typeface="TeXGyreAdventor"/>
              </a:rPr>
              <a:t>yere yakın </a:t>
            </a:r>
            <a:r>
              <a:rPr sz="2400" spc="-10" dirty="0">
                <a:latin typeface="TeXGyreAdventor"/>
                <a:cs typeface="TeXGyreAdventor"/>
              </a:rPr>
              <a:t>seviyelerdeki  </a:t>
            </a:r>
            <a:r>
              <a:rPr sz="2400" dirty="0">
                <a:latin typeface="TeXGyreAdventor"/>
                <a:cs typeface="TeXGyreAdventor"/>
              </a:rPr>
              <a:t>gazların</a:t>
            </a:r>
            <a:r>
              <a:rPr sz="2400" spc="-30" dirty="0">
                <a:latin typeface="TeXGyreAdventor"/>
                <a:cs typeface="TeXGyreAdventor"/>
              </a:rPr>
              <a:t> </a:t>
            </a:r>
            <a:r>
              <a:rPr sz="2400" spc="-5" dirty="0">
                <a:latin typeface="TeXGyreAdventor"/>
                <a:cs typeface="TeXGyreAdventor"/>
              </a:rPr>
              <a:t>artışıdır.</a:t>
            </a:r>
            <a:endParaRPr sz="2400">
              <a:latin typeface="TeXGyreAdventor"/>
              <a:cs typeface="TeXGyreAdventor"/>
            </a:endParaRPr>
          </a:p>
          <a:p>
            <a:pPr marL="299085" marR="5080" indent="-287020" algn="just">
              <a:lnSpc>
                <a:spcPct val="100000"/>
              </a:lnSpc>
              <a:spcBef>
                <a:spcPts val="1180"/>
              </a:spcBef>
            </a:pPr>
            <a:r>
              <a:rPr sz="1900" spc="380" dirty="0">
                <a:solidFill>
                  <a:srgbClr val="070DF5"/>
                </a:solidFill>
                <a:latin typeface="Arial"/>
                <a:cs typeface="Arial"/>
              </a:rPr>
              <a:t> </a:t>
            </a:r>
            <a:r>
              <a:rPr sz="2400" spc="-5" dirty="0">
                <a:latin typeface="TeXGyreAdventor"/>
                <a:cs typeface="TeXGyreAdventor"/>
              </a:rPr>
              <a:t>Eğer daha fazla havayı aynı genişlikteki dikey </a:t>
            </a:r>
            <a:r>
              <a:rPr sz="2400" spc="-105" dirty="0">
                <a:latin typeface="TeXGyreAdventor"/>
                <a:cs typeface="TeXGyreAdventor"/>
              </a:rPr>
              <a:t>kolon  </a:t>
            </a:r>
            <a:r>
              <a:rPr sz="2400" spc="-5" dirty="0">
                <a:latin typeface="TeXGyreAdventor"/>
                <a:cs typeface="TeXGyreAdventor"/>
              </a:rPr>
              <a:t>içerisine koyarsak, </a:t>
            </a:r>
            <a:r>
              <a:rPr sz="2400" dirty="0">
                <a:latin typeface="TeXGyreAdventor"/>
                <a:cs typeface="TeXGyreAdventor"/>
              </a:rPr>
              <a:t>hava </a:t>
            </a:r>
            <a:r>
              <a:rPr sz="2400" spc="-5" dirty="0">
                <a:latin typeface="TeXGyreAdventor"/>
                <a:cs typeface="TeXGyreAdventor"/>
              </a:rPr>
              <a:t>kolonunun ağırlığı artacaktır,  böylece </a:t>
            </a:r>
            <a:r>
              <a:rPr sz="2400" dirty="0">
                <a:latin typeface="TeXGyreAdventor"/>
                <a:cs typeface="TeXGyreAdventor"/>
              </a:rPr>
              <a:t>havanın </a:t>
            </a:r>
            <a:r>
              <a:rPr sz="2400" spc="-5" dirty="0">
                <a:latin typeface="TeXGyreAdventor"/>
                <a:cs typeface="TeXGyreAdventor"/>
              </a:rPr>
              <a:t>basıncı da</a:t>
            </a:r>
            <a:r>
              <a:rPr sz="2400" spc="-35" dirty="0">
                <a:latin typeface="TeXGyreAdventor"/>
                <a:cs typeface="TeXGyreAdventor"/>
              </a:rPr>
              <a:t> </a:t>
            </a:r>
            <a:r>
              <a:rPr sz="2400" spc="-5" dirty="0">
                <a:latin typeface="TeXGyreAdventor"/>
                <a:cs typeface="TeXGyreAdventor"/>
              </a:rPr>
              <a:t>artacaktır.</a:t>
            </a:r>
            <a:endParaRPr sz="24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43628" y="981455"/>
            <a:ext cx="4500372" cy="49667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79093" y="79628"/>
            <a:ext cx="8718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Y</a:t>
            </a:r>
            <a:r>
              <a:rPr sz="2400" spc="-10" dirty="0">
                <a:latin typeface="Arial"/>
                <a:cs typeface="Arial"/>
              </a:rPr>
              <a:t>ü</a:t>
            </a:r>
            <a:r>
              <a:rPr sz="2400" dirty="0">
                <a:latin typeface="Arial"/>
                <a:cs typeface="Arial"/>
              </a:rPr>
              <a:t>zey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11451" y="79628"/>
            <a:ext cx="14192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ü</a:t>
            </a:r>
            <a:r>
              <a:rPr sz="2400" spc="10" dirty="0">
                <a:latin typeface="Arial"/>
                <a:cs typeface="Arial"/>
              </a:rPr>
              <a:t>z</a:t>
            </a:r>
            <a:r>
              <a:rPr sz="2400" spc="-5" dirty="0">
                <a:latin typeface="Arial"/>
                <a:cs typeface="Arial"/>
              </a:rPr>
              <a:t>eri</a:t>
            </a:r>
            <a:r>
              <a:rPr sz="2400" spc="10" dirty="0">
                <a:latin typeface="Arial"/>
                <a:cs typeface="Arial"/>
              </a:rPr>
              <a:t>n</a:t>
            </a:r>
            <a:r>
              <a:rPr sz="2400" spc="-5" dirty="0">
                <a:latin typeface="Arial"/>
                <a:cs typeface="Arial"/>
              </a:rPr>
              <a:t>de</a:t>
            </a:r>
            <a:r>
              <a:rPr sz="2400" spc="10" dirty="0">
                <a:latin typeface="Arial"/>
                <a:cs typeface="Arial"/>
              </a:rPr>
              <a:t>k</a:t>
            </a:r>
            <a:r>
              <a:rPr sz="2400" dirty="0">
                <a:latin typeface="Arial"/>
                <a:cs typeface="Arial"/>
              </a:rPr>
              <a:t>i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30676" y="79628"/>
            <a:ext cx="1447800" cy="760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350" algn="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h</a:t>
            </a:r>
            <a:r>
              <a:rPr sz="2400" spc="-5" dirty="0">
                <a:latin typeface="Arial"/>
                <a:cs typeface="Arial"/>
              </a:rPr>
              <a:t>ava</a:t>
            </a:r>
            <a:endParaRPr sz="24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25"/>
              </a:spcBef>
              <a:tabLst>
                <a:tab pos="659765" algn="l"/>
              </a:tabLst>
            </a:pPr>
            <a:r>
              <a:rPr sz="2400" spc="-10" dirty="0">
                <a:latin typeface="Arial"/>
                <a:cs typeface="Arial"/>
              </a:rPr>
              <a:t>n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kadar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4388" y="448436"/>
            <a:ext cx="266890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859790" algn="l"/>
                <a:tab pos="1536700" algn="l"/>
                <a:tab pos="1606550" algn="l"/>
              </a:tabLst>
            </a:pPr>
            <a:r>
              <a:rPr sz="2400" dirty="0">
                <a:latin typeface="Arial"/>
                <a:cs typeface="Arial"/>
              </a:rPr>
              <a:t>kütles</a:t>
            </a:r>
            <a:r>
              <a:rPr sz="2400" spc="-5" dirty="0">
                <a:latin typeface="Arial"/>
                <a:cs typeface="Arial"/>
              </a:rPr>
              <a:t>ini</a:t>
            </a:r>
            <a:r>
              <a:rPr sz="2400" dirty="0">
                <a:latin typeface="Arial"/>
                <a:cs typeface="Arial"/>
              </a:rPr>
              <a:t>n		kal</a:t>
            </a:r>
            <a:r>
              <a:rPr sz="2400" spc="-15" dirty="0">
                <a:latin typeface="Arial"/>
                <a:cs typeface="Arial"/>
              </a:rPr>
              <a:t>ı</a:t>
            </a:r>
            <a:r>
              <a:rPr sz="2400" spc="5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20" dirty="0">
                <a:latin typeface="Arial"/>
                <a:cs typeface="Arial"/>
              </a:rPr>
              <a:t>ı</a:t>
            </a:r>
            <a:r>
              <a:rPr sz="2400" spc="5" dirty="0">
                <a:latin typeface="Arial"/>
                <a:cs typeface="Arial"/>
              </a:rPr>
              <a:t>ğ</a:t>
            </a:r>
            <a:r>
              <a:rPr sz="2400" dirty="0">
                <a:latin typeface="Arial"/>
                <a:cs typeface="Arial"/>
              </a:rPr>
              <a:t>ı  fazla	</a:t>
            </a:r>
            <a:r>
              <a:rPr sz="2400" spc="-5" dirty="0">
                <a:latin typeface="Arial"/>
                <a:cs typeface="Arial"/>
              </a:rPr>
              <a:t>ise,	basıncı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74645" y="813891"/>
            <a:ext cx="170370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56260" algn="l"/>
                <a:tab pos="928369" algn="l"/>
              </a:tabLst>
            </a:pPr>
            <a:r>
              <a:rPr sz="2400" spc="-5" dirty="0">
                <a:latin typeface="Arial"/>
                <a:cs typeface="Arial"/>
              </a:rPr>
              <a:t>d</a:t>
            </a:r>
            <a:r>
              <a:rPr sz="2400" dirty="0">
                <a:latin typeface="Arial"/>
                <a:cs typeface="Arial"/>
              </a:rPr>
              <a:t>a	o	ka</a:t>
            </a:r>
            <a:r>
              <a:rPr sz="2400" spc="-10" dirty="0">
                <a:latin typeface="Arial"/>
                <a:cs typeface="Arial"/>
              </a:rPr>
              <a:t>d</a:t>
            </a:r>
            <a:r>
              <a:rPr sz="2400" dirty="0">
                <a:latin typeface="Arial"/>
                <a:cs typeface="Arial"/>
              </a:rPr>
              <a:t>ar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4388" y="1180338"/>
            <a:ext cx="441388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334135" algn="l"/>
                <a:tab pos="3010535" algn="l"/>
              </a:tabLst>
            </a:pPr>
            <a:r>
              <a:rPr sz="2400" spc="-5" dirty="0">
                <a:latin typeface="Arial"/>
                <a:cs typeface="Arial"/>
              </a:rPr>
              <a:t>fazla </a:t>
            </a:r>
            <a:r>
              <a:rPr sz="2400" spc="-15" dirty="0">
                <a:latin typeface="Arial"/>
                <a:cs typeface="Arial"/>
              </a:rPr>
              <a:t>olacaktır. </a:t>
            </a:r>
            <a:r>
              <a:rPr sz="2400" spc="-5" dirty="0">
                <a:latin typeface="Arial"/>
                <a:cs typeface="Arial"/>
              </a:rPr>
              <a:t>Dolayısıyla hava  ba</a:t>
            </a:r>
            <a:r>
              <a:rPr sz="2400" dirty="0">
                <a:latin typeface="Arial"/>
                <a:cs typeface="Arial"/>
              </a:rPr>
              <a:t>sı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spc="5" dirty="0">
                <a:latin typeface="Arial"/>
                <a:cs typeface="Arial"/>
              </a:rPr>
              <a:t>c</a:t>
            </a:r>
            <a:r>
              <a:rPr sz="2400" spc="-20" dirty="0">
                <a:latin typeface="Arial"/>
                <a:cs typeface="Arial"/>
              </a:rPr>
              <a:t>ı</a:t>
            </a:r>
            <a:r>
              <a:rPr sz="2400" dirty="0">
                <a:latin typeface="Arial"/>
                <a:cs typeface="Arial"/>
              </a:rPr>
              <a:t>,	atm</a:t>
            </a:r>
            <a:r>
              <a:rPr sz="2400" spc="-5" dirty="0">
                <a:latin typeface="Arial"/>
                <a:cs typeface="Arial"/>
              </a:rPr>
              <a:t>osferin</a:t>
            </a:r>
            <a:r>
              <a:rPr sz="2400" dirty="0">
                <a:latin typeface="Arial"/>
                <a:cs typeface="Arial"/>
              </a:rPr>
              <a:t>	kalınl</a:t>
            </a:r>
            <a:r>
              <a:rPr sz="2400" spc="-20" dirty="0">
                <a:latin typeface="Arial"/>
                <a:cs typeface="Arial"/>
              </a:rPr>
              <a:t>ı</a:t>
            </a:r>
            <a:r>
              <a:rPr sz="2400" spc="5" dirty="0">
                <a:latin typeface="Arial"/>
                <a:cs typeface="Arial"/>
              </a:rPr>
              <a:t>ğ</a:t>
            </a:r>
            <a:r>
              <a:rPr sz="2400" dirty="0">
                <a:latin typeface="Arial"/>
                <a:cs typeface="Arial"/>
              </a:rPr>
              <a:t>ı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4388" y="1911858"/>
            <a:ext cx="343281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25194" algn="l"/>
                <a:tab pos="2010410" algn="l"/>
              </a:tabLst>
            </a:pPr>
            <a:r>
              <a:rPr sz="2400" spc="-5" dirty="0">
                <a:latin typeface="Arial"/>
                <a:cs typeface="Arial"/>
              </a:rPr>
              <a:t>bağ</a:t>
            </a:r>
            <a:r>
              <a:rPr sz="2400" spc="5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ı	o</a:t>
            </a:r>
            <a:r>
              <a:rPr sz="2400" spc="-5" dirty="0">
                <a:latin typeface="Arial"/>
                <a:cs typeface="Arial"/>
              </a:rPr>
              <a:t>larak</a:t>
            </a:r>
            <a:r>
              <a:rPr sz="2400" dirty="0">
                <a:latin typeface="Arial"/>
                <a:cs typeface="Arial"/>
              </a:rPr>
              <a:t>	ye</a:t>
            </a:r>
            <a:r>
              <a:rPr sz="2400" spc="5" dirty="0">
                <a:latin typeface="Arial"/>
                <a:cs typeface="Arial"/>
              </a:rPr>
              <a:t>r</a:t>
            </a:r>
            <a:r>
              <a:rPr sz="2400" dirty="0">
                <a:latin typeface="Arial"/>
                <a:cs typeface="Arial"/>
              </a:rPr>
              <a:t>yü</a:t>
            </a:r>
            <a:r>
              <a:rPr sz="2400" spc="10" dirty="0">
                <a:latin typeface="Arial"/>
                <a:cs typeface="Arial"/>
              </a:rPr>
              <a:t>z</a:t>
            </a:r>
            <a:r>
              <a:rPr sz="2400" spc="-5" dirty="0">
                <a:latin typeface="Arial"/>
                <a:cs typeface="Arial"/>
              </a:rPr>
              <a:t>üne</a:t>
            </a:r>
            <a:endParaRPr sz="2400">
              <a:latin typeface="Arial"/>
              <a:cs typeface="Arial"/>
            </a:endParaRPr>
          </a:p>
          <a:p>
            <a:pPr marL="2207260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daha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22572" y="1911858"/>
            <a:ext cx="75501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 marR="5080" indent="-190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ya</a:t>
            </a:r>
            <a:r>
              <a:rPr sz="2400" spc="5" dirty="0">
                <a:latin typeface="Arial"/>
                <a:cs typeface="Arial"/>
              </a:rPr>
              <a:t>k</a:t>
            </a:r>
            <a:r>
              <a:rPr sz="2400" dirty="0">
                <a:latin typeface="Arial"/>
                <a:cs typeface="Arial"/>
              </a:rPr>
              <a:t>ın  fazl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,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4388" y="2277313"/>
            <a:ext cx="150050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kısımlarda  </a:t>
            </a:r>
            <a:r>
              <a:rPr sz="2400" dirty="0">
                <a:latin typeface="Arial"/>
                <a:cs typeface="Arial"/>
              </a:rPr>
              <a:t>yüksek</a:t>
            </a:r>
            <a:r>
              <a:rPr sz="2400" spc="-5" dirty="0">
                <a:latin typeface="Arial"/>
                <a:cs typeface="Arial"/>
              </a:rPr>
              <a:t>l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spc="5" dirty="0">
                <a:latin typeface="Arial"/>
                <a:cs typeface="Arial"/>
              </a:rPr>
              <a:t>k</a:t>
            </a:r>
            <a:r>
              <a:rPr sz="2400" dirty="0">
                <a:latin typeface="Arial"/>
                <a:cs typeface="Arial"/>
              </a:rPr>
              <a:t>le  </a:t>
            </a:r>
            <a:r>
              <a:rPr sz="2400" spc="-5" dirty="0">
                <a:latin typeface="Arial"/>
                <a:cs typeface="Arial"/>
              </a:rPr>
              <a:t>kalınlığı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130679" y="2643632"/>
            <a:ext cx="244665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87705" marR="5080" indent="-675640">
              <a:lnSpc>
                <a:spcPct val="100000"/>
              </a:lnSpc>
              <a:spcBef>
                <a:spcPts val="100"/>
              </a:spcBef>
              <a:tabLst>
                <a:tab pos="1163320" algn="l"/>
              </a:tabLst>
            </a:pPr>
            <a:r>
              <a:rPr sz="2400" spc="-5" dirty="0">
                <a:latin typeface="Arial"/>
                <a:cs typeface="Arial"/>
              </a:rPr>
              <a:t>hava		kütles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spc="5" dirty="0">
                <a:latin typeface="Arial"/>
                <a:cs typeface="Arial"/>
              </a:rPr>
              <a:t>n</a:t>
            </a:r>
            <a:r>
              <a:rPr sz="2400" spc="-5" dirty="0">
                <a:latin typeface="Arial"/>
                <a:cs typeface="Arial"/>
              </a:rPr>
              <a:t>in  az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5" dirty="0">
                <a:latin typeface="Arial"/>
                <a:cs typeface="Arial"/>
              </a:rPr>
              <a:t>ldı</a:t>
            </a:r>
            <a:r>
              <a:rPr sz="2400" dirty="0">
                <a:latin typeface="Arial"/>
                <a:cs typeface="Arial"/>
              </a:rPr>
              <a:t>ğ</a:t>
            </a:r>
            <a:r>
              <a:rPr sz="2400" spc="-20" dirty="0">
                <a:latin typeface="Arial"/>
                <a:cs typeface="Arial"/>
              </a:rPr>
              <a:t>ı</a:t>
            </a:r>
            <a:r>
              <a:rPr sz="2400" spc="5" dirty="0">
                <a:latin typeface="Arial"/>
                <a:cs typeface="Arial"/>
              </a:rPr>
              <a:t>nd</a:t>
            </a:r>
            <a:r>
              <a:rPr sz="2400" spc="-5" dirty="0">
                <a:latin typeface="Arial"/>
                <a:cs typeface="Arial"/>
              </a:rPr>
              <a:t>an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4388" y="3301428"/>
            <a:ext cx="3246120" cy="90424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2400" spc="-5" dirty="0">
                <a:latin typeface="Arial"/>
                <a:cs typeface="Arial"/>
              </a:rPr>
              <a:t>yükseklerde daha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azdır.</a:t>
            </a:r>
            <a:endParaRPr sz="240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  <a:spcBef>
                <a:spcPts val="575"/>
              </a:spcBef>
            </a:pPr>
            <a:r>
              <a:rPr sz="2400" spc="-25" dirty="0">
                <a:latin typeface="Arial"/>
                <a:cs typeface="Arial"/>
              </a:rPr>
              <a:t>Yeryüzünden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51301" y="3814317"/>
            <a:ext cx="10255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itibaren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4388" y="4180078"/>
            <a:ext cx="4413885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yükseldikçe hava basıncındaki  azalma önce hızlı, giderek ise  </a:t>
            </a:r>
            <a:r>
              <a:rPr sz="2400" dirty="0">
                <a:latin typeface="Arial"/>
                <a:cs typeface="Arial"/>
              </a:rPr>
              <a:t>azalarak </a:t>
            </a:r>
            <a:r>
              <a:rPr sz="2400" spc="-5" dirty="0">
                <a:latin typeface="Arial"/>
                <a:cs typeface="Arial"/>
              </a:rPr>
              <a:t>devam </a:t>
            </a:r>
            <a:r>
              <a:rPr sz="2400" spc="-15" dirty="0">
                <a:latin typeface="Arial"/>
                <a:cs typeface="Arial"/>
              </a:rPr>
              <a:t>etmektedir. </a:t>
            </a:r>
            <a:r>
              <a:rPr sz="2400" spc="-10" dirty="0">
                <a:latin typeface="Arial"/>
                <a:cs typeface="Arial"/>
              </a:rPr>
              <a:t>Bu  </a:t>
            </a:r>
            <a:r>
              <a:rPr sz="2400" dirty="0">
                <a:latin typeface="Arial"/>
                <a:cs typeface="Arial"/>
              </a:rPr>
              <a:t>nedenle </a:t>
            </a:r>
            <a:r>
              <a:rPr sz="2400" spc="-5" dirty="0">
                <a:latin typeface="Arial"/>
                <a:cs typeface="Arial"/>
              </a:rPr>
              <a:t>hava basıncının </a:t>
            </a:r>
            <a:r>
              <a:rPr sz="2400" spc="-10" dirty="0">
                <a:latin typeface="Arial"/>
                <a:cs typeface="Arial"/>
              </a:rPr>
              <a:t>en  </a:t>
            </a:r>
            <a:r>
              <a:rPr sz="2400" dirty="0">
                <a:latin typeface="Arial"/>
                <a:cs typeface="Arial"/>
              </a:rPr>
              <a:t>yüksek </a:t>
            </a:r>
            <a:r>
              <a:rPr sz="2400" spc="-5" dirty="0">
                <a:latin typeface="Arial"/>
                <a:cs typeface="Arial"/>
              </a:rPr>
              <a:t>değeri </a:t>
            </a:r>
            <a:r>
              <a:rPr sz="2400" dirty="0">
                <a:latin typeface="Arial"/>
                <a:cs typeface="Arial"/>
              </a:rPr>
              <a:t>deniz seviyesinde  </a:t>
            </a:r>
            <a:r>
              <a:rPr sz="2400" spc="-5" dirty="0">
                <a:latin typeface="Arial"/>
                <a:cs typeface="Arial"/>
              </a:rPr>
              <a:t>760 </a:t>
            </a:r>
            <a:r>
              <a:rPr sz="2400" dirty="0">
                <a:latin typeface="Arial"/>
                <a:cs typeface="Arial"/>
              </a:rPr>
              <a:t>mmHg olarak </a:t>
            </a:r>
            <a:r>
              <a:rPr sz="2400" spc="-35" dirty="0">
                <a:latin typeface="Arial"/>
                <a:cs typeface="Arial"/>
              </a:rPr>
              <a:t>Toriçelli  </a:t>
            </a:r>
            <a:r>
              <a:rPr sz="2400" spc="-5" dirty="0">
                <a:latin typeface="Arial"/>
                <a:cs typeface="Arial"/>
              </a:rPr>
              <a:t>(1643) tarafından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bulunmuştur.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03603" y="0"/>
            <a:ext cx="6359652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935789" y="3284220"/>
            <a:ext cx="187960" cy="3168650"/>
            <a:chOff x="5935789" y="3284220"/>
            <a:chExt cx="187960" cy="3168650"/>
          </a:xfrm>
        </p:grpSpPr>
        <p:sp>
          <p:nvSpPr>
            <p:cNvPr id="3" name="object 3"/>
            <p:cNvSpPr/>
            <p:nvPr/>
          </p:nvSpPr>
          <p:spPr>
            <a:xfrm>
              <a:off x="6047232" y="3284220"/>
              <a:ext cx="76200" cy="3168650"/>
            </a:xfrm>
            <a:custGeom>
              <a:avLst/>
              <a:gdLst/>
              <a:ahLst/>
              <a:cxnLst/>
              <a:rect l="l" t="t" r="r" b="b"/>
              <a:pathLst>
                <a:path w="76200" h="3168650">
                  <a:moveTo>
                    <a:pt x="44450" y="63500"/>
                  </a:moveTo>
                  <a:lnTo>
                    <a:pt x="31750" y="63500"/>
                  </a:lnTo>
                  <a:lnTo>
                    <a:pt x="31750" y="3168395"/>
                  </a:lnTo>
                  <a:lnTo>
                    <a:pt x="44450" y="3168395"/>
                  </a:lnTo>
                  <a:lnTo>
                    <a:pt x="44450" y="63500"/>
                  </a:lnTo>
                  <a:close/>
                </a:path>
                <a:path w="76200" h="3168650">
                  <a:moveTo>
                    <a:pt x="38100" y="0"/>
                  </a:moveTo>
                  <a:lnTo>
                    <a:pt x="0" y="76200"/>
                  </a:lnTo>
                  <a:lnTo>
                    <a:pt x="31750" y="76200"/>
                  </a:lnTo>
                  <a:lnTo>
                    <a:pt x="31750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3168650">
                  <a:moveTo>
                    <a:pt x="69850" y="63500"/>
                  </a:moveTo>
                  <a:lnTo>
                    <a:pt x="44450" y="63500"/>
                  </a:lnTo>
                  <a:lnTo>
                    <a:pt x="44450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940552" y="3718560"/>
              <a:ext cx="143510" cy="862965"/>
            </a:xfrm>
            <a:custGeom>
              <a:avLst/>
              <a:gdLst/>
              <a:ahLst/>
              <a:cxnLst/>
              <a:rect l="l" t="t" r="r" b="b"/>
              <a:pathLst>
                <a:path w="143510" h="862964">
                  <a:moveTo>
                    <a:pt x="0" y="862583"/>
                  </a:moveTo>
                  <a:lnTo>
                    <a:pt x="143256" y="862583"/>
                  </a:lnTo>
                </a:path>
                <a:path w="143510" h="862964">
                  <a:moveTo>
                    <a:pt x="0" y="0"/>
                  </a:moveTo>
                  <a:lnTo>
                    <a:pt x="143256" y="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661405" y="3526358"/>
            <a:ext cx="15303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70754" y="4461713"/>
            <a:ext cx="106743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  <a:tabLst>
                <a:tab pos="901065" algn="l"/>
              </a:tabLst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Rölatif	</a:t>
            </a:r>
            <a:r>
              <a:rPr sz="3000" baseline="15277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endParaRPr sz="3000" baseline="15277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Basınç,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70754" y="5071617"/>
            <a:ext cx="7950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kg/cm</a:t>
            </a:r>
            <a:r>
              <a:rPr sz="1950" baseline="25641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endParaRPr sz="1950" baseline="25641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59628" y="5109717"/>
            <a:ext cx="28168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0670" algn="l"/>
                <a:tab pos="1020444" algn="l"/>
              </a:tabLst>
            </a:pPr>
            <a:r>
              <a:rPr sz="3000" baseline="-31944" dirty="0">
                <a:solidFill>
                  <a:srgbClr val="FFFFFF"/>
                </a:solidFill>
                <a:latin typeface="Times New Roman"/>
                <a:cs typeface="Times New Roman"/>
              </a:rPr>
              <a:t>0	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2000" u="sng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Atmosfer</a:t>
            </a:r>
            <a:r>
              <a:rPr sz="2000" u="sng" spc="-7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Ba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sıncı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6814" y="121158"/>
            <a:ext cx="7514590" cy="2915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84425" marR="1270635" indent="-34163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0000FF"/>
                </a:solidFill>
                <a:latin typeface="TeXGyreAdventor"/>
                <a:cs typeface="TeXGyreAdventor"/>
              </a:rPr>
              <a:t>MUTLAK BASINÇ</a:t>
            </a:r>
            <a:r>
              <a:rPr sz="3600" spc="-80" dirty="0">
                <a:solidFill>
                  <a:srgbClr val="0000FF"/>
                </a:solidFill>
                <a:latin typeface="TeXGyreAdventor"/>
                <a:cs typeface="TeXGyreAdventor"/>
              </a:rPr>
              <a:t> </a:t>
            </a:r>
            <a:r>
              <a:rPr sz="3600" spc="-5" dirty="0">
                <a:solidFill>
                  <a:srgbClr val="0000FF"/>
                </a:solidFill>
                <a:latin typeface="TeXGyreAdventor"/>
                <a:cs typeface="TeXGyreAdventor"/>
              </a:rPr>
              <a:t>VE  </a:t>
            </a:r>
            <a:r>
              <a:rPr sz="3600" dirty="0">
                <a:solidFill>
                  <a:srgbClr val="0000FF"/>
                </a:solidFill>
                <a:latin typeface="TeXGyreAdventor"/>
                <a:cs typeface="TeXGyreAdventor"/>
              </a:rPr>
              <a:t>RÖLATİF</a:t>
            </a:r>
            <a:r>
              <a:rPr sz="3600" spc="-25" dirty="0">
                <a:solidFill>
                  <a:srgbClr val="0000FF"/>
                </a:solidFill>
                <a:latin typeface="TeXGyreAdventor"/>
                <a:cs typeface="TeXGyreAdventor"/>
              </a:rPr>
              <a:t> </a:t>
            </a:r>
            <a:r>
              <a:rPr sz="3600" spc="-5" dirty="0">
                <a:solidFill>
                  <a:srgbClr val="0000FF"/>
                </a:solidFill>
                <a:latin typeface="TeXGyreAdventor"/>
                <a:cs typeface="TeXGyreAdventor"/>
              </a:rPr>
              <a:t>BASINÇ</a:t>
            </a:r>
            <a:endParaRPr sz="3600">
              <a:latin typeface="TeXGyreAdventor"/>
              <a:cs typeface="TeXGyreAdventor"/>
            </a:endParaRPr>
          </a:p>
          <a:p>
            <a:pPr marL="299085" marR="5080" indent="-287020">
              <a:lnSpc>
                <a:spcPct val="100000"/>
              </a:lnSpc>
              <a:spcBef>
                <a:spcPts val="1410"/>
              </a:spcBef>
            </a:pPr>
            <a:r>
              <a:rPr sz="1900" spc="380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19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latin typeface="TeXGyreAdventor"/>
                <a:cs typeface="TeXGyreAdventor"/>
              </a:rPr>
              <a:t>Basıncın, mutlak sıfır noktasına göre ölçülüp </a:t>
            </a:r>
            <a:r>
              <a:rPr sz="2400" spc="-105" dirty="0">
                <a:latin typeface="TeXGyreAdventor"/>
                <a:cs typeface="TeXGyreAdventor"/>
              </a:rPr>
              <a:t>ifade  </a:t>
            </a:r>
            <a:r>
              <a:rPr sz="2400" dirty="0">
                <a:latin typeface="TeXGyreAdventor"/>
                <a:cs typeface="TeXGyreAdventor"/>
              </a:rPr>
              <a:t>edilmesine </a:t>
            </a:r>
            <a:r>
              <a:rPr sz="2400" spc="-10" dirty="0">
                <a:latin typeface="TeXGyreAdventor"/>
                <a:cs typeface="TeXGyreAdventor"/>
              </a:rPr>
              <a:t>MUTLAK </a:t>
            </a:r>
            <a:r>
              <a:rPr sz="2400" spc="-5" dirty="0">
                <a:latin typeface="TeXGyreAdventor"/>
                <a:cs typeface="TeXGyreAdventor"/>
              </a:rPr>
              <a:t>BASINÇ</a:t>
            </a:r>
            <a:r>
              <a:rPr sz="2400" spc="5" dirty="0">
                <a:latin typeface="TeXGyreAdventor"/>
                <a:cs typeface="TeXGyreAdventor"/>
              </a:rPr>
              <a:t> </a:t>
            </a:r>
            <a:r>
              <a:rPr sz="2400" dirty="0">
                <a:latin typeface="TeXGyreAdventor"/>
                <a:cs typeface="TeXGyreAdventor"/>
              </a:rPr>
              <a:t>denir.</a:t>
            </a:r>
            <a:endParaRPr sz="2400">
              <a:latin typeface="TeXGyreAdventor"/>
              <a:cs typeface="TeXGyreAdventor"/>
            </a:endParaRPr>
          </a:p>
          <a:p>
            <a:pPr marL="299085" marR="234315" indent="-287020">
              <a:lnSpc>
                <a:spcPct val="100000"/>
              </a:lnSpc>
              <a:spcBef>
                <a:spcPts val="1180"/>
              </a:spcBef>
            </a:pPr>
            <a:r>
              <a:rPr sz="1900" spc="380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400" dirty="0">
                <a:latin typeface="TeXGyreAdventor"/>
                <a:cs typeface="TeXGyreAdventor"/>
              </a:rPr>
              <a:t>Basıncın, atmosferik </a:t>
            </a:r>
            <a:r>
              <a:rPr sz="2400" spc="-5" dirty="0">
                <a:latin typeface="TeXGyreAdventor"/>
                <a:cs typeface="TeXGyreAdventor"/>
              </a:rPr>
              <a:t>basınca </a:t>
            </a:r>
            <a:r>
              <a:rPr sz="2400" dirty="0">
                <a:latin typeface="TeXGyreAdventor"/>
                <a:cs typeface="TeXGyreAdventor"/>
              </a:rPr>
              <a:t>göre ölçülüp</a:t>
            </a:r>
            <a:r>
              <a:rPr sz="2400" spc="-459" dirty="0">
                <a:latin typeface="TeXGyreAdventor"/>
                <a:cs typeface="TeXGyreAdventor"/>
              </a:rPr>
              <a:t> </a:t>
            </a:r>
            <a:r>
              <a:rPr sz="2400" spc="-100" dirty="0">
                <a:latin typeface="TeXGyreAdventor"/>
                <a:cs typeface="TeXGyreAdventor"/>
              </a:rPr>
              <a:t>ifade  </a:t>
            </a:r>
            <a:r>
              <a:rPr sz="2400" dirty="0">
                <a:latin typeface="TeXGyreAdventor"/>
                <a:cs typeface="TeXGyreAdventor"/>
              </a:rPr>
              <a:t>edilmesine </a:t>
            </a:r>
            <a:r>
              <a:rPr sz="2400" spc="-5" dirty="0">
                <a:latin typeface="TeXGyreAdventor"/>
                <a:cs typeface="TeXGyreAdventor"/>
              </a:rPr>
              <a:t>RÖLATİF BASINÇ</a:t>
            </a:r>
            <a:r>
              <a:rPr sz="2400" dirty="0">
                <a:latin typeface="TeXGyreAdventor"/>
                <a:cs typeface="TeXGyreAdventor"/>
              </a:rPr>
              <a:t> denir.</a:t>
            </a:r>
            <a:endParaRPr sz="2400">
              <a:latin typeface="TeXGyreAdventor"/>
              <a:cs typeface="TeXGyreAdventor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254061" y="3537203"/>
            <a:ext cx="187960" cy="2987040"/>
            <a:chOff x="1254061" y="3537203"/>
            <a:chExt cx="187960" cy="2987040"/>
          </a:xfrm>
        </p:grpSpPr>
        <p:sp>
          <p:nvSpPr>
            <p:cNvPr id="11" name="object 11"/>
            <p:cNvSpPr/>
            <p:nvPr/>
          </p:nvSpPr>
          <p:spPr>
            <a:xfrm>
              <a:off x="1365504" y="3537203"/>
              <a:ext cx="76200" cy="2987040"/>
            </a:xfrm>
            <a:custGeom>
              <a:avLst/>
              <a:gdLst/>
              <a:ahLst/>
              <a:cxnLst/>
              <a:rect l="l" t="t" r="r" b="b"/>
              <a:pathLst>
                <a:path w="76200" h="2987040">
                  <a:moveTo>
                    <a:pt x="44450" y="63500"/>
                  </a:moveTo>
                  <a:lnTo>
                    <a:pt x="31750" y="63500"/>
                  </a:lnTo>
                  <a:lnTo>
                    <a:pt x="31750" y="2987040"/>
                  </a:lnTo>
                  <a:lnTo>
                    <a:pt x="44450" y="2987040"/>
                  </a:lnTo>
                  <a:lnTo>
                    <a:pt x="44450" y="63500"/>
                  </a:lnTo>
                  <a:close/>
                </a:path>
                <a:path w="76200" h="2987040">
                  <a:moveTo>
                    <a:pt x="38100" y="0"/>
                  </a:moveTo>
                  <a:lnTo>
                    <a:pt x="0" y="76200"/>
                  </a:lnTo>
                  <a:lnTo>
                    <a:pt x="31750" y="76200"/>
                  </a:lnTo>
                  <a:lnTo>
                    <a:pt x="31750" y="63500"/>
                  </a:lnTo>
                  <a:lnTo>
                    <a:pt x="69849" y="63500"/>
                  </a:lnTo>
                  <a:lnTo>
                    <a:pt x="38100" y="0"/>
                  </a:lnTo>
                  <a:close/>
                </a:path>
                <a:path w="76200" h="2987040">
                  <a:moveTo>
                    <a:pt x="69849" y="63500"/>
                  </a:moveTo>
                  <a:lnTo>
                    <a:pt x="44450" y="63500"/>
                  </a:lnTo>
                  <a:lnTo>
                    <a:pt x="44450" y="76200"/>
                  </a:lnTo>
                  <a:lnTo>
                    <a:pt x="76200" y="76200"/>
                  </a:lnTo>
                  <a:lnTo>
                    <a:pt x="69849" y="635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58824" y="4652771"/>
              <a:ext cx="143510" cy="0"/>
            </a:xfrm>
            <a:custGeom>
              <a:avLst/>
              <a:gdLst/>
              <a:ahLst/>
              <a:cxnLst/>
              <a:rect l="l" t="t" r="r" b="b"/>
              <a:pathLst>
                <a:path w="143509">
                  <a:moveTo>
                    <a:pt x="0" y="0"/>
                  </a:moveTo>
                  <a:lnTo>
                    <a:pt x="143256" y="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79119" y="4462017"/>
            <a:ext cx="1530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77290" y="5325872"/>
            <a:ext cx="1530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77290" y="6046723"/>
            <a:ext cx="22834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1305" algn="l"/>
                <a:tab pos="1022350" algn="l"/>
              </a:tabLst>
            </a:pPr>
            <a:r>
              <a:rPr sz="3000" baseline="-31944" dirty="0">
                <a:solidFill>
                  <a:srgbClr val="FFFFFF"/>
                </a:solidFill>
                <a:latin typeface="Times New Roman"/>
                <a:cs typeface="Times New Roman"/>
              </a:rPr>
              <a:t>0	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2000" u="sng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Mutlak</a:t>
            </a:r>
            <a:r>
              <a:rPr sz="2000" u="sng" spc="-8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Sıfır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257300" y="3787140"/>
            <a:ext cx="143510" cy="0"/>
          </a:xfrm>
          <a:custGeom>
            <a:avLst/>
            <a:gdLst/>
            <a:ahLst/>
            <a:cxnLst/>
            <a:rect l="l" t="t" r="r" b="b"/>
            <a:pathLst>
              <a:path w="143509">
                <a:moveTo>
                  <a:pt x="0" y="0"/>
                </a:moveTo>
                <a:lnTo>
                  <a:pt x="14325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977290" y="3596766"/>
            <a:ext cx="1530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339" y="4533391"/>
            <a:ext cx="831850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algn="just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Mutlak 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ı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nç,  kg/cm</a:t>
            </a:r>
            <a:r>
              <a:rPr sz="1950" baseline="25641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endParaRPr sz="1950" baseline="25641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246124" y="5152389"/>
            <a:ext cx="208279" cy="228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194945" algn="l"/>
              </a:tabLst>
            </a:pPr>
            <a:r>
              <a:rPr sz="1300" u="sng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	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07311" y="5181346"/>
            <a:ext cx="19723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2000" u="sng" spc="-2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Atmosfer</a:t>
            </a:r>
            <a:r>
              <a:rPr sz="2000" u="sng" spc="-7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Ba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sıncı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344927" y="5653227"/>
            <a:ext cx="110489" cy="228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00" spc="1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203195" y="5504789"/>
            <a:ext cx="134620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P =1</a:t>
            </a:r>
            <a:r>
              <a:rPr sz="2000" spc="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kg/cm2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715770" y="3297173"/>
            <a:ext cx="213423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000" spc="-8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10800" baseline="501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10800" spc="-1147" baseline="50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80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1950" spc="30" baseline="-21367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=2,5</a:t>
            </a:r>
            <a:r>
              <a:rPr sz="20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sz="2000" spc="10" dirty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/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spc="-2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163564" y="4581144"/>
            <a:ext cx="271780" cy="1440180"/>
          </a:xfrm>
          <a:custGeom>
            <a:avLst/>
            <a:gdLst/>
            <a:ahLst/>
            <a:cxnLst/>
            <a:rect l="l" t="t" r="r" b="b"/>
            <a:pathLst>
              <a:path w="271779" h="1440179">
                <a:moveTo>
                  <a:pt x="127000" y="127000"/>
                </a:moveTo>
                <a:lnTo>
                  <a:pt x="120650" y="114300"/>
                </a:lnTo>
                <a:lnTo>
                  <a:pt x="63500" y="0"/>
                </a:lnTo>
                <a:lnTo>
                  <a:pt x="0" y="127000"/>
                </a:lnTo>
                <a:lnTo>
                  <a:pt x="57150" y="127000"/>
                </a:lnTo>
                <a:lnTo>
                  <a:pt x="57150" y="864108"/>
                </a:lnTo>
                <a:lnTo>
                  <a:pt x="69850" y="864108"/>
                </a:lnTo>
                <a:lnTo>
                  <a:pt x="69850" y="127000"/>
                </a:lnTo>
                <a:lnTo>
                  <a:pt x="127000" y="127000"/>
                </a:lnTo>
                <a:close/>
              </a:path>
              <a:path w="271779" h="1440179">
                <a:moveTo>
                  <a:pt x="271780" y="1313180"/>
                </a:moveTo>
                <a:lnTo>
                  <a:pt x="214630" y="1313180"/>
                </a:lnTo>
                <a:lnTo>
                  <a:pt x="214630" y="864108"/>
                </a:lnTo>
                <a:lnTo>
                  <a:pt x="201930" y="864108"/>
                </a:lnTo>
                <a:lnTo>
                  <a:pt x="201930" y="1313180"/>
                </a:lnTo>
                <a:lnTo>
                  <a:pt x="144780" y="1313180"/>
                </a:lnTo>
                <a:lnTo>
                  <a:pt x="208280" y="1440180"/>
                </a:lnTo>
                <a:lnTo>
                  <a:pt x="265430" y="1325880"/>
                </a:lnTo>
                <a:lnTo>
                  <a:pt x="271780" y="13131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6282182" y="3191967"/>
            <a:ext cx="2279015" cy="1571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245">
              <a:lnSpc>
                <a:spcPct val="100000"/>
              </a:lnSpc>
              <a:spcBef>
                <a:spcPts val="100"/>
              </a:spcBef>
            </a:pPr>
            <a:r>
              <a:rPr sz="2000" spc="6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10800" baseline="3086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10800" spc="-1372" baseline="3086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80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1950" spc="22" baseline="-21367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=1,5</a:t>
            </a:r>
            <a:r>
              <a:rPr sz="20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/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spc="-20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endParaRPr sz="20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370"/>
              </a:spcBef>
            </a:pP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Pozitif</a:t>
            </a:r>
            <a:r>
              <a:rPr sz="18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Basınç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634228" y="5974791"/>
            <a:ext cx="319341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  <a:tabLst>
                <a:tab pos="685800" algn="l"/>
              </a:tabLst>
            </a:pPr>
            <a:r>
              <a:rPr sz="3000" baseline="-38888" dirty="0">
                <a:solidFill>
                  <a:srgbClr val="FFFFFF"/>
                </a:solidFill>
                <a:latin typeface="Times New Roman"/>
                <a:cs typeface="Times New Roman"/>
              </a:rPr>
              <a:t>-1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2000" u="sng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Negatif Basınç</a:t>
            </a:r>
            <a:r>
              <a:rPr sz="2000" u="sng" spc="-7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(Va</a:t>
            </a:r>
            <a:r>
              <a:rPr sz="2000" spc="-30" dirty="0">
                <a:solidFill>
                  <a:srgbClr val="FFFFFF"/>
                </a:solidFill>
                <a:latin typeface="Times New Roman"/>
                <a:cs typeface="Times New Roman"/>
              </a:rPr>
              <a:t>kum)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1235</Words>
  <Application>Microsoft Office PowerPoint</Application>
  <PresentationFormat>Ekran Gösterisi (4:3)</PresentationFormat>
  <Paragraphs>158</Paragraphs>
  <Slides>28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5" baseType="lpstr">
      <vt:lpstr>Arial</vt:lpstr>
      <vt:lpstr>Calibri</vt:lpstr>
      <vt:lpstr>Symbol</vt:lpstr>
      <vt:lpstr>TeXGyreAdventor</vt:lpstr>
      <vt:lpstr>Times New Roman</vt:lpstr>
      <vt:lpstr>Wingdings</vt:lpstr>
      <vt:lpstr>Office Theme</vt:lpstr>
      <vt:lpstr>METEOROLOJİ</vt:lpstr>
      <vt:lpstr>HAVA BASINCI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Hava Basıncının Ölçülmesi:</vt:lpstr>
      <vt:lpstr>PowerPoint Sunusu</vt:lpstr>
      <vt:lpstr>PowerPoint Sunusu</vt:lpstr>
      <vt:lpstr>Hava Basıncını Etkileyen Faktörler :</vt:lpstr>
      <vt:lpstr>PowerPoint Sunusu</vt:lpstr>
      <vt:lpstr>Ölçülen Hava Basıncı Değeri Üzerinde Yapılan Düzeltmeler:</vt:lpstr>
      <vt:lpstr>PowerPoint Sunusu</vt:lpstr>
      <vt:lpstr>Alet hata düzeltmesi: İmalat sonrasında her aletin bir hatası olabilir. Bu  hata değeri hassas ölçümlerle belirlenerek aletin kataloguna yazılır. Bu  şekilde, kullanma sonucunda okunan değer, katalogda belirtilen alet hata  değeri ile düzeltilir.</vt:lpstr>
      <vt:lpstr>Aksiyon Merkezleri</vt:lpstr>
      <vt:lpstr>PowerPoint Sunusu</vt:lpstr>
      <vt:lpstr>Antisiklon (Yüksek Basınç) Merkezleri: Soğuyan hava daralır ve  yoğunlaşır. Basıncı artar. Böylece soğuk karakterli antisiklonlar  oluşur. Rüzgarlar merkezden dışa doğrudur.</vt:lpstr>
      <vt:lpstr>PowerPoint Sunusu</vt:lpstr>
      <vt:lpstr>Antisiklon (Yüksek Basınç) Merkezleri</vt:lpstr>
      <vt:lpstr>PowerPoint Sunusu</vt:lpstr>
      <vt:lpstr>PowerPoint Sunusu</vt:lpstr>
      <vt:lpstr>PowerPoint Sunusu</vt:lpstr>
      <vt:lpstr>Yıl içinde hava basıncı değişimleri ve rüzgarlar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ALİ</dc:creator>
  <cp:keywords>Meteoroloji-1-2-3-4 haftalar</cp:keywords>
  <cp:lastModifiedBy>user</cp:lastModifiedBy>
  <cp:revision>1</cp:revision>
  <dcterms:created xsi:type="dcterms:W3CDTF">2020-05-11T06:56:19Z</dcterms:created>
  <dcterms:modified xsi:type="dcterms:W3CDTF">2020-05-11T07:05:58Z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2017-01-24T00:00:00Z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2020-05-11T00:00:00Z</vt:filetime>
  </property>
</Properties>
</file>