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7" y="4039362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29" y="4496562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4539" y="1816734"/>
            <a:ext cx="6614921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1100" y="2774950"/>
            <a:ext cx="6285230" cy="341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8158" y="2846070"/>
            <a:ext cx="10198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4. 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185028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9543" y="3240022"/>
            <a:ext cx="1077468" cy="361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20523"/>
            <a:ext cx="4249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Hava Basıncının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Ölçülmesi: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8739" y="815085"/>
            <a:ext cx="887984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Atmosferin mutlak basıncı (hava </a:t>
            </a:r>
            <a:r>
              <a:rPr sz="2400" spc="-10" dirty="0">
                <a:latin typeface="Times New Roman"/>
                <a:cs typeface="Times New Roman"/>
              </a:rPr>
              <a:t>basıncı) </a:t>
            </a:r>
            <a:r>
              <a:rPr sz="2400" b="1" spc="-15" dirty="0">
                <a:latin typeface="Times New Roman"/>
                <a:cs typeface="Times New Roman"/>
              </a:rPr>
              <a:t>barometre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20" dirty="0">
                <a:latin typeface="Times New Roman"/>
                <a:cs typeface="Times New Roman"/>
              </a:rPr>
              <a:t>ölçülür.  </a:t>
            </a:r>
            <a:r>
              <a:rPr sz="2400" spc="-5" dirty="0">
                <a:latin typeface="Times New Roman"/>
                <a:cs typeface="Times New Roman"/>
              </a:rPr>
              <a:t>Bu amaçla Islak(civalı) ve kuru (madensel) barometreler </a:t>
            </a:r>
            <a:r>
              <a:rPr sz="2400" spc="-15" dirty="0">
                <a:latin typeface="Times New Roman"/>
                <a:cs typeface="Times New Roman"/>
              </a:rPr>
              <a:t>kullanılır. 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Yazıcı </a:t>
            </a:r>
            <a:r>
              <a:rPr sz="2400" dirty="0">
                <a:latin typeface="Times New Roman"/>
                <a:cs typeface="Times New Roman"/>
              </a:rPr>
              <a:t>tiplerine </a:t>
            </a:r>
            <a:r>
              <a:rPr sz="2400" b="1" spc="-10" dirty="0">
                <a:latin typeface="Times New Roman"/>
                <a:cs typeface="Times New Roman"/>
              </a:rPr>
              <a:t>barograf </a:t>
            </a:r>
            <a:r>
              <a:rPr sz="2400" dirty="0">
                <a:latin typeface="Times New Roman"/>
                <a:cs typeface="Times New Roman"/>
              </a:rPr>
              <a:t>adı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verilir.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Civalı barometreler daha hassas olduklarından, </a:t>
            </a:r>
            <a:r>
              <a:rPr sz="2400" dirty="0">
                <a:latin typeface="Times New Roman"/>
                <a:cs typeface="Times New Roman"/>
              </a:rPr>
              <a:t>diğer </a:t>
            </a:r>
            <a:r>
              <a:rPr sz="2400" spc="-5" dirty="0">
                <a:latin typeface="Times New Roman"/>
                <a:cs typeface="Times New Roman"/>
              </a:rPr>
              <a:t>madensel  barometre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barograflardan elde edilen değerler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kontrol (kalibre)  </a:t>
            </a:r>
            <a:r>
              <a:rPr sz="2400" spc="-20" dirty="0">
                <a:latin typeface="Times New Roman"/>
                <a:cs typeface="Times New Roman"/>
              </a:rPr>
              <a:t>edilir.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5567" y="3500628"/>
            <a:ext cx="4860035" cy="3172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2852" y="1053083"/>
            <a:ext cx="3512820" cy="508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540" y="719216"/>
            <a:ext cx="3966845" cy="480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5"/>
              </a:spcBef>
            </a:pPr>
            <a:r>
              <a:rPr sz="2800" b="1" spc="-5" dirty="0">
                <a:latin typeface="Arial"/>
                <a:cs typeface="Arial"/>
              </a:rPr>
              <a:t>İ ç i n d e k i h a v a s ı  </a:t>
            </a:r>
            <a:r>
              <a:rPr sz="2800" b="1" spc="125" dirty="0">
                <a:latin typeface="Arial"/>
                <a:cs typeface="Arial"/>
              </a:rPr>
              <a:t>tamamen boşaltılmış  </a:t>
            </a:r>
            <a:r>
              <a:rPr sz="2800" b="1" spc="-5" dirty="0">
                <a:latin typeface="Arial"/>
                <a:cs typeface="Arial"/>
              </a:rPr>
              <a:t>b</a:t>
            </a:r>
            <a:r>
              <a:rPr sz="2800" b="1" spc="-2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1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</a:t>
            </a:r>
            <a:r>
              <a:rPr sz="2800" b="1" spc="-2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</a:t>
            </a:r>
            <a:r>
              <a:rPr sz="2800" b="1" spc="-2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,</a:t>
            </a:r>
            <a:r>
              <a:rPr sz="2800" b="1" spc="1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</a:t>
            </a:r>
            <a:r>
              <a:rPr sz="2800" b="1" spc="-2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ı</a:t>
            </a:r>
            <a:r>
              <a:rPr sz="2800" b="1" spc="-2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</a:t>
            </a:r>
            <a:r>
              <a:rPr sz="2800" b="1" spc="-2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ı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</a:t>
            </a:r>
            <a:r>
              <a:rPr sz="2800" b="1" spc="-2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ı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 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 ç e r i s i n e  </a:t>
            </a:r>
            <a:r>
              <a:rPr sz="2800" b="1" spc="229" dirty="0">
                <a:latin typeface="Arial"/>
                <a:cs typeface="Arial"/>
              </a:rPr>
              <a:t>daldırıldığında, </a:t>
            </a:r>
            <a:r>
              <a:rPr sz="2800" b="1" spc="180" dirty="0">
                <a:latin typeface="Arial"/>
                <a:cs typeface="Arial"/>
              </a:rPr>
              <a:t>sıvı  </a:t>
            </a:r>
            <a:r>
              <a:rPr sz="2800" b="1" spc="75" dirty="0">
                <a:latin typeface="Arial"/>
                <a:cs typeface="Arial"/>
              </a:rPr>
              <a:t>boru </a:t>
            </a:r>
            <a:r>
              <a:rPr sz="2800" b="1" spc="85" dirty="0">
                <a:latin typeface="Arial"/>
                <a:cs typeface="Arial"/>
              </a:rPr>
              <a:t>içinde </a:t>
            </a:r>
            <a:r>
              <a:rPr sz="2800" b="1" spc="90" dirty="0">
                <a:latin typeface="Arial"/>
                <a:cs typeface="Arial"/>
              </a:rPr>
              <a:t>atmosfer  </a:t>
            </a:r>
            <a:r>
              <a:rPr sz="2800" b="1" spc="265" dirty="0">
                <a:latin typeface="Arial"/>
                <a:cs typeface="Arial"/>
              </a:rPr>
              <a:t>basıncına </a:t>
            </a:r>
            <a:r>
              <a:rPr sz="2800" b="1" spc="225" dirty="0">
                <a:latin typeface="Arial"/>
                <a:cs typeface="Arial"/>
              </a:rPr>
              <a:t>denk </a:t>
            </a:r>
            <a:r>
              <a:rPr sz="2800" b="1" spc="190" dirty="0">
                <a:latin typeface="Arial"/>
                <a:cs typeface="Arial"/>
              </a:rPr>
              <a:t>bir  </a:t>
            </a:r>
            <a:r>
              <a:rPr sz="2800" b="1" spc="-5" dirty="0">
                <a:latin typeface="Arial"/>
                <a:cs typeface="Arial"/>
              </a:rPr>
              <a:t>b</a:t>
            </a:r>
            <a:r>
              <a:rPr sz="2800" b="1" spc="-3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-3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</a:t>
            </a:r>
            <a:r>
              <a:rPr sz="2800" b="1" spc="-3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ı</a:t>
            </a:r>
            <a:r>
              <a:rPr sz="2800" b="1" spc="-3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</a:t>
            </a:r>
            <a:r>
              <a:rPr sz="2800" b="1" spc="-3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ç</a:t>
            </a:r>
            <a:r>
              <a:rPr sz="2800" b="1" spc="-3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</a:t>
            </a:r>
            <a:r>
              <a:rPr sz="2800" b="1" spc="-3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7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y</a:t>
            </a:r>
            <a:r>
              <a:rPr sz="2800" b="1" spc="-38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ü</a:t>
            </a:r>
            <a:r>
              <a:rPr sz="2800" b="1" spc="-3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k</a:t>
            </a:r>
            <a:r>
              <a:rPr sz="2800" b="1" spc="-3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</a:t>
            </a:r>
            <a:r>
              <a:rPr sz="2800" b="1" spc="-3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-3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</a:t>
            </a:r>
            <a:r>
              <a:rPr sz="2800" b="1" spc="-3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360" dirty="0">
                <a:latin typeface="Arial"/>
                <a:cs typeface="Arial"/>
              </a:rPr>
              <a:t> </a:t>
            </a:r>
            <a:r>
              <a:rPr sz="2800" b="1" spc="140" dirty="0">
                <a:latin typeface="Arial"/>
                <a:cs typeface="Arial"/>
              </a:rPr>
              <a:t>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339" y="1629155"/>
            <a:ext cx="4669536" cy="496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790" y="144018"/>
            <a:ext cx="8827135" cy="126682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50"/>
              </a:spcBef>
              <a:tabLst>
                <a:tab pos="3538220" algn="l"/>
              </a:tabLst>
            </a:pPr>
            <a:r>
              <a:rPr sz="2400" spc="-5" dirty="0">
                <a:latin typeface="Arial"/>
                <a:cs typeface="Arial"/>
              </a:rPr>
              <a:t>Bu durumda P</a:t>
            </a:r>
            <a:r>
              <a:rPr sz="2400" b="1" spc="-7" baseline="-20833" dirty="0">
                <a:latin typeface="Arial"/>
                <a:cs typeface="Arial"/>
              </a:rPr>
              <a:t>0 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b="1" spc="-7" baseline="-20833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’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dir.	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b="1" spc="-7" baseline="-20833" dirty="0">
                <a:latin typeface="Arial"/>
                <a:cs typeface="Arial"/>
              </a:rPr>
              <a:t>B </a:t>
            </a:r>
            <a:r>
              <a:rPr sz="2400" dirty="0">
                <a:latin typeface="Arial"/>
                <a:cs typeface="Arial"/>
              </a:rPr>
              <a:t>atmosfer </a:t>
            </a:r>
            <a:r>
              <a:rPr sz="2400" spc="-10" dirty="0">
                <a:latin typeface="Arial"/>
                <a:cs typeface="Arial"/>
              </a:rPr>
              <a:t>basıncını </a:t>
            </a:r>
            <a:r>
              <a:rPr sz="2400" spc="-5" dirty="0">
                <a:latin typeface="Arial"/>
                <a:cs typeface="Arial"/>
              </a:rPr>
              <a:t>ifade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eder.</a:t>
            </a:r>
            <a:endParaRPr sz="240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  <a:spcBef>
                <a:spcPts val="555"/>
              </a:spcBef>
              <a:tabLst>
                <a:tab pos="572135" algn="l"/>
                <a:tab pos="1218565" algn="l"/>
                <a:tab pos="1642110" algn="l"/>
                <a:tab pos="1968500" algn="l"/>
                <a:tab pos="2256790" algn="l"/>
                <a:tab pos="2561590" algn="l"/>
                <a:tab pos="3020060" algn="l"/>
                <a:tab pos="3276600" algn="l"/>
                <a:tab pos="4511040" algn="l"/>
                <a:tab pos="5105400" algn="l"/>
                <a:tab pos="6135370" algn="l"/>
                <a:tab pos="6390640" algn="l"/>
                <a:tab pos="7370445" algn="l"/>
                <a:tab pos="7828915" algn="l"/>
              </a:tabLst>
            </a:pP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b="1" spc="-7" baseline="-20833" dirty="0">
                <a:latin typeface="Times New Roman"/>
                <a:cs typeface="Times New Roman"/>
              </a:rPr>
              <a:t>0	</a:t>
            </a:r>
            <a:r>
              <a:rPr sz="2400" spc="-5" dirty="0">
                <a:latin typeface="Times New Roman"/>
                <a:cs typeface="Times New Roman"/>
              </a:rPr>
              <a:t>ise	P</a:t>
            </a:r>
            <a:r>
              <a:rPr sz="2400" b="1" spc="-7" baseline="-20833" dirty="0">
                <a:latin typeface="Times New Roman"/>
                <a:cs typeface="Times New Roman"/>
              </a:rPr>
              <a:t>0	</a:t>
            </a:r>
            <a:r>
              <a:rPr sz="2400" dirty="0">
                <a:latin typeface="Times New Roman"/>
                <a:cs typeface="Times New Roman"/>
              </a:rPr>
              <a:t>=	γ	x	h	(	</a:t>
            </a:r>
            <a:r>
              <a:rPr sz="2400" spc="-5" dirty="0">
                <a:latin typeface="Times New Roman"/>
                <a:cs typeface="Times New Roman"/>
              </a:rPr>
              <a:t>yükselen	sıvı	ağırlığı	</a:t>
            </a:r>
            <a:r>
              <a:rPr sz="2400" dirty="0">
                <a:latin typeface="Times New Roman"/>
                <a:cs typeface="Times New Roman"/>
              </a:rPr>
              <a:t>)	</a:t>
            </a:r>
            <a:r>
              <a:rPr sz="2400" spc="-5" dirty="0">
                <a:latin typeface="Times New Roman"/>
                <a:cs typeface="Times New Roman"/>
              </a:rPr>
              <a:t>eşitliği	</a:t>
            </a:r>
            <a:r>
              <a:rPr sz="2400" dirty="0">
                <a:latin typeface="Times New Roman"/>
                <a:cs typeface="Times New Roman"/>
              </a:rPr>
              <a:t>ile	</a:t>
            </a:r>
            <a:r>
              <a:rPr sz="2400" spc="-5" dirty="0">
                <a:latin typeface="Times New Roman"/>
                <a:cs typeface="Times New Roman"/>
              </a:rPr>
              <a:t>kolayca</a:t>
            </a: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25"/>
              </a:spcBef>
            </a:pPr>
            <a:r>
              <a:rPr sz="2400" spc="-15" dirty="0">
                <a:latin typeface="Arial"/>
                <a:cs typeface="Arial"/>
              </a:rPr>
              <a:t>hesaplanabilir.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74928"/>
            <a:ext cx="89903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Yükseklik: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Yukarı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çıkıldıkça hava basıncı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azalır.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Hava basıncı,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yeryüzünden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yükseldikçe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azalmaktadır.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Çünkü hava katmanını  oluşturan hava katmanının kalınlığı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azalmaktadır.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Ancak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yükseklikle azalma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miktarı homojen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değildir.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İlk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önce hızlı bir  azalma, daha sonraları ise yavaşlayan bir azalma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söz</a:t>
            </a:r>
            <a:r>
              <a:rPr sz="24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konusudur.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2344" y="23571"/>
            <a:ext cx="6057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Hava 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Basıncını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Etkileyen Faktörler</a:t>
            </a:r>
            <a:r>
              <a:rPr sz="28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81100" y="2774950"/>
          <a:ext cx="6285230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105"/>
                <a:gridCol w="1295400"/>
                <a:gridCol w="1728470"/>
                <a:gridCol w="1512570"/>
              </a:tblGrid>
              <a:tr h="8229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Yükseklik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(km)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Basınç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(mb)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Yükseklik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(km)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Basınç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(mb)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746">
                <a:tc>
                  <a:txBody>
                    <a:bodyPr/>
                    <a:lstStyle/>
                    <a:p>
                      <a:pPr marR="77152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1013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540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874">
                <a:tc>
                  <a:txBody>
                    <a:bodyPr/>
                    <a:lstStyle/>
                    <a:p>
                      <a:pPr marR="77152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471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746">
                <a:tc>
                  <a:txBody>
                    <a:bodyPr/>
                    <a:lstStyle/>
                    <a:p>
                      <a:pPr marR="77152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795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874">
                <a:tc>
                  <a:txBody>
                    <a:bodyPr/>
                    <a:lstStyle/>
                    <a:p>
                      <a:pPr marR="77152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264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810">
                <a:tc>
                  <a:txBody>
                    <a:bodyPr/>
                    <a:lstStyle/>
                    <a:p>
                      <a:pPr marR="7715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616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140454"/>
            <a:ext cx="163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8755" algn="l"/>
              </a:tabLst>
            </a:pPr>
            <a:r>
              <a:rPr sz="2400" b="1" spc="-14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erç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kimi  yerçekimi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3410" y="4140454"/>
            <a:ext cx="7184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  <a:tabLst>
                <a:tab pos="1428750" algn="l"/>
                <a:tab pos="1809750" algn="l"/>
                <a:tab pos="3477260" algn="l"/>
                <a:tab pos="4637405" algn="l"/>
                <a:tab pos="6510655" algn="l"/>
              </a:tabLst>
            </a:pPr>
            <a:r>
              <a:rPr sz="2400" b="1" spc="-5" dirty="0">
                <a:latin typeface="Arial"/>
                <a:cs typeface="Arial"/>
              </a:rPr>
              <a:t>ku</a:t>
            </a:r>
            <a:r>
              <a:rPr sz="2400" b="1" spc="-15" dirty="0">
                <a:latin typeface="Arial"/>
                <a:cs typeface="Arial"/>
              </a:rPr>
              <a:t>v</a:t>
            </a:r>
            <a:r>
              <a:rPr sz="2400" b="1" spc="-5" dirty="0">
                <a:latin typeface="Arial"/>
                <a:cs typeface="Arial"/>
              </a:rPr>
              <a:t>veti	:	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15" dirty="0">
                <a:latin typeface="Arial"/>
                <a:cs typeface="Arial"/>
              </a:rPr>
              <a:t>ü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y</a:t>
            </a:r>
            <a:r>
              <a:rPr sz="2400" b="1" spc="-10" dirty="0">
                <a:latin typeface="Arial"/>
                <a:cs typeface="Arial"/>
              </a:rPr>
              <a:t>anı</a:t>
            </a:r>
            <a:r>
              <a:rPr sz="2400" b="1" spc="-5" dirty="0">
                <a:latin typeface="Arial"/>
                <a:cs typeface="Arial"/>
              </a:rPr>
              <a:t>n	e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lem	dere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esine	göre  </a:t>
            </a:r>
            <a:r>
              <a:rPr sz="2400" b="1" spc="-5" dirty="0">
                <a:latin typeface="Arial"/>
                <a:cs typeface="Arial"/>
              </a:rPr>
              <a:t>değişiklik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5346" y="4505909"/>
            <a:ext cx="2225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gösterdiğinden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9448" y="4505909"/>
            <a:ext cx="1261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basınçta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872354"/>
            <a:ext cx="7833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4795" algn="l"/>
                <a:tab pos="3167380" algn="l"/>
                <a:tab pos="4435475" algn="l"/>
                <a:tab pos="5330190" algn="l"/>
                <a:tab pos="6904990" algn="l"/>
              </a:tabLst>
            </a:pPr>
            <a:r>
              <a:rPr sz="2400" b="1" spc="-15" dirty="0">
                <a:latin typeface="Arial"/>
                <a:cs typeface="Arial"/>
              </a:rPr>
              <a:t>gösterir.	</a:t>
            </a:r>
            <a:r>
              <a:rPr sz="2400" spc="-30" dirty="0">
                <a:latin typeface="Arial"/>
                <a:cs typeface="Arial"/>
              </a:rPr>
              <a:t>Yerçekimi	</a:t>
            </a:r>
            <a:r>
              <a:rPr sz="2400" dirty="0">
                <a:latin typeface="Arial"/>
                <a:cs typeface="Arial"/>
              </a:rPr>
              <a:t>kuvveti	aynı	zamanda	</a:t>
            </a:r>
            <a:r>
              <a:rPr sz="2400" spc="-5" dirty="0">
                <a:latin typeface="Arial"/>
                <a:cs typeface="Arial"/>
              </a:rPr>
              <a:t>coğrafi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0509" y="4505909"/>
            <a:ext cx="11753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ği</a:t>
            </a:r>
            <a:r>
              <a:rPr sz="2400" b="1" spc="-15" dirty="0">
                <a:latin typeface="Arial"/>
                <a:cs typeface="Arial"/>
              </a:rPr>
              <a:t>ş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238115"/>
            <a:ext cx="8987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derecelerine </a:t>
            </a:r>
            <a:r>
              <a:rPr sz="2400" spc="-5" dirty="0">
                <a:latin typeface="Arial"/>
                <a:cs typeface="Arial"/>
              </a:rPr>
              <a:t>göre de farklılık gösterdiğinden, hava basıncı </a:t>
            </a:r>
            <a:r>
              <a:rPr sz="2400" dirty="0">
                <a:latin typeface="Arial"/>
                <a:cs typeface="Arial"/>
              </a:rPr>
              <a:t>enlem  derecelerine </a:t>
            </a:r>
            <a:r>
              <a:rPr sz="2400" spc="-5" dirty="0">
                <a:latin typeface="Arial"/>
                <a:cs typeface="Arial"/>
              </a:rPr>
              <a:t>göre </a:t>
            </a:r>
            <a:r>
              <a:rPr sz="2400" spc="-15" dirty="0">
                <a:latin typeface="Arial"/>
                <a:cs typeface="Arial"/>
              </a:rPr>
              <a:t>değişmektedir. </a:t>
            </a:r>
            <a:r>
              <a:rPr sz="2400" spc="-5" dirty="0">
                <a:latin typeface="Arial"/>
                <a:cs typeface="Arial"/>
              </a:rPr>
              <a:t>Yüksek enlemlerde </a:t>
            </a:r>
            <a:r>
              <a:rPr sz="2400" dirty="0">
                <a:latin typeface="Arial"/>
                <a:cs typeface="Arial"/>
              </a:rPr>
              <a:t>yerçekimi  </a:t>
            </a:r>
            <a:r>
              <a:rPr sz="2400" spc="-5" dirty="0">
                <a:latin typeface="Arial"/>
                <a:cs typeface="Arial"/>
              </a:rPr>
              <a:t>etkisi arttığı </a:t>
            </a:r>
            <a:r>
              <a:rPr sz="2400" spc="-10" dirty="0">
                <a:latin typeface="Arial"/>
                <a:cs typeface="Arial"/>
              </a:rPr>
              <a:t>için basıncın </a:t>
            </a:r>
            <a:r>
              <a:rPr sz="2400" spc="-5" dirty="0">
                <a:latin typeface="Arial"/>
                <a:cs typeface="Arial"/>
              </a:rPr>
              <a:t>da daha yüksek olduğu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söylenebilir.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11328"/>
            <a:ext cx="8989060" cy="38817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4300" algn="just">
              <a:lnSpc>
                <a:spcPct val="100299"/>
              </a:lnSpc>
              <a:spcBef>
                <a:spcPts val="9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b="1" spc="-5" dirty="0">
                <a:latin typeface="Arial"/>
                <a:cs typeface="Arial"/>
              </a:rPr>
              <a:t>Atmosfer yoğunluğu: Havanın yoğunluğu azsa hava basıncı  </a:t>
            </a:r>
            <a:r>
              <a:rPr sz="2400" b="1" spc="-20" dirty="0">
                <a:latin typeface="Arial"/>
                <a:cs typeface="Arial"/>
              </a:rPr>
              <a:t>azalır. </a:t>
            </a:r>
            <a:r>
              <a:rPr sz="2400" spc="-20" dirty="0">
                <a:latin typeface="Arial"/>
                <a:cs typeface="Arial"/>
              </a:rPr>
              <a:t>Atmosfer, </a:t>
            </a:r>
            <a:r>
              <a:rPr sz="2400" spc="-5" dirty="0">
                <a:latin typeface="Arial"/>
                <a:cs typeface="Arial"/>
              </a:rPr>
              <a:t>yükseklere çıkıldıkça yoğunluğu azalan gazların  oluşturduğu bir karışım olduğundan, yoğunluğun </a:t>
            </a:r>
            <a:r>
              <a:rPr sz="2400" dirty="0">
                <a:latin typeface="Arial"/>
                <a:cs typeface="Arial"/>
              </a:rPr>
              <a:t>azalması </a:t>
            </a:r>
            <a:r>
              <a:rPr sz="2400" spc="-5" dirty="0">
                <a:latin typeface="Arial"/>
                <a:cs typeface="Arial"/>
              </a:rPr>
              <a:t>ile  </a:t>
            </a:r>
            <a:r>
              <a:rPr sz="2400" dirty="0">
                <a:latin typeface="Arial"/>
                <a:cs typeface="Arial"/>
              </a:rPr>
              <a:t>atmosfer </a:t>
            </a:r>
            <a:r>
              <a:rPr sz="2400" spc="-10" dirty="0">
                <a:latin typeface="Arial"/>
                <a:cs typeface="Arial"/>
              </a:rPr>
              <a:t>basıncı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azalmaktadır.</a:t>
            </a:r>
            <a:endParaRPr sz="2400">
              <a:latin typeface="Arial"/>
              <a:cs typeface="Arial"/>
            </a:endParaRPr>
          </a:p>
          <a:p>
            <a:pPr marL="195580" indent="-182880" algn="just">
              <a:lnSpc>
                <a:spcPct val="100000"/>
              </a:lnSpc>
              <a:spcBef>
                <a:spcPts val="944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b="1" spc="-5" dirty="0">
                <a:latin typeface="Arial"/>
                <a:cs typeface="Arial"/>
              </a:rPr>
              <a:t>Sıcaklık</a:t>
            </a:r>
            <a:r>
              <a:rPr sz="2400" b="1" spc="4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4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Sıcak</a:t>
            </a:r>
            <a:r>
              <a:rPr sz="2400" b="1" spc="425" dirty="0">
                <a:latin typeface="Arial"/>
                <a:cs typeface="Arial"/>
              </a:rPr>
              <a:t> </a:t>
            </a:r>
            <a:r>
              <a:rPr sz="2400" b="1" dirty="0">
                <a:latin typeface="Symbol"/>
                <a:cs typeface="Symbol"/>
              </a:rPr>
              <a:t></a:t>
            </a:r>
            <a:r>
              <a:rPr sz="2400" b="1" spc="4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Genleşme</a:t>
            </a:r>
            <a:r>
              <a:rPr sz="2400" b="1" spc="420" dirty="0">
                <a:latin typeface="Arial"/>
                <a:cs typeface="Arial"/>
              </a:rPr>
              <a:t> </a:t>
            </a:r>
            <a:r>
              <a:rPr sz="2400" b="1" dirty="0">
                <a:latin typeface="Symbol"/>
                <a:cs typeface="Symbol"/>
              </a:rPr>
              <a:t></a:t>
            </a:r>
            <a:r>
              <a:rPr sz="2400" b="1" spc="484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Yoğunluk</a:t>
            </a:r>
            <a:r>
              <a:rPr sz="2400" b="1" spc="4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azalır</a:t>
            </a:r>
            <a:r>
              <a:rPr sz="2400" b="1" spc="420" dirty="0">
                <a:latin typeface="Arial"/>
                <a:cs typeface="Arial"/>
              </a:rPr>
              <a:t> </a:t>
            </a:r>
            <a:r>
              <a:rPr sz="2400" b="1" dirty="0">
                <a:latin typeface="Symbol"/>
                <a:cs typeface="Symbol"/>
              </a:rPr>
              <a:t></a:t>
            </a:r>
            <a:r>
              <a:rPr sz="2400" b="1" spc="5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Basınç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b="1" spc="-25" dirty="0">
                <a:latin typeface="Arial"/>
                <a:cs typeface="Arial"/>
              </a:rPr>
              <a:t>azalır.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Sıcaklık ile </a:t>
            </a:r>
            <a:r>
              <a:rPr sz="2400" spc="-10" dirty="0">
                <a:latin typeface="Arial"/>
                <a:cs typeface="Arial"/>
              </a:rPr>
              <a:t>basınç </a:t>
            </a:r>
            <a:r>
              <a:rPr sz="2400" dirty="0">
                <a:latin typeface="Arial"/>
                <a:cs typeface="Arial"/>
              </a:rPr>
              <a:t>arasında </a:t>
            </a:r>
            <a:r>
              <a:rPr sz="2400" spc="-5" dirty="0">
                <a:latin typeface="Arial"/>
                <a:cs typeface="Arial"/>
              </a:rPr>
              <a:t>sıkı bir ilişki </a:t>
            </a:r>
            <a:r>
              <a:rPr sz="2400" spc="-20" dirty="0">
                <a:latin typeface="Arial"/>
                <a:cs typeface="Arial"/>
              </a:rPr>
              <a:t>vardır. </a:t>
            </a:r>
            <a:r>
              <a:rPr sz="2400" spc="-5" dirty="0">
                <a:latin typeface="Arial"/>
                <a:cs typeface="Arial"/>
              </a:rPr>
              <a:t>Sıcaklığın artması  ile gaz moleküllerinin hareketliliği artar ve yoğunluğu </a:t>
            </a:r>
            <a:r>
              <a:rPr sz="2400" spc="-20" dirty="0">
                <a:latin typeface="Arial"/>
                <a:cs typeface="Arial"/>
              </a:rPr>
              <a:t>azalır. </a:t>
            </a:r>
            <a:r>
              <a:rPr sz="2400" spc="-5" dirty="0">
                <a:latin typeface="Arial"/>
                <a:cs typeface="Arial"/>
              </a:rPr>
              <a:t>Bu </a:t>
            </a:r>
            <a:r>
              <a:rPr sz="2400" spc="-10" dirty="0">
                <a:latin typeface="Arial"/>
                <a:cs typeface="Arial"/>
              </a:rPr>
              <a:t>da  </a:t>
            </a:r>
            <a:r>
              <a:rPr sz="2400" spc="-5" dirty="0">
                <a:latin typeface="Arial"/>
                <a:cs typeface="Arial"/>
              </a:rPr>
              <a:t>basıncın azalmasına </a:t>
            </a:r>
            <a:r>
              <a:rPr sz="2400" dirty="0">
                <a:latin typeface="Arial"/>
                <a:cs typeface="Arial"/>
              </a:rPr>
              <a:t>neden </a:t>
            </a:r>
            <a:r>
              <a:rPr sz="2400" spc="-30" dirty="0">
                <a:latin typeface="Arial"/>
                <a:cs typeface="Arial"/>
              </a:rPr>
              <a:t>olur. </a:t>
            </a:r>
            <a:r>
              <a:rPr sz="2400" spc="-5" dirty="0">
                <a:latin typeface="Arial"/>
                <a:cs typeface="Arial"/>
              </a:rPr>
              <a:t>Bunun </a:t>
            </a:r>
            <a:r>
              <a:rPr sz="2400" dirty="0">
                <a:latin typeface="Arial"/>
                <a:cs typeface="Arial"/>
              </a:rPr>
              <a:t>tersi </a:t>
            </a:r>
            <a:r>
              <a:rPr sz="2400" spc="-5" dirty="0">
                <a:latin typeface="Arial"/>
                <a:cs typeface="Arial"/>
              </a:rPr>
              <a:t>durumda </a:t>
            </a:r>
            <a:r>
              <a:rPr sz="2400" dirty="0">
                <a:latin typeface="Arial"/>
                <a:cs typeface="Arial"/>
              </a:rPr>
              <a:t>ise,  </a:t>
            </a:r>
            <a:r>
              <a:rPr sz="2400" spc="-10" dirty="0">
                <a:latin typeface="Arial"/>
                <a:cs typeface="Arial"/>
              </a:rPr>
              <a:t>sıcaklık azaldıkça </a:t>
            </a:r>
            <a:r>
              <a:rPr sz="2400" spc="-5" dirty="0">
                <a:latin typeface="Arial"/>
                <a:cs typeface="Arial"/>
              </a:rPr>
              <a:t>yoğunluk </a:t>
            </a:r>
            <a:r>
              <a:rPr sz="2400" spc="-10" dirty="0">
                <a:latin typeface="Arial"/>
                <a:cs typeface="Arial"/>
              </a:rPr>
              <a:t>artacağından </a:t>
            </a:r>
            <a:r>
              <a:rPr sz="2400" spc="-5" dirty="0">
                <a:latin typeface="Arial"/>
                <a:cs typeface="Arial"/>
              </a:rPr>
              <a:t>hava </a:t>
            </a:r>
            <a:r>
              <a:rPr sz="2400" spc="-10" dirty="0">
                <a:latin typeface="Arial"/>
                <a:cs typeface="Arial"/>
              </a:rPr>
              <a:t>basıncı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artar.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0523"/>
            <a:ext cx="8606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Ölçülen 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Hava Basıncı Değeri Üzerinde </a:t>
            </a:r>
            <a:r>
              <a:rPr spc="-25" dirty="0">
                <a:solidFill>
                  <a:srgbClr val="000000"/>
                </a:solidFill>
                <a:latin typeface="Arial"/>
                <a:cs typeface="Arial"/>
              </a:rPr>
              <a:t>Yapılan</a:t>
            </a:r>
            <a:r>
              <a:rPr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Düzeltmeler</a:t>
            </a:r>
            <a:r>
              <a:rPr sz="2800" dirty="0">
                <a:solidFill>
                  <a:srgbClr val="000000"/>
                </a:solidFill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43254"/>
            <a:ext cx="8989060" cy="3687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95985" algn="just">
              <a:lnSpc>
                <a:spcPct val="100299"/>
              </a:lnSpc>
              <a:spcBef>
                <a:spcPts val="90"/>
              </a:spcBef>
            </a:pPr>
            <a:r>
              <a:rPr sz="2400" dirty="0">
                <a:latin typeface="Arial"/>
                <a:cs typeface="Arial"/>
              </a:rPr>
              <a:t>Ölçülen atmosfer </a:t>
            </a:r>
            <a:r>
              <a:rPr sz="2400" spc="-10" dirty="0">
                <a:latin typeface="Arial"/>
                <a:cs typeface="Arial"/>
              </a:rPr>
              <a:t>basıncı, </a:t>
            </a:r>
            <a:r>
              <a:rPr sz="2400" spc="-5" dirty="0">
                <a:latin typeface="Arial"/>
                <a:cs typeface="Arial"/>
              </a:rPr>
              <a:t>yukarıda açıklanan faktörlerin  </a:t>
            </a:r>
            <a:r>
              <a:rPr sz="2400" dirty="0">
                <a:latin typeface="Arial"/>
                <a:cs typeface="Arial"/>
              </a:rPr>
              <a:t>etkisinde </a:t>
            </a:r>
            <a:r>
              <a:rPr sz="2400" spc="-5" dirty="0">
                <a:latin typeface="Arial"/>
                <a:cs typeface="Arial"/>
              </a:rPr>
              <a:t>farklılık gösterdiği için, </a:t>
            </a:r>
            <a:r>
              <a:rPr sz="2400" dirty="0">
                <a:latin typeface="Arial"/>
                <a:cs typeface="Arial"/>
              </a:rPr>
              <a:t>iki farklı </a:t>
            </a:r>
            <a:r>
              <a:rPr sz="2400" spc="-5" dirty="0">
                <a:latin typeface="Arial"/>
                <a:cs typeface="Arial"/>
              </a:rPr>
              <a:t>noktada ölçülen basınç  değerlerinin aynı </a:t>
            </a:r>
            <a:r>
              <a:rPr sz="2400" dirty="0">
                <a:latin typeface="Arial"/>
                <a:cs typeface="Arial"/>
              </a:rPr>
              <a:t>bazda incelenebilmesi için </a:t>
            </a:r>
            <a:r>
              <a:rPr sz="2400" spc="-5" dirty="0">
                <a:latin typeface="Arial"/>
                <a:cs typeface="Arial"/>
              </a:rPr>
              <a:t>bu değerler üzerinde  bazı düzeltmeler </a:t>
            </a:r>
            <a:r>
              <a:rPr sz="2400" spc="-25" dirty="0">
                <a:latin typeface="Arial"/>
                <a:cs typeface="Arial"/>
              </a:rPr>
              <a:t>yapılır.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Bunlar;</a:t>
            </a:r>
            <a:endParaRPr sz="2400">
              <a:latin typeface="Arial"/>
              <a:cs typeface="Arial"/>
            </a:endParaRPr>
          </a:p>
          <a:p>
            <a:pPr marL="547370" indent="-355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47370" algn="l"/>
                <a:tab pos="548005" algn="l"/>
              </a:tabLst>
            </a:pPr>
            <a:r>
              <a:rPr sz="2400" b="1" spc="-5" dirty="0">
                <a:latin typeface="Arial"/>
                <a:cs typeface="Arial"/>
              </a:rPr>
              <a:t>Yükseklik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düzeltmesi</a:t>
            </a:r>
            <a:endParaRPr sz="2400">
              <a:latin typeface="Arial"/>
              <a:cs typeface="Arial"/>
            </a:endParaRPr>
          </a:p>
          <a:p>
            <a:pPr marL="547370" indent="-355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47370" algn="l"/>
                <a:tab pos="548005" algn="l"/>
              </a:tabLst>
            </a:pPr>
            <a:r>
              <a:rPr sz="2400" b="1" spc="-20" dirty="0">
                <a:latin typeface="Arial"/>
                <a:cs typeface="Arial"/>
              </a:rPr>
              <a:t>Yerçekimi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düzeltmesi</a:t>
            </a:r>
            <a:endParaRPr sz="2400">
              <a:latin typeface="Arial"/>
              <a:cs typeface="Arial"/>
            </a:endParaRPr>
          </a:p>
          <a:p>
            <a:pPr marL="547370" indent="-355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47370" algn="l"/>
                <a:tab pos="548005" algn="l"/>
              </a:tabLst>
            </a:pPr>
            <a:r>
              <a:rPr sz="2400" b="1" dirty="0">
                <a:latin typeface="Arial"/>
                <a:cs typeface="Arial"/>
              </a:rPr>
              <a:t>Sıcaklık</a:t>
            </a:r>
            <a:r>
              <a:rPr sz="2400" b="1" spc="-5" dirty="0">
                <a:latin typeface="Arial"/>
                <a:cs typeface="Arial"/>
              </a:rPr>
              <a:t> düzeltmesi</a:t>
            </a:r>
            <a:endParaRPr sz="2400">
              <a:latin typeface="Arial"/>
              <a:cs typeface="Arial"/>
            </a:endParaRPr>
          </a:p>
          <a:p>
            <a:pPr marL="547370" indent="-355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47370" algn="l"/>
                <a:tab pos="548005" algn="l"/>
              </a:tabLst>
            </a:pPr>
            <a:r>
              <a:rPr sz="2400" b="1" spc="-5" dirty="0">
                <a:latin typeface="Arial"/>
                <a:cs typeface="Arial"/>
              </a:rPr>
              <a:t>Alet hata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düzeltmesi</a:t>
            </a:r>
            <a:endParaRPr sz="2400">
              <a:latin typeface="Arial"/>
              <a:cs typeface="Arial"/>
            </a:endParaRPr>
          </a:p>
          <a:p>
            <a:pPr marL="908685">
              <a:lnSpc>
                <a:spcPct val="100000"/>
              </a:lnSpc>
              <a:spcBef>
                <a:spcPts val="580"/>
              </a:spcBef>
              <a:tabLst>
                <a:tab pos="2147570" algn="l"/>
                <a:tab pos="3440429" algn="l"/>
                <a:tab pos="4783455" algn="l"/>
                <a:tab pos="6244590" algn="l"/>
                <a:tab pos="7959725" algn="l"/>
              </a:tabLst>
            </a:pPr>
            <a:r>
              <a:rPr sz="2400" spc="-5" dirty="0">
                <a:latin typeface="Arial"/>
                <a:cs typeface="Arial"/>
              </a:rPr>
              <a:t>Okunan	değerler	üzerinde	</a:t>
            </a:r>
            <a:r>
              <a:rPr sz="2400" dirty="0">
                <a:latin typeface="Arial"/>
                <a:cs typeface="Arial"/>
              </a:rPr>
              <a:t>yerçekimi	</a:t>
            </a:r>
            <a:r>
              <a:rPr sz="2400" spc="-5" dirty="0">
                <a:latin typeface="Arial"/>
                <a:cs typeface="Arial"/>
              </a:rPr>
              <a:t>düzeltmesi,	sıcaklık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304792"/>
            <a:ext cx="148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düzeltmesi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345" y="4304792"/>
            <a:ext cx="7311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  <a:tab pos="1253490" algn="l"/>
                <a:tab pos="2061210" algn="l"/>
                <a:tab pos="3734435" algn="l"/>
                <a:tab pos="5184140" algn="l"/>
                <a:tab pos="6367145" algn="l"/>
              </a:tabLst>
            </a:pPr>
            <a:r>
              <a:rPr sz="2400" spc="-5" dirty="0">
                <a:latin typeface="Arial"/>
                <a:cs typeface="Arial"/>
              </a:rPr>
              <a:t>ve	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et	</a:t>
            </a:r>
            <a:r>
              <a:rPr sz="2400" spc="-5" dirty="0">
                <a:latin typeface="Arial"/>
                <a:cs typeface="Arial"/>
              </a:rPr>
              <a:t>hata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düze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i	yap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rak	</a:t>
            </a:r>
            <a:r>
              <a:rPr sz="2400" spc="-5" dirty="0">
                <a:latin typeface="Arial"/>
                <a:cs typeface="Arial"/>
              </a:rPr>
              <a:t>Ma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Ba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-5" dirty="0">
                <a:latin typeface="Arial"/>
                <a:cs typeface="Arial"/>
              </a:rPr>
              <a:t>nç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670552"/>
            <a:ext cx="89890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değeri </a:t>
            </a:r>
            <a:r>
              <a:rPr sz="2400" spc="-20" dirty="0">
                <a:latin typeface="Arial"/>
                <a:cs typeface="Arial"/>
              </a:rPr>
              <a:t>bulunur. </a:t>
            </a:r>
            <a:r>
              <a:rPr sz="2400" spc="-5" dirty="0">
                <a:latin typeface="Arial"/>
                <a:cs typeface="Arial"/>
              </a:rPr>
              <a:t>Bu değer üzerinde de yükseklik düzeltmesi </a:t>
            </a:r>
            <a:r>
              <a:rPr sz="2400" dirty="0">
                <a:latin typeface="Arial"/>
                <a:cs typeface="Arial"/>
              </a:rPr>
              <a:t>yapılır  </a:t>
            </a:r>
            <a:r>
              <a:rPr sz="2400" spc="-5" dirty="0">
                <a:latin typeface="Arial"/>
                <a:cs typeface="Arial"/>
              </a:rPr>
              <a:t>ve böylece basınç değeri </a:t>
            </a:r>
            <a:r>
              <a:rPr sz="2400" dirty="0">
                <a:latin typeface="Arial"/>
                <a:cs typeface="Arial"/>
              </a:rPr>
              <a:t>aynı </a:t>
            </a:r>
            <a:r>
              <a:rPr sz="2400" spc="-5" dirty="0">
                <a:latin typeface="Arial"/>
                <a:cs typeface="Arial"/>
              </a:rPr>
              <a:t>baza </a:t>
            </a:r>
            <a:r>
              <a:rPr sz="2400" dirty="0">
                <a:latin typeface="Arial"/>
                <a:cs typeface="Arial"/>
              </a:rPr>
              <a:t>indirilerek </a:t>
            </a:r>
            <a:r>
              <a:rPr sz="2400" spc="-5" dirty="0">
                <a:latin typeface="Arial"/>
                <a:cs typeface="Arial"/>
              </a:rPr>
              <a:t>karşılaştırma  </a:t>
            </a:r>
            <a:r>
              <a:rPr sz="2400" spc="-20" dirty="0">
                <a:latin typeface="Arial"/>
                <a:cs typeface="Arial"/>
              </a:rPr>
              <a:t>yapılabilir.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" y="22047"/>
            <a:ext cx="9116060" cy="680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Yükseklik düzeltmesi: </a:t>
            </a:r>
            <a:r>
              <a:rPr sz="2400" spc="-5" dirty="0">
                <a:latin typeface="Times New Roman"/>
                <a:cs typeface="Times New Roman"/>
              </a:rPr>
              <a:t>Yükseldikçe basıncın azalması nedeniyle </a:t>
            </a:r>
            <a:r>
              <a:rPr sz="2400" dirty="0">
                <a:latin typeface="Times New Roman"/>
                <a:cs typeface="Times New Roman"/>
              </a:rPr>
              <a:t>civanın  yoğunluğu </a:t>
            </a:r>
            <a:r>
              <a:rPr sz="2400" spc="-10" dirty="0">
                <a:latin typeface="Times New Roman"/>
                <a:cs typeface="Times New Roman"/>
              </a:rPr>
              <a:t>da </a:t>
            </a:r>
            <a:r>
              <a:rPr sz="2400" spc="-25" dirty="0">
                <a:latin typeface="Times New Roman"/>
                <a:cs typeface="Times New Roman"/>
              </a:rPr>
              <a:t>azalır. </a:t>
            </a:r>
            <a:r>
              <a:rPr sz="2400" dirty="0">
                <a:latin typeface="Times New Roman"/>
                <a:cs typeface="Times New Roman"/>
              </a:rPr>
              <a:t>Bunun sonucu olarak </a:t>
            </a:r>
            <a:r>
              <a:rPr sz="2400" spc="-5" dirty="0">
                <a:latin typeface="Times New Roman"/>
                <a:cs typeface="Times New Roman"/>
              </a:rPr>
              <a:t>civalı barometrenin gösterdiği  </a:t>
            </a:r>
            <a:r>
              <a:rPr sz="2400" dirty="0">
                <a:latin typeface="Times New Roman"/>
                <a:cs typeface="Times New Roman"/>
              </a:rPr>
              <a:t>değer tam doğru </a:t>
            </a:r>
            <a:r>
              <a:rPr sz="2400" spc="-5" dirty="0">
                <a:latin typeface="Times New Roman"/>
                <a:cs typeface="Times New Roman"/>
              </a:rPr>
              <a:t>basınç </a:t>
            </a:r>
            <a:r>
              <a:rPr sz="2400" dirty="0">
                <a:latin typeface="Times New Roman"/>
                <a:cs typeface="Times New Roman"/>
              </a:rPr>
              <a:t>değeri </a:t>
            </a:r>
            <a:r>
              <a:rPr sz="2400" spc="-15" dirty="0">
                <a:latin typeface="Times New Roman"/>
                <a:cs typeface="Times New Roman"/>
              </a:rPr>
              <a:t>olmayacaktır. </a:t>
            </a:r>
            <a:r>
              <a:rPr sz="2400" spc="-5" dirty="0">
                <a:latin typeface="Times New Roman"/>
                <a:cs typeface="Times New Roman"/>
              </a:rPr>
              <a:t>Farklı yüksekliklerde  </a:t>
            </a:r>
            <a:r>
              <a:rPr sz="2400" dirty="0">
                <a:latin typeface="Times New Roman"/>
                <a:cs typeface="Times New Roman"/>
              </a:rPr>
              <a:t>okunan </a:t>
            </a:r>
            <a:r>
              <a:rPr sz="2400" spc="-5" dirty="0">
                <a:latin typeface="Times New Roman"/>
                <a:cs typeface="Times New Roman"/>
              </a:rPr>
              <a:t>değerlerin karşılaştırılabilmesi amacıyla barometrelerde okunan  değerler üzerinde </a:t>
            </a:r>
            <a:r>
              <a:rPr sz="2400" dirty="0">
                <a:latin typeface="Times New Roman"/>
                <a:cs typeface="Times New Roman"/>
              </a:rPr>
              <a:t>yükseklik </a:t>
            </a:r>
            <a:r>
              <a:rPr sz="2400" spc="-5" dirty="0">
                <a:latin typeface="Times New Roman"/>
                <a:cs typeface="Times New Roman"/>
              </a:rPr>
              <a:t>düzeltmesi yapılması </a:t>
            </a:r>
            <a:r>
              <a:rPr sz="2400" spc="-15" dirty="0">
                <a:latin typeface="Times New Roman"/>
                <a:cs typeface="Times New Roman"/>
              </a:rPr>
              <a:t>gerekmektedir.  </a:t>
            </a:r>
            <a:r>
              <a:rPr sz="2400" spc="-5" dirty="0">
                <a:latin typeface="Times New Roman"/>
                <a:cs typeface="Times New Roman"/>
              </a:rPr>
              <a:t>Yükseklik düzeltmesi </a:t>
            </a:r>
            <a:r>
              <a:rPr sz="2400" dirty="0">
                <a:latin typeface="Times New Roman"/>
                <a:cs typeface="Times New Roman"/>
              </a:rPr>
              <a:t>sonucunda </a:t>
            </a:r>
            <a:r>
              <a:rPr sz="2400" spc="-5" dirty="0">
                <a:latin typeface="Times New Roman"/>
                <a:cs typeface="Times New Roman"/>
              </a:rPr>
              <a:t>okunan basınç </a:t>
            </a:r>
            <a:r>
              <a:rPr sz="2400" dirty="0">
                <a:latin typeface="Times New Roman"/>
                <a:cs typeface="Times New Roman"/>
              </a:rPr>
              <a:t>değeri </a:t>
            </a:r>
            <a:r>
              <a:rPr sz="2400" spc="-5" dirty="0">
                <a:latin typeface="Times New Roman"/>
                <a:cs typeface="Times New Roman"/>
              </a:rPr>
              <a:t>deniz seviyesine  indirgenerek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incelenir.</a:t>
            </a:r>
            <a:endParaRPr sz="2400">
              <a:latin typeface="Times New Roman"/>
              <a:cs typeface="Times New Roman"/>
            </a:endParaRPr>
          </a:p>
          <a:p>
            <a:pPr marL="76200" marR="68580" algn="just">
              <a:lnSpc>
                <a:spcPct val="100000"/>
              </a:lnSpc>
              <a:spcBef>
                <a:spcPts val="925"/>
              </a:spcBef>
            </a:pPr>
            <a:r>
              <a:rPr sz="2400" b="1" spc="-35" dirty="0">
                <a:latin typeface="Times New Roman"/>
                <a:cs typeface="Times New Roman"/>
              </a:rPr>
              <a:t>Yerçekimi </a:t>
            </a:r>
            <a:r>
              <a:rPr sz="2400" b="1" spc="-5" dirty="0">
                <a:latin typeface="Times New Roman"/>
                <a:cs typeface="Times New Roman"/>
              </a:rPr>
              <a:t>düzeltmesi: </a:t>
            </a:r>
            <a:r>
              <a:rPr sz="2400" spc="-30" dirty="0">
                <a:latin typeface="Times New Roman"/>
                <a:cs typeface="Times New Roman"/>
              </a:rPr>
              <a:t>Yerçekimi </a:t>
            </a:r>
            <a:r>
              <a:rPr sz="2400" spc="-5" dirty="0">
                <a:latin typeface="Times New Roman"/>
                <a:cs typeface="Times New Roman"/>
              </a:rPr>
              <a:t>kuvveti, </a:t>
            </a:r>
            <a:r>
              <a:rPr sz="2400" dirty="0">
                <a:latin typeface="Times New Roman"/>
                <a:cs typeface="Times New Roman"/>
              </a:rPr>
              <a:t>enlem </a:t>
            </a:r>
            <a:r>
              <a:rPr sz="2400" spc="-5" dirty="0">
                <a:latin typeface="Times New Roman"/>
                <a:cs typeface="Times New Roman"/>
              </a:rPr>
              <a:t>derecesine göre  farklılık gösterdiği için, </a:t>
            </a:r>
            <a:r>
              <a:rPr sz="2400" dirty="0">
                <a:latin typeface="Times New Roman"/>
                <a:cs typeface="Times New Roman"/>
              </a:rPr>
              <a:t>bu kuvvet </a:t>
            </a:r>
            <a:r>
              <a:rPr sz="2400" spc="-5" dirty="0">
                <a:latin typeface="Times New Roman"/>
                <a:cs typeface="Times New Roman"/>
              </a:rPr>
              <a:t>civa üzerine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farklı </a:t>
            </a:r>
            <a:r>
              <a:rPr sz="2400" dirty="0">
                <a:latin typeface="Times New Roman"/>
                <a:cs typeface="Times New Roman"/>
              </a:rPr>
              <a:t>etki </a:t>
            </a:r>
            <a:r>
              <a:rPr sz="2400" spc="-15" dirty="0">
                <a:latin typeface="Times New Roman"/>
                <a:cs typeface="Times New Roman"/>
              </a:rPr>
              <a:t>edecektir.  </a:t>
            </a:r>
            <a:r>
              <a:rPr sz="2400" spc="-5" dirty="0">
                <a:latin typeface="Times New Roman"/>
                <a:cs typeface="Times New Roman"/>
              </a:rPr>
              <a:t>Bu nedenle </a:t>
            </a:r>
            <a:r>
              <a:rPr sz="2400" dirty="0">
                <a:latin typeface="Times New Roman"/>
                <a:cs typeface="Times New Roman"/>
              </a:rPr>
              <a:t>okunan </a:t>
            </a:r>
            <a:r>
              <a:rPr sz="2400" spc="-5" dirty="0">
                <a:latin typeface="Times New Roman"/>
                <a:cs typeface="Times New Roman"/>
              </a:rPr>
              <a:t>basınç değeri üzerinde, değerleri aynı baza göre  inceleyebilmek </a:t>
            </a:r>
            <a:r>
              <a:rPr sz="2400" dirty="0">
                <a:latin typeface="Times New Roman"/>
                <a:cs typeface="Times New Roman"/>
              </a:rPr>
              <a:t>için, </a:t>
            </a:r>
            <a:r>
              <a:rPr sz="2400" spc="-5" dirty="0">
                <a:latin typeface="Times New Roman"/>
                <a:cs typeface="Times New Roman"/>
              </a:rPr>
              <a:t>yerçekimi düzeltmesi </a:t>
            </a:r>
            <a:r>
              <a:rPr sz="2400" spc="-20" dirty="0">
                <a:latin typeface="Times New Roman"/>
                <a:cs typeface="Times New Roman"/>
              </a:rPr>
              <a:t>yapılır. </a:t>
            </a:r>
            <a:r>
              <a:rPr sz="2400" spc="-5" dirty="0">
                <a:latin typeface="Times New Roman"/>
                <a:cs typeface="Times New Roman"/>
              </a:rPr>
              <a:t>Bu amaçla </a:t>
            </a:r>
            <a:r>
              <a:rPr sz="2400" dirty="0">
                <a:latin typeface="Times New Roman"/>
                <a:cs typeface="Times New Roman"/>
              </a:rPr>
              <a:t>okunan  </a:t>
            </a:r>
            <a:r>
              <a:rPr sz="2400" spc="-5" dirty="0">
                <a:latin typeface="Times New Roman"/>
                <a:cs typeface="Times New Roman"/>
              </a:rPr>
              <a:t>değerler 45</a:t>
            </a:r>
            <a:r>
              <a:rPr sz="2400" spc="-7" baseline="24305" dirty="0">
                <a:latin typeface="Times New Roman"/>
                <a:cs typeface="Times New Roman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enlem derecesine </a:t>
            </a:r>
            <a:r>
              <a:rPr sz="2400" spc="-20" dirty="0">
                <a:latin typeface="Times New Roman"/>
                <a:cs typeface="Times New Roman"/>
              </a:rPr>
              <a:t>indirgenir. </a:t>
            </a:r>
            <a:r>
              <a:rPr sz="2400" dirty="0">
                <a:latin typeface="Times New Roman"/>
                <a:cs typeface="Times New Roman"/>
              </a:rPr>
              <a:t>Basıncı </a:t>
            </a:r>
            <a:r>
              <a:rPr sz="2400" spc="-5" dirty="0">
                <a:latin typeface="Times New Roman"/>
                <a:cs typeface="Times New Roman"/>
              </a:rPr>
              <a:t>ölçülen yerin enlem  derecesinden </a:t>
            </a:r>
            <a:r>
              <a:rPr sz="2400" dirty="0">
                <a:latin typeface="Times New Roman"/>
                <a:cs typeface="Times New Roman"/>
              </a:rPr>
              <a:t>farkına </a:t>
            </a:r>
            <a:r>
              <a:rPr sz="2400" spc="-5" dirty="0">
                <a:latin typeface="Times New Roman"/>
                <a:cs typeface="Times New Roman"/>
              </a:rPr>
              <a:t>göre, </a:t>
            </a:r>
            <a:r>
              <a:rPr sz="2400" dirty="0">
                <a:latin typeface="Times New Roman"/>
                <a:cs typeface="Times New Roman"/>
              </a:rPr>
              <a:t>bulunan katsayı </a:t>
            </a:r>
            <a:r>
              <a:rPr sz="2400" spc="-5" dirty="0">
                <a:latin typeface="Times New Roman"/>
                <a:cs typeface="Times New Roman"/>
              </a:rPr>
              <a:t>ölçülen değere </a:t>
            </a:r>
            <a:r>
              <a:rPr sz="2400" dirty="0">
                <a:latin typeface="Times New Roman"/>
                <a:cs typeface="Times New Roman"/>
              </a:rPr>
              <a:t>ya </a:t>
            </a:r>
            <a:r>
              <a:rPr sz="2400" spc="-5" dirty="0">
                <a:latin typeface="Times New Roman"/>
                <a:cs typeface="Times New Roman"/>
              </a:rPr>
              <a:t>eklenir </a:t>
            </a:r>
            <a:r>
              <a:rPr sz="2400" spc="-15" dirty="0">
                <a:latin typeface="Times New Roman"/>
                <a:cs typeface="Times New Roman"/>
              </a:rPr>
              <a:t>ya  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çıkartılır.</a:t>
            </a:r>
            <a:endParaRPr sz="2400">
              <a:latin typeface="Times New Roman"/>
              <a:cs typeface="Times New Roman"/>
            </a:endParaRPr>
          </a:p>
          <a:p>
            <a:pPr marL="76200" marR="68580" algn="just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imes New Roman"/>
                <a:cs typeface="Times New Roman"/>
              </a:rPr>
              <a:t>Sıcaklık düzeltmesi: </a:t>
            </a:r>
            <a:r>
              <a:rPr sz="2400" spc="-5" dirty="0">
                <a:latin typeface="Times New Roman"/>
                <a:cs typeface="Times New Roman"/>
              </a:rPr>
              <a:t>Sıcaklık, barometrenin içerisindeki civanın  hacmine etki </a:t>
            </a:r>
            <a:r>
              <a:rPr sz="2400" spc="-30" dirty="0">
                <a:latin typeface="Times New Roman"/>
                <a:cs typeface="Times New Roman"/>
              </a:rPr>
              <a:t>eder. </a:t>
            </a:r>
            <a:r>
              <a:rPr sz="2400" spc="-10" dirty="0">
                <a:latin typeface="Times New Roman"/>
                <a:cs typeface="Times New Roman"/>
              </a:rPr>
              <a:t>Bu </a:t>
            </a:r>
            <a:r>
              <a:rPr sz="2400" spc="-5" dirty="0">
                <a:latin typeface="Times New Roman"/>
                <a:cs typeface="Times New Roman"/>
              </a:rPr>
              <a:t>nedenle </a:t>
            </a:r>
            <a:r>
              <a:rPr sz="2400" dirty="0">
                <a:latin typeface="Times New Roman"/>
                <a:cs typeface="Times New Roman"/>
              </a:rPr>
              <a:t>okunan </a:t>
            </a:r>
            <a:r>
              <a:rPr sz="2400" spc="-15" dirty="0">
                <a:latin typeface="Times New Roman"/>
                <a:cs typeface="Times New Roman"/>
              </a:rPr>
              <a:t>değerler,  </a:t>
            </a:r>
            <a:r>
              <a:rPr sz="2400" spc="-5" dirty="0">
                <a:latin typeface="Times New Roman"/>
                <a:cs typeface="Times New Roman"/>
              </a:rPr>
              <a:t>sıcaklık </a:t>
            </a:r>
            <a:r>
              <a:rPr sz="2400" dirty="0">
                <a:latin typeface="Times New Roman"/>
                <a:cs typeface="Times New Roman"/>
              </a:rPr>
              <a:t>0 </a:t>
            </a:r>
            <a:r>
              <a:rPr sz="2400" spc="-7" baseline="2430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C’ye  dönüştürülerek </a:t>
            </a:r>
            <a:r>
              <a:rPr sz="2400" spc="-15" dirty="0">
                <a:latin typeface="Times New Roman"/>
                <a:cs typeface="Times New Roman"/>
              </a:rPr>
              <a:t>düzeltilir. </a:t>
            </a:r>
            <a:r>
              <a:rPr sz="2400" dirty="0">
                <a:latin typeface="Times New Roman"/>
                <a:cs typeface="Times New Roman"/>
              </a:rPr>
              <a:t>0 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 ile o </a:t>
            </a:r>
            <a:r>
              <a:rPr sz="2400" spc="-5" dirty="0">
                <a:latin typeface="Times New Roman"/>
                <a:cs typeface="Times New Roman"/>
              </a:rPr>
              <a:t>andaki </a:t>
            </a:r>
            <a:r>
              <a:rPr sz="2400" spc="-10" dirty="0">
                <a:latin typeface="Times New Roman"/>
                <a:cs typeface="Times New Roman"/>
              </a:rPr>
              <a:t>sıcaklık </a:t>
            </a:r>
            <a:r>
              <a:rPr sz="2400" dirty="0">
                <a:latin typeface="Times New Roman"/>
                <a:cs typeface="Times New Roman"/>
              </a:rPr>
              <a:t>farkının civa </a:t>
            </a:r>
            <a:r>
              <a:rPr sz="2400" spc="-5" dirty="0">
                <a:latin typeface="Times New Roman"/>
                <a:cs typeface="Times New Roman"/>
              </a:rPr>
              <a:t>üzerinde  </a:t>
            </a:r>
            <a:r>
              <a:rPr sz="2400" dirty="0">
                <a:latin typeface="Times New Roman"/>
                <a:cs typeface="Times New Roman"/>
              </a:rPr>
              <a:t>yapacağı </a:t>
            </a:r>
            <a:r>
              <a:rPr sz="2400" spc="-5" dirty="0">
                <a:latin typeface="Times New Roman"/>
                <a:cs typeface="Times New Roman"/>
              </a:rPr>
              <a:t>genleşme </a:t>
            </a:r>
            <a:r>
              <a:rPr sz="2400" dirty="0">
                <a:latin typeface="Times New Roman"/>
                <a:cs typeface="Times New Roman"/>
              </a:rPr>
              <a:t>etkisi hesaplanarak okunan değerler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düzeltilir.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11328"/>
            <a:ext cx="89877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Alet </a:t>
            </a:r>
            <a:r>
              <a:rPr dirty="0">
                <a:solidFill>
                  <a:srgbClr val="000000"/>
                </a:solidFill>
              </a:rPr>
              <a:t>hata </a:t>
            </a:r>
            <a:r>
              <a:rPr spc="-5" dirty="0">
                <a:solidFill>
                  <a:srgbClr val="000000"/>
                </a:solidFill>
              </a:rPr>
              <a:t>düzeltmesi: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İmalat sonrasında her aletin bir hatası 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olabilir.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Bu  hata değeri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hassas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ölçümlerle belirlenerek aletin kataloguna 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yazılır.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Bu 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şekilde,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kullanma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sonucunda okunan 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değer,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katalogda belirtilen alet hata 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değeri ile</a:t>
            </a:r>
            <a:r>
              <a:rPr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düzeltilir.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941956"/>
            <a:ext cx="89611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66"/>
                </a:solidFill>
                <a:latin typeface="Arial"/>
                <a:cs typeface="Arial"/>
              </a:rPr>
              <a:t>Okunan değer </a:t>
            </a:r>
            <a:r>
              <a:rPr sz="2200" b="1" spc="-5" dirty="0">
                <a:solidFill>
                  <a:srgbClr val="FF0066"/>
                </a:solidFill>
                <a:latin typeface="Symbol"/>
                <a:cs typeface="Symbol"/>
              </a:rPr>
              <a:t></a:t>
            </a:r>
            <a:r>
              <a:rPr sz="2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Arial"/>
                <a:cs typeface="Arial"/>
              </a:rPr>
              <a:t>sıcaklık </a:t>
            </a:r>
            <a:r>
              <a:rPr sz="2200" b="1" dirty="0">
                <a:solidFill>
                  <a:srgbClr val="FF0066"/>
                </a:solidFill>
                <a:latin typeface="Arial"/>
                <a:cs typeface="Arial"/>
              </a:rPr>
              <a:t>d. </a:t>
            </a:r>
            <a:r>
              <a:rPr sz="2200" b="1" spc="-5" dirty="0">
                <a:solidFill>
                  <a:srgbClr val="FF0066"/>
                </a:solidFill>
                <a:latin typeface="Symbol"/>
                <a:cs typeface="Symbol"/>
              </a:rPr>
              <a:t></a:t>
            </a:r>
            <a:r>
              <a:rPr sz="2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66"/>
                </a:solidFill>
                <a:latin typeface="Arial"/>
                <a:cs typeface="Arial"/>
              </a:rPr>
              <a:t>yerçekimi </a:t>
            </a:r>
            <a:r>
              <a:rPr sz="2200" b="1" spc="-5" dirty="0">
                <a:solidFill>
                  <a:srgbClr val="FF0066"/>
                </a:solidFill>
                <a:latin typeface="Arial"/>
                <a:cs typeface="Arial"/>
              </a:rPr>
              <a:t>d. </a:t>
            </a:r>
            <a:r>
              <a:rPr sz="2200" b="1" spc="-5" dirty="0">
                <a:solidFill>
                  <a:srgbClr val="FF0066"/>
                </a:solidFill>
                <a:latin typeface="Symbol"/>
                <a:cs typeface="Symbol"/>
              </a:rPr>
              <a:t></a:t>
            </a:r>
            <a:r>
              <a:rPr sz="2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Arial"/>
                <a:cs typeface="Arial"/>
              </a:rPr>
              <a:t>alet hata d. =</a:t>
            </a:r>
            <a:r>
              <a:rPr sz="2200" b="1" spc="459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Arial"/>
                <a:cs typeface="Arial"/>
              </a:rPr>
              <a:t>Mahalli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FF0066"/>
                </a:solidFill>
                <a:latin typeface="Arial"/>
                <a:cs typeface="Arial"/>
              </a:rPr>
              <a:t>Basınç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868" y="2564892"/>
            <a:ext cx="7610856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030" y="146761"/>
            <a:ext cx="3896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</a:rPr>
              <a:t>Aksiyon</a:t>
            </a:r>
            <a:r>
              <a:rPr sz="3600" spc="-70" dirty="0">
                <a:solidFill>
                  <a:srgbClr val="0000FF"/>
                </a:solidFill>
              </a:rPr>
              <a:t> </a:t>
            </a:r>
            <a:r>
              <a:rPr sz="3600" spc="-5" dirty="0">
                <a:solidFill>
                  <a:srgbClr val="0000FF"/>
                </a:solidFill>
              </a:rPr>
              <a:t>Merkezleri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879424"/>
            <a:ext cx="8559165" cy="515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Yeryüzünün </a:t>
            </a:r>
            <a:r>
              <a:rPr sz="2400" dirty="0">
                <a:latin typeface="Times New Roman"/>
                <a:cs typeface="Times New Roman"/>
              </a:rPr>
              <a:t>farklı </a:t>
            </a:r>
            <a:r>
              <a:rPr sz="2400" spc="-5" dirty="0">
                <a:latin typeface="Times New Roman"/>
                <a:cs typeface="Times New Roman"/>
              </a:rPr>
              <a:t>ısınmasından dolayı,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basınçlarının değişiklik  gösterdiği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olaylarında etkin </a:t>
            </a:r>
            <a:r>
              <a:rPr sz="2400" dirty="0">
                <a:latin typeface="Times New Roman"/>
                <a:cs typeface="Times New Roman"/>
              </a:rPr>
              <a:t>rol </a:t>
            </a:r>
            <a:r>
              <a:rPr sz="2400" spc="-5" dirty="0">
                <a:latin typeface="Times New Roman"/>
                <a:cs typeface="Times New Roman"/>
              </a:rPr>
              <a:t>oynayan bazı merkezler  </a:t>
            </a:r>
            <a:r>
              <a:rPr sz="2400" spc="-20" dirty="0">
                <a:latin typeface="Times New Roman"/>
                <a:cs typeface="Times New Roman"/>
              </a:rPr>
              <a:t>oluşur. </a:t>
            </a:r>
            <a:r>
              <a:rPr sz="2400" spc="-5" dirty="0">
                <a:latin typeface="Times New Roman"/>
                <a:cs typeface="Times New Roman"/>
              </a:rPr>
              <a:t>Bu merkezlere </a:t>
            </a:r>
            <a:r>
              <a:rPr sz="2400" b="1" dirty="0">
                <a:latin typeface="Times New Roman"/>
                <a:cs typeface="Times New Roman"/>
              </a:rPr>
              <a:t>Aksiyon </a:t>
            </a:r>
            <a:r>
              <a:rPr sz="2400" b="1" spc="-5" dirty="0">
                <a:latin typeface="Times New Roman"/>
                <a:cs typeface="Times New Roman"/>
              </a:rPr>
              <a:t>Merkezleri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 marL="12700" marR="4385945">
              <a:lnSpc>
                <a:spcPct val="130000"/>
              </a:lnSpc>
              <a:spcBef>
                <a:spcPts val="1190"/>
              </a:spcBef>
            </a:pPr>
            <a:r>
              <a:rPr sz="2400" b="1" dirty="0">
                <a:latin typeface="Times New Roman"/>
                <a:cs typeface="Times New Roman"/>
              </a:rPr>
              <a:t>Siklon (Alçak </a:t>
            </a:r>
            <a:r>
              <a:rPr sz="2400" b="1" spc="-5" dirty="0">
                <a:latin typeface="Times New Roman"/>
                <a:cs typeface="Times New Roman"/>
              </a:rPr>
              <a:t>basınç)  Merkezleri: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karakterli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olup  kuzey yarım kürede saat yönünün  </a:t>
            </a:r>
            <a:r>
              <a:rPr sz="2400" dirty="0">
                <a:latin typeface="Times New Roman"/>
                <a:cs typeface="Times New Roman"/>
              </a:rPr>
              <a:t>tersi </a:t>
            </a:r>
            <a:r>
              <a:rPr sz="2400" spc="-5" dirty="0">
                <a:latin typeface="Times New Roman"/>
                <a:cs typeface="Times New Roman"/>
              </a:rPr>
              <a:t>istikamete </a:t>
            </a:r>
            <a:r>
              <a:rPr sz="2400" spc="-15" dirty="0">
                <a:latin typeface="Times New Roman"/>
                <a:cs typeface="Times New Roman"/>
              </a:rPr>
              <a:t>dönerler. </a:t>
            </a:r>
            <a:r>
              <a:rPr sz="2400" spc="-5" dirty="0">
                <a:latin typeface="Times New Roman"/>
                <a:cs typeface="Times New Roman"/>
              </a:rPr>
              <a:t>Sıcak  </a:t>
            </a:r>
            <a:r>
              <a:rPr sz="2400" dirty="0">
                <a:latin typeface="Times New Roman"/>
                <a:cs typeface="Times New Roman"/>
              </a:rPr>
              <a:t>havanın yükselerek yoğunluk ve  basıncını </a:t>
            </a:r>
            <a:r>
              <a:rPr sz="2400" spc="-5" dirty="0">
                <a:latin typeface="Times New Roman"/>
                <a:cs typeface="Times New Roman"/>
              </a:rPr>
              <a:t>kaybetmesiyle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oluşurlar.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Times New Roman"/>
                <a:cs typeface="Times New Roman"/>
              </a:rPr>
              <a:t>Sıcak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hava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yoğunluk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azalır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latin typeface="Times New Roman"/>
                <a:cs typeface="Times New Roman"/>
              </a:rPr>
              <a:t>basınç azalır = siklon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merkezi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6779" y="2636520"/>
            <a:ext cx="4250435" cy="405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270" cy="6858000"/>
            <a:chOff x="0" y="0"/>
            <a:chExt cx="914527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0547" y="3893820"/>
              <a:ext cx="2470150" cy="2659380"/>
            </a:xfrm>
            <a:custGeom>
              <a:avLst/>
              <a:gdLst/>
              <a:ahLst/>
              <a:cxnLst/>
              <a:rect l="l" t="t" r="r" b="b"/>
              <a:pathLst>
                <a:path w="2470150" h="2659379">
                  <a:moveTo>
                    <a:pt x="2470150" y="0"/>
                  </a:moveTo>
                  <a:lnTo>
                    <a:pt x="1714500" y="755649"/>
                  </a:lnTo>
                </a:path>
                <a:path w="2470150" h="2659379">
                  <a:moveTo>
                    <a:pt x="2470150" y="187451"/>
                  </a:moveTo>
                  <a:lnTo>
                    <a:pt x="0" y="265918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17868" y="1168400"/>
            <a:ext cx="4333176" cy="4088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6817" y="1098296"/>
            <a:ext cx="4384548" cy="4638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19554" y="1003976"/>
          <a:ext cx="5211445" cy="241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5405"/>
                <a:gridCol w="2605405"/>
              </a:tblGrid>
              <a:tr h="420358">
                <a:tc>
                  <a:txBody>
                    <a:bodyPr/>
                    <a:lstStyle/>
                    <a:p>
                      <a:pPr marR="1924685" algn="ctr">
                        <a:lnSpc>
                          <a:spcPts val="2620"/>
                        </a:lnSpc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1018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2305" algn="ctr">
                        <a:lnSpc>
                          <a:spcPts val="2620"/>
                        </a:lnSpc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1018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4126">
                <a:tc>
                  <a:txBody>
                    <a:bodyPr/>
                    <a:lstStyle/>
                    <a:p>
                      <a:pPr marR="192468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1012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9323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1012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</a:tr>
              <a:tr h="504189">
                <a:tc>
                  <a:txBody>
                    <a:bodyPr/>
                    <a:lstStyle/>
                    <a:p>
                      <a:pPr marR="192468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1006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9323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1006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/>
                </a:tc>
              </a:tr>
              <a:tr h="536502">
                <a:tc>
                  <a:txBody>
                    <a:bodyPr/>
                    <a:lstStyle/>
                    <a:p>
                      <a:pPr marR="192468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1000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9323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1000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</a:tr>
              <a:tr h="453960">
                <a:tc>
                  <a:txBody>
                    <a:bodyPr/>
                    <a:lstStyle/>
                    <a:p>
                      <a:pPr marR="1888489" algn="ctr">
                        <a:lnSpc>
                          <a:spcPts val="2820"/>
                        </a:lnSpc>
                        <a:spcBef>
                          <a:spcPts val="65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 marL="1968500" algn="ctr">
                        <a:lnSpc>
                          <a:spcPts val="2820"/>
                        </a:lnSpc>
                        <a:spcBef>
                          <a:spcPts val="65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55168" y="5417921"/>
            <a:ext cx="36017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Kuzey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yarım 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kürede</a:t>
            </a:r>
            <a:r>
              <a:rPr sz="2400" b="1" spc="-8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Siklon  (Alçak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basınç)</a:t>
            </a:r>
            <a:r>
              <a:rPr sz="2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Merkezleri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8605" y="5468823"/>
            <a:ext cx="3635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Güney yarım 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kürede</a:t>
            </a:r>
            <a:r>
              <a:rPr sz="24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Siklon 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(Alçak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basınç)</a:t>
            </a:r>
            <a:r>
              <a:rPr sz="2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Merkezleri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2497328"/>
            <a:ext cx="59353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430" dirty="0">
                <a:solidFill>
                  <a:srgbClr val="136093"/>
                </a:solidFill>
              </a:rPr>
              <a:t>HAVA</a:t>
            </a:r>
            <a:r>
              <a:rPr sz="6600" spc="-415" dirty="0">
                <a:solidFill>
                  <a:srgbClr val="136093"/>
                </a:solidFill>
              </a:rPr>
              <a:t> </a:t>
            </a:r>
            <a:r>
              <a:rPr sz="6600" spc="-5" dirty="0">
                <a:solidFill>
                  <a:srgbClr val="136093"/>
                </a:solidFill>
              </a:rPr>
              <a:t>BASINCI</a:t>
            </a:r>
            <a:endParaRPr sz="6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540" y="447497"/>
            <a:ext cx="82264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Antisiklon </a:t>
            </a:r>
            <a:r>
              <a:rPr dirty="0">
                <a:solidFill>
                  <a:srgbClr val="000000"/>
                </a:solidFill>
              </a:rPr>
              <a:t>(Yüksek </a:t>
            </a:r>
            <a:r>
              <a:rPr spc="-5" dirty="0">
                <a:solidFill>
                  <a:srgbClr val="000000"/>
                </a:solidFill>
              </a:rPr>
              <a:t>Basınç) </a:t>
            </a:r>
            <a:r>
              <a:rPr dirty="0">
                <a:solidFill>
                  <a:srgbClr val="000000"/>
                </a:solidFill>
              </a:rPr>
              <a:t>Merkezleri: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Soğuyan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hava daralır ve  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yoğunlaşır.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Basıncı 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artar.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Böylece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soğuk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karakterli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antisiklonlar  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oluşur.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Rüzgarlar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merkezden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dışa</a:t>
            </a:r>
            <a:r>
              <a:rPr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doğrudur.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540" y="1619834"/>
            <a:ext cx="8424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Soğuyan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yoğunluk artar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basınç artar = antisiklon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merkezi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2375916"/>
            <a:ext cx="4230624" cy="4148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270" cy="6858000"/>
            <a:chOff x="0" y="0"/>
            <a:chExt cx="914527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0547" y="3893820"/>
              <a:ext cx="2470150" cy="2659380"/>
            </a:xfrm>
            <a:custGeom>
              <a:avLst/>
              <a:gdLst/>
              <a:ahLst/>
              <a:cxnLst/>
              <a:rect l="l" t="t" r="r" b="b"/>
              <a:pathLst>
                <a:path w="2470150" h="2659379">
                  <a:moveTo>
                    <a:pt x="2470150" y="0"/>
                  </a:moveTo>
                  <a:lnTo>
                    <a:pt x="1714500" y="755649"/>
                  </a:lnTo>
                </a:path>
                <a:path w="2470150" h="2659379">
                  <a:moveTo>
                    <a:pt x="2470150" y="187451"/>
                  </a:moveTo>
                  <a:lnTo>
                    <a:pt x="0" y="265918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87655" y="1159383"/>
            <a:ext cx="4363643" cy="410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6022" y="1089152"/>
            <a:ext cx="4395343" cy="4647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5168" y="5417921"/>
            <a:ext cx="3550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Kuzey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yarım 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kürede 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Antisiklon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(Yüksek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basınç)  Merkezleri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8605" y="5468823"/>
            <a:ext cx="3549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Güney yarım 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kürede 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Antisiklon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(Yüksek</a:t>
            </a:r>
            <a:r>
              <a:rPr sz="24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basınç)  Merkezleri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30805" y="1075350"/>
          <a:ext cx="5137785" cy="2348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210"/>
                <a:gridCol w="2569210"/>
              </a:tblGrid>
              <a:tr h="384671">
                <a:tc>
                  <a:txBody>
                    <a:bodyPr/>
                    <a:lstStyle/>
                    <a:p>
                      <a:pPr marL="64769">
                        <a:lnSpc>
                          <a:spcPts val="2620"/>
                        </a:lnSpc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1000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5475" algn="ctr">
                        <a:lnSpc>
                          <a:spcPts val="2620"/>
                        </a:lnSpc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1000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843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1006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82880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1006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</a:tr>
              <a:tr h="46850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1012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8954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1012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/>
                </a:tc>
              </a:tr>
              <a:tr h="53650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1018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82880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1018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</a:tr>
              <a:tr h="489647">
                <a:tc>
                  <a:txBody>
                    <a:bodyPr/>
                    <a:lstStyle/>
                    <a:p>
                      <a:pPr marL="132715">
                        <a:lnSpc>
                          <a:spcPts val="2820"/>
                        </a:lnSpc>
                        <a:spcBef>
                          <a:spcPts val="93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/>
                </a:tc>
                <a:tc>
                  <a:txBody>
                    <a:bodyPr/>
                    <a:lstStyle/>
                    <a:p>
                      <a:pPr marL="1855470" algn="ctr">
                        <a:lnSpc>
                          <a:spcPts val="2820"/>
                        </a:lnSpc>
                        <a:spcBef>
                          <a:spcPts val="93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188974"/>
            <a:ext cx="7632192" cy="6624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38297" y="5684316"/>
            <a:ext cx="4317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Siklon (Alçak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basınç)</a:t>
            </a:r>
            <a:r>
              <a:rPr sz="24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Merkezleri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9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Antisiklon </a:t>
            </a:r>
            <a:r>
              <a:rPr dirty="0"/>
              <a:t>(Yüksek Basınç)</a:t>
            </a:r>
            <a:r>
              <a:rPr spc="-30" dirty="0"/>
              <a:t> </a:t>
            </a:r>
            <a:r>
              <a:rPr spc="-5" dirty="0"/>
              <a:t>Merkezleri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765048"/>
            <a:ext cx="8065008" cy="5396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168" y="6189675"/>
            <a:ext cx="795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Örnek: Güney yarım 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kürede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Siklon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ve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Antisiklon</a:t>
            </a:r>
            <a:r>
              <a:rPr sz="2400" b="1" spc="-1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Merkezleri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44196"/>
            <a:ext cx="9073896" cy="5699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168" y="6189675"/>
            <a:ext cx="795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Örnek: Güney yarım 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kürede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Siklon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ve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Antisiklon</a:t>
            </a:r>
            <a:r>
              <a:rPr sz="2400" b="1" spc="-1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Merkezleri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44196"/>
            <a:ext cx="9073896" cy="5644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168" y="6189675"/>
            <a:ext cx="795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Örnek: Güney yarım 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kürede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Siklon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ve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Antisiklon</a:t>
            </a:r>
            <a:r>
              <a:rPr sz="2400" b="1" spc="-1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Merkezleri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91439"/>
            <a:ext cx="8999220" cy="6115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39" y="6189675"/>
            <a:ext cx="616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Yıl </a:t>
            </a:r>
            <a:r>
              <a:rPr dirty="0"/>
              <a:t>içinde </a:t>
            </a:r>
            <a:r>
              <a:rPr spc="-5" dirty="0"/>
              <a:t>hava basıncı değişimleri </a:t>
            </a:r>
            <a:r>
              <a:rPr dirty="0"/>
              <a:t>ve</a:t>
            </a:r>
            <a:r>
              <a:rPr spc="-100" dirty="0"/>
              <a:t> </a:t>
            </a:r>
            <a:r>
              <a:rPr spc="-5" dirty="0"/>
              <a:t>rüzgarlar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25906"/>
            <a:ext cx="9108948" cy="6832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60" y="15238"/>
            <a:ext cx="4535424" cy="6841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959" y="2708148"/>
            <a:ext cx="2182367" cy="398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82955"/>
            <a:ext cx="8987790" cy="2223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2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Tüm cisimlerin olduğu gibi </a:t>
            </a:r>
            <a:r>
              <a:rPr sz="2400" dirty="0">
                <a:latin typeface="Arial"/>
                <a:cs typeface="Arial"/>
              </a:rPr>
              <a:t>havanın </a:t>
            </a:r>
            <a:r>
              <a:rPr sz="2400" spc="-5" dirty="0">
                <a:latin typeface="Arial"/>
                <a:cs typeface="Arial"/>
              </a:rPr>
              <a:t>da </a:t>
            </a:r>
            <a:r>
              <a:rPr sz="2400" dirty="0">
                <a:latin typeface="Arial"/>
                <a:cs typeface="Arial"/>
              </a:rPr>
              <a:t>bir </a:t>
            </a:r>
            <a:r>
              <a:rPr sz="2400" spc="-5" dirty="0">
                <a:latin typeface="Arial"/>
                <a:cs typeface="Arial"/>
              </a:rPr>
              <a:t>ağırlığı </a:t>
            </a:r>
            <a:r>
              <a:rPr sz="2400" spc="-20" dirty="0">
                <a:latin typeface="Arial"/>
                <a:cs typeface="Arial"/>
              </a:rPr>
              <a:t>vardır.  </a:t>
            </a:r>
            <a:r>
              <a:rPr sz="2400" spc="-5" dirty="0">
                <a:latin typeface="Arial"/>
                <a:cs typeface="Arial"/>
              </a:rPr>
              <a:t>Bunu ilk </a:t>
            </a:r>
            <a:r>
              <a:rPr sz="2400" dirty="0">
                <a:latin typeface="Arial"/>
                <a:cs typeface="Arial"/>
              </a:rPr>
              <a:t>ortaya </a:t>
            </a:r>
            <a:r>
              <a:rPr sz="2400" spc="-5" dirty="0">
                <a:latin typeface="Arial"/>
                <a:cs typeface="Arial"/>
              </a:rPr>
              <a:t>atan </a:t>
            </a:r>
            <a:r>
              <a:rPr sz="2400" dirty="0">
                <a:latin typeface="Arial"/>
                <a:cs typeface="Arial"/>
              </a:rPr>
              <a:t>Aristo, </a:t>
            </a:r>
            <a:r>
              <a:rPr sz="2400" spc="-5" dirty="0">
                <a:latin typeface="Arial"/>
                <a:cs typeface="Arial"/>
              </a:rPr>
              <a:t>deneyleriyle ilk ispatlayan </a:t>
            </a:r>
            <a:r>
              <a:rPr sz="2400" dirty="0">
                <a:latin typeface="Arial"/>
                <a:cs typeface="Arial"/>
              </a:rPr>
              <a:t>Galileo  </a:t>
            </a:r>
            <a:r>
              <a:rPr sz="2400" spc="-20" dirty="0">
                <a:latin typeface="Arial"/>
                <a:cs typeface="Arial"/>
              </a:rPr>
              <a:t>olmuştur. </a:t>
            </a:r>
            <a:r>
              <a:rPr sz="2400" spc="-5" dirty="0">
                <a:latin typeface="Arial"/>
                <a:cs typeface="Arial"/>
              </a:rPr>
              <a:t>Havanın sahip olduğu ağırlığı </a:t>
            </a:r>
            <a:r>
              <a:rPr sz="2400" dirty="0">
                <a:latin typeface="Arial"/>
                <a:cs typeface="Arial"/>
              </a:rPr>
              <a:t>nedeniyle </a:t>
            </a:r>
            <a:r>
              <a:rPr sz="2400" spc="-5" dirty="0">
                <a:latin typeface="Arial"/>
                <a:cs typeface="Arial"/>
              </a:rPr>
              <a:t>temas </a:t>
            </a:r>
            <a:r>
              <a:rPr sz="2400" dirty="0">
                <a:latin typeface="Arial"/>
                <a:cs typeface="Arial"/>
              </a:rPr>
              <a:t>halinde  </a:t>
            </a:r>
            <a:r>
              <a:rPr sz="2400" spc="-5" dirty="0">
                <a:latin typeface="Arial"/>
                <a:cs typeface="Arial"/>
              </a:rPr>
              <a:t>olduğu </a:t>
            </a:r>
            <a:r>
              <a:rPr sz="2400" dirty="0">
                <a:latin typeface="Arial"/>
                <a:cs typeface="Arial"/>
              </a:rPr>
              <a:t>cisimler </a:t>
            </a:r>
            <a:r>
              <a:rPr sz="2400" spc="-5" dirty="0">
                <a:latin typeface="Arial"/>
                <a:cs typeface="Arial"/>
              </a:rPr>
              <a:t>üzerinde bir etkisi </a:t>
            </a:r>
            <a:r>
              <a:rPr sz="2400" dirty="0">
                <a:latin typeface="Arial"/>
                <a:cs typeface="Arial"/>
              </a:rPr>
              <a:t>söz </a:t>
            </a:r>
            <a:r>
              <a:rPr sz="2400" spc="-15" dirty="0">
                <a:latin typeface="Arial"/>
                <a:cs typeface="Arial"/>
              </a:rPr>
              <a:t>konusudur. </a:t>
            </a:r>
            <a:r>
              <a:rPr sz="2400" spc="-5" dirty="0">
                <a:latin typeface="Arial"/>
                <a:cs typeface="Arial"/>
              </a:rPr>
              <a:t>Bu etki BASINÇ  olarak </a:t>
            </a:r>
            <a:r>
              <a:rPr sz="2400" spc="-15" dirty="0">
                <a:latin typeface="Arial"/>
                <a:cs typeface="Arial"/>
              </a:rPr>
              <a:t>adlandırılır. </a:t>
            </a:r>
            <a:r>
              <a:rPr sz="2400" spc="-5" dirty="0">
                <a:latin typeface="Arial"/>
                <a:cs typeface="Arial"/>
              </a:rPr>
              <a:t>Bu </a:t>
            </a:r>
            <a:r>
              <a:rPr sz="2400" spc="-10" dirty="0">
                <a:latin typeface="Arial"/>
                <a:cs typeface="Arial"/>
              </a:rPr>
              <a:t>basınç </a:t>
            </a:r>
            <a:r>
              <a:rPr sz="2400" spc="-5" dirty="0">
                <a:latin typeface="Arial"/>
                <a:cs typeface="Arial"/>
              </a:rPr>
              <a:t>değerinin büyüklüğü gaz </a:t>
            </a:r>
            <a:r>
              <a:rPr sz="2400" dirty="0">
                <a:latin typeface="Arial"/>
                <a:cs typeface="Arial"/>
              </a:rPr>
              <a:t>kütlesinin  </a:t>
            </a:r>
            <a:r>
              <a:rPr sz="2400" spc="-5" dirty="0">
                <a:latin typeface="Arial"/>
                <a:cs typeface="Arial"/>
              </a:rPr>
              <a:t>büyüklüğüne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bağlıdır.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904" y="2708148"/>
            <a:ext cx="4608576" cy="399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117803"/>
            <a:ext cx="8074025" cy="471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7916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TeXGyreAdventor"/>
                <a:cs typeface="TeXGyreAdventor"/>
              </a:rPr>
              <a:t>Havanın ağırlığı nedeniyle, </a:t>
            </a:r>
            <a:r>
              <a:rPr sz="2400" dirty="0">
                <a:latin typeface="TeXGyreAdventor"/>
                <a:cs typeface="TeXGyreAdventor"/>
              </a:rPr>
              <a:t>temas </a:t>
            </a:r>
            <a:r>
              <a:rPr sz="2400" spc="-5" dirty="0">
                <a:latin typeface="TeXGyreAdventor"/>
                <a:cs typeface="TeXGyreAdventor"/>
              </a:rPr>
              <a:t>halinde </a:t>
            </a:r>
            <a:r>
              <a:rPr sz="2400" dirty="0">
                <a:latin typeface="TeXGyreAdventor"/>
                <a:cs typeface="TeXGyreAdventor"/>
              </a:rPr>
              <a:t>olduğu  </a:t>
            </a:r>
            <a:r>
              <a:rPr sz="2400" spc="-5" dirty="0">
                <a:latin typeface="TeXGyreAdventor"/>
                <a:cs typeface="TeXGyreAdventor"/>
              </a:rPr>
              <a:t>cisimler üzerinde </a:t>
            </a:r>
            <a:r>
              <a:rPr sz="2400" dirty="0">
                <a:latin typeface="TeXGyreAdventor"/>
                <a:cs typeface="TeXGyreAdventor"/>
              </a:rPr>
              <a:t>bir </a:t>
            </a:r>
            <a:r>
              <a:rPr sz="2400" spc="-10" dirty="0">
                <a:latin typeface="TeXGyreAdventor"/>
                <a:cs typeface="TeXGyreAdventor"/>
              </a:rPr>
              <a:t>basıncı </a:t>
            </a:r>
            <a:r>
              <a:rPr sz="2400" spc="-5" dirty="0">
                <a:latin typeface="TeXGyreAdventor"/>
                <a:cs typeface="TeXGyreAdventor"/>
              </a:rPr>
              <a:t>vardır. </a:t>
            </a:r>
            <a:r>
              <a:rPr sz="2400" dirty="0">
                <a:latin typeface="TeXGyreAdventor"/>
                <a:cs typeface="TeXGyreAdventor"/>
              </a:rPr>
              <a:t>Bu </a:t>
            </a:r>
            <a:r>
              <a:rPr sz="2400" spc="-5" dirty="0">
                <a:latin typeface="TeXGyreAdventor"/>
                <a:cs typeface="TeXGyreAdventor"/>
              </a:rPr>
              <a:t>basıncın  büyüklüğü </a:t>
            </a:r>
            <a:r>
              <a:rPr sz="2400" spc="-10" dirty="0">
                <a:latin typeface="TeXGyreAdventor"/>
                <a:cs typeface="TeXGyreAdventor"/>
              </a:rPr>
              <a:t>sıcaklıkla </a:t>
            </a:r>
            <a:r>
              <a:rPr sz="2400" spc="-5" dirty="0">
                <a:latin typeface="TeXGyreAdventor"/>
                <a:cs typeface="TeXGyreAdventor"/>
              </a:rPr>
              <a:t>etkilenmesinin </a:t>
            </a:r>
            <a:r>
              <a:rPr sz="2400" dirty="0">
                <a:latin typeface="TeXGyreAdventor"/>
                <a:cs typeface="TeXGyreAdventor"/>
              </a:rPr>
              <a:t>dışında, gaz  kütlesinin </a:t>
            </a:r>
            <a:r>
              <a:rPr sz="2400" spc="-5" dirty="0">
                <a:latin typeface="TeXGyreAdventor"/>
                <a:cs typeface="TeXGyreAdventor"/>
              </a:rPr>
              <a:t>büyüklüğüne</a:t>
            </a:r>
            <a:r>
              <a:rPr sz="2400" spc="-45" dirty="0">
                <a:latin typeface="TeXGyreAdventor"/>
                <a:cs typeface="TeXGyreAdventor"/>
              </a:rPr>
              <a:t> </a:t>
            </a:r>
            <a:r>
              <a:rPr sz="2400" spc="-5" dirty="0">
                <a:latin typeface="TeXGyreAdventor"/>
                <a:cs typeface="TeXGyreAdventor"/>
              </a:rPr>
              <a:t>bağlıdır.</a:t>
            </a:r>
            <a:endParaRPr sz="2400">
              <a:latin typeface="TeXGyreAdventor"/>
              <a:cs typeface="TeXGyreAdventor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1180"/>
              </a:spcBef>
              <a:buClr>
                <a:srgbClr val="FFFFFF"/>
              </a:buClr>
              <a:buSzPct val="7916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TeXGyreAdventor"/>
                <a:cs typeface="TeXGyreAdventor"/>
              </a:rPr>
              <a:t>Hava basıncının </a:t>
            </a:r>
            <a:r>
              <a:rPr sz="2400" spc="-10" dirty="0">
                <a:latin typeface="TeXGyreAdventor"/>
                <a:cs typeface="TeXGyreAdventor"/>
              </a:rPr>
              <a:t>değeri etki </a:t>
            </a:r>
            <a:r>
              <a:rPr sz="2400" spc="-5" dirty="0">
                <a:latin typeface="TeXGyreAdventor"/>
                <a:cs typeface="TeXGyreAdventor"/>
              </a:rPr>
              <a:t>yaptığı yüzey üzerindeki  </a:t>
            </a:r>
            <a:r>
              <a:rPr sz="2400" dirty="0">
                <a:latin typeface="TeXGyreAdventor"/>
                <a:cs typeface="TeXGyreAdventor"/>
              </a:rPr>
              <a:t>kütlesine </a:t>
            </a:r>
            <a:r>
              <a:rPr sz="2400" spc="-5" dirty="0">
                <a:latin typeface="TeXGyreAdventor"/>
                <a:cs typeface="TeXGyreAdventor"/>
              </a:rPr>
              <a:t>bağlıdır.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Kısaca; yüzey üzerindeki</a:t>
            </a:r>
            <a:r>
              <a:rPr sz="2400" b="1" u="heavy" spc="48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hava</a:t>
            </a:r>
            <a:endParaRPr sz="2400">
              <a:latin typeface="TeXGyreAdventor"/>
              <a:cs typeface="TeXGyreAdventor"/>
            </a:endParaRPr>
          </a:p>
          <a:p>
            <a:pPr marL="299085" marR="6985" indent="-635">
              <a:lnSpc>
                <a:spcPct val="100000"/>
              </a:lnSpc>
              <a:tabLst>
                <a:tab pos="1792605" algn="l"/>
                <a:tab pos="3050540" algn="l"/>
                <a:tab pos="3556000" algn="l"/>
                <a:tab pos="4563745" algn="l"/>
                <a:tab pos="5394325" algn="l"/>
                <a:tab pos="6011545" algn="l"/>
                <a:tab pos="7202170" algn="l"/>
                <a:tab pos="786384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kütlesini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n	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kalınlığ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ı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	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n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e	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kadar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	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fazl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	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ise,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	basınc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ı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	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d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	o </a:t>
            </a:r>
            <a:r>
              <a:rPr sz="2400" b="1" dirty="0">
                <a:latin typeface="TeXGyreAdventor"/>
                <a:cs typeface="TeXGyreAdventor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kadar fazla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olacaktır.</a:t>
            </a:r>
            <a:endParaRPr sz="2400">
              <a:latin typeface="TeXGyreAdventor"/>
              <a:cs typeface="TeXGyreAdventor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180"/>
              </a:spcBef>
              <a:buClr>
                <a:srgbClr val="FFFFFF"/>
              </a:buClr>
              <a:buSzPct val="7916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TeXGyreAdventor"/>
                <a:cs typeface="TeXGyreAdventor"/>
              </a:rPr>
              <a:t>Hava basıncı atmosferin kalınlığına bağlı </a:t>
            </a:r>
            <a:r>
              <a:rPr sz="2400" dirty="0">
                <a:latin typeface="TeXGyreAdventor"/>
                <a:cs typeface="TeXGyreAdventor"/>
              </a:rPr>
              <a:t>olarak </a:t>
            </a:r>
            <a:r>
              <a:rPr sz="2400" spc="-5" dirty="0">
                <a:latin typeface="TeXGyreAdventor"/>
                <a:cs typeface="TeXGyreAdventor"/>
              </a:rPr>
              <a:t>yer  yüzeyine yakın kısımlarda </a:t>
            </a:r>
            <a:r>
              <a:rPr sz="2400" spc="-10" dirty="0">
                <a:latin typeface="TeXGyreAdventor"/>
                <a:cs typeface="TeXGyreAdventor"/>
              </a:rPr>
              <a:t>daha </a:t>
            </a:r>
            <a:r>
              <a:rPr sz="2400" spc="-5" dirty="0">
                <a:latin typeface="TeXGyreAdventor"/>
                <a:cs typeface="TeXGyreAdventor"/>
              </a:rPr>
              <a:t>fazla, yükseklerde  daha azdır (yükseklikle </a:t>
            </a:r>
            <a:r>
              <a:rPr sz="2400" dirty="0">
                <a:latin typeface="TeXGyreAdventor"/>
                <a:cs typeface="TeXGyreAdventor"/>
              </a:rPr>
              <a:t>hava </a:t>
            </a:r>
            <a:r>
              <a:rPr sz="2400" spc="-5" dirty="0">
                <a:latin typeface="TeXGyreAdventor"/>
                <a:cs typeface="TeXGyreAdventor"/>
              </a:rPr>
              <a:t>kütlesinin kalınlığı  azaldığından).</a:t>
            </a:r>
            <a:endParaRPr sz="24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43636"/>
            <a:ext cx="8533130" cy="61074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99085" marR="7620" indent="-287020" algn="just">
              <a:lnSpc>
                <a:spcPts val="2300"/>
              </a:lnSpc>
              <a:spcBef>
                <a:spcPts val="660"/>
              </a:spcBef>
              <a:buClr>
                <a:srgbClr val="FFFFFF"/>
              </a:buClr>
              <a:buSzPct val="7916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TeXGyreAdventor"/>
                <a:cs typeface="TeXGyreAdventor"/>
              </a:rPr>
              <a:t>Hava basıncı atmosferin yaptığı basınç </a:t>
            </a:r>
            <a:r>
              <a:rPr sz="2400" dirty="0">
                <a:latin typeface="TeXGyreAdventor"/>
                <a:cs typeface="TeXGyreAdventor"/>
              </a:rPr>
              <a:t>olduğu için  </a:t>
            </a:r>
            <a:r>
              <a:rPr sz="2400" spc="-5" dirty="0">
                <a:latin typeface="TeXGyreAdventor"/>
                <a:cs typeface="TeXGyreAdventor"/>
              </a:rPr>
              <a:t>atmosferi </a:t>
            </a:r>
            <a:r>
              <a:rPr sz="2400" dirty="0">
                <a:latin typeface="TeXGyreAdventor"/>
                <a:cs typeface="TeXGyreAdventor"/>
              </a:rPr>
              <a:t>oluşturan </a:t>
            </a:r>
            <a:r>
              <a:rPr sz="2400" spc="-5" dirty="0">
                <a:latin typeface="TeXGyreAdventor"/>
                <a:cs typeface="TeXGyreAdventor"/>
              </a:rPr>
              <a:t>gazların </a:t>
            </a:r>
            <a:r>
              <a:rPr sz="2400" spc="-10" dirty="0">
                <a:latin typeface="TeXGyreAdventor"/>
                <a:cs typeface="TeXGyreAdventor"/>
              </a:rPr>
              <a:t>basıncına </a:t>
            </a:r>
            <a:r>
              <a:rPr sz="2400" spc="-5" dirty="0">
                <a:latin typeface="TeXGyreAdventor"/>
                <a:cs typeface="TeXGyreAdventor"/>
              </a:rPr>
              <a:t>başka </a:t>
            </a:r>
            <a:r>
              <a:rPr sz="2400" dirty="0">
                <a:latin typeface="TeXGyreAdventor"/>
                <a:cs typeface="TeXGyreAdventor"/>
              </a:rPr>
              <a:t>bir </a:t>
            </a:r>
            <a:r>
              <a:rPr sz="2400" spc="-5" dirty="0">
                <a:latin typeface="TeXGyreAdventor"/>
                <a:cs typeface="TeXGyreAdventor"/>
              </a:rPr>
              <a:t>deyişle  bu </a:t>
            </a:r>
            <a:r>
              <a:rPr sz="2400" dirty="0">
                <a:latin typeface="TeXGyreAdventor"/>
                <a:cs typeface="TeXGyreAdventor"/>
              </a:rPr>
              <a:t>gazların </a:t>
            </a:r>
            <a:r>
              <a:rPr sz="2400" spc="-5" dirty="0">
                <a:latin typeface="TeXGyreAdventor"/>
                <a:cs typeface="TeXGyreAdventor"/>
              </a:rPr>
              <a:t>ağırlıklarının </a:t>
            </a:r>
            <a:r>
              <a:rPr sz="2400" dirty="0">
                <a:latin typeface="TeXGyreAdventor"/>
                <a:cs typeface="TeXGyreAdventor"/>
              </a:rPr>
              <a:t>toplamına</a:t>
            </a:r>
            <a:r>
              <a:rPr sz="2400" spc="-85" dirty="0">
                <a:latin typeface="TeXGyreAdventor"/>
                <a:cs typeface="TeXGyreAdventor"/>
              </a:rPr>
              <a:t> </a:t>
            </a:r>
            <a:r>
              <a:rPr sz="2400" dirty="0">
                <a:latin typeface="TeXGyreAdventor"/>
                <a:cs typeface="TeXGyreAdventor"/>
              </a:rPr>
              <a:t>eşittir.</a:t>
            </a:r>
            <a:endParaRPr sz="2400">
              <a:latin typeface="TeXGyreAdventor"/>
              <a:cs typeface="TeXGyreAdventor"/>
            </a:endParaRPr>
          </a:p>
          <a:p>
            <a:pPr marL="298450" indent="-286385" algn="just">
              <a:lnSpc>
                <a:spcPts val="2590"/>
              </a:lnSpc>
              <a:spcBef>
                <a:spcPts val="630"/>
              </a:spcBef>
              <a:buClr>
                <a:srgbClr val="FFFFFF"/>
              </a:buClr>
              <a:buSzPct val="79166"/>
              <a:buFont typeface="Wingdings"/>
              <a:buChar char=""/>
              <a:tabLst>
                <a:tab pos="299085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Yükseklikle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hava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katmanının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kalınlığı azaldığı için</a:t>
            </a:r>
            <a:r>
              <a:rPr sz="2400" b="1" u="heavy" spc="62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hava</a:t>
            </a:r>
            <a:endParaRPr sz="2400">
              <a:latin typeface="TeXGyreAdventor"/>
              <a:cs typeface="TeXGyreAdventor"/>
            </a:endParaRPr>
          </a:p>
          <a:p>
            <a:pPr marL="299085" marR="5080" indent="-635" algn="just">
              <a:lnSpc>
                <a:spcPct val="80000"/>
              </a:lnSpc>
              <a:spcBef>
                <a:spcPts val="29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basıncı da yükseklikle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azalır.</a:t>
            </a:r>
            <a:r>
              <a:rPr sz="2400" b="1" spc="-10" dirty="0">
                <a:latin typeface="TeXGyreAdventor"/>
                <a:cs typeface="TeXGyreAdventor"/>
              </a:rPr>
              <a:t> </a:t>
            </a:r>
            <a:r>
              <a:rPr sz="2400" dirty="0">
                <a:latin typeface="TeXGyreAdventor"/>
                <a:cs typeface="TeXGyreAdventor"/>
              </a:rPr>
              <a:t>Bu </a:t>
            </a:r>
            <a:r>
              <a:rPr sz="2400" spc="-5" dirty="0">
                <a:latin typeface="TeXGyreAdventor"/>
                <a:cs typeface="TeXGyreAdventor"/>
              </a:rPr>
              <a:t>azalma yükseklikle  doğru </a:t>
            </a:r>
            <a:r>
              <a:rPr sz="2400" dirty="0">
                <a:latin typeface="TeXGyreAdventor"/>
                <a:cs typeface="TeXGyreAdventor"/>
              </a:rPr>
              <a:t>orantılı </a:t>
            </a:r>
            <a:r>
              <a:rPr sz="2400" spc="-5" dirty="0">
                <a:latin typeface="TeXGyreAdventor"/>
                <a:cs typeface="TeXGyreAdventor"/>
              </a:rPr>
              <a:t>değildir. Yükseklik </a:t>
            </a:r>
            <a:r>
              <a:rPr sz="2400" dirty="0">
                <a:latin typeface="TeXGyreAdventor"/>
                <a:cs typeface="TeXGyreAdventor"/>
              </a:rPr>
              <a:t>ile </a:t>
            </a:r>
            <a:r>
              <a:rPr sz="2400" spc="-5" dirty="0">
                <a:latin typeface="TeXGyreAdventor"/>
                <a:cs typeface="TeXGyreAdventor"/>
              </a:rPr>
              <a:t>yerçekimi </a:t>
            </a:r>
            <a:r>
              <a:rPr sz="2400" spc="-10" dirty="0">
                <a:latin typeface="TeXGyreAdventor"/>
                <a:cs typeface="TeXGyreAdventor"/>
              </a:rPr>
              <a:t>kuvveti  </a:t>
            </a:r>
            <a:r>
              <a:rPr sz="2400" spc="-5" dirty="0">
                <a:latin typeface="TeXGyreAdventor"/>
                <a:cs typeface="TeXGyreAdventor"/>
              </a:rPr>
              <a:t>azaldığı için gazların yoğunluğu da azalmakta </a:t>
            </a:r>
            <a:r>
              <a:rPr sz="2400" spc="10" dirty="0">
                <a:latin typeface="TeXGyreAdventor"/>
                <a:cs typeface="TeXGyreAdventor"/>
              </a:rPr>
              <a:t>ve  </a:t>
            </a:r>
            <a:r>
              <a:rPr sz="2400" spc="-5" dirty="0">
                <a:latin typeface="TeXGyreAdventor"/>
                <a:cs typeface="TeXGyreAdventor"/>
              </a:rPr>
              <a:t>dolayısıyla </a:t>
            </a:r>
            <a:r>
              <a:rPr sz="2400" dirty="0">
                <a:latin typeface="TeXGyreAdventor"/>
                <a:cs typeface="TeXGyreAdventor"/>
              </a:rPr>
              <a:t>hava </a:t>
            </a:r>
            <a:r>
              <a:rPr sz="2400" spc="-10" dirty="0">
                <a:latin typeface="TeXGyreAdventor"/>
                <a:cs typeface="TeXGyreAdventor"/>
              </a:rPr>
              <a:t>basıncındaki </a:t>
            </a:r>
            <a:r>
              <a:rPr sz="2400" spc="-5" dirty="0">
                <a:latin typeface="TeXGyreAdventor"/>
                <a:cs typeface="TeXGyreAdventor"/>
              </a:rPr>
              <a:t>azalma oranı yükseldikçe  </a:t>
            </a:r>
            <a:r>
              <a:rPr sz="2400" dirty="0">
                <a:latin typeface="TeXGyreAdventor"/>
                <a:cs typeface="TeXGyreAdventor"/>
              </a:rPr>
              <a:t>düşmektedir.</a:t>
            </a:r>
            <a:endParaRPr sz="2400">
              <a:latin typeface="TeXGyreAdventor"/>
              <a:cs typeface="TeXGyreAdventor"/>
            </a:endParaRPr>
          </a:p>
          <a:p>
            <a:pPr marL="299085" marR="6985" indent="-287020" algn="just">
              <a:lnSpc>
                <a:spcPts val="2310"/>
              </a:lnSpc>
              <a:spcBef>
                <a:spcPts val="1150"/>
              </a:spcBef>
              <a:buClr>
                <a:srgbClr val="FFFFFF"/>
              </a:buClr>
              <a:buSzPct val="79166"/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TeXGyreAdventor"/>
                <a:cs typeface="TeXGyreAdventor"/>
              </a:rPr>
              <a:t>Yeryüzünden </a:t>
            </a:r>
            <a:r>
              <a:rPr sz="2400" spc="-5" dirty="0">
                <a:latin typeface="TeXGyreAdventor"/>
                <a:cs typeface="TeXGyreAdventor"/>
              </a:rPr>
              <a:t>itibaren yükseldikçe </a:t>
            </a:r>
            <a:r>
              <a:rPr sz="2400" dirty="0">
                <a:latin typeface="TeXGyreAdventor"/>
                <a:cs typeface="TeXGyreAdventor"/>
              </a:rPr>
              <a:t>hava </a:t>
            </a:r>
            <a:r>
              <a:rPr sz="2400" spc="-10" dirty="0">
                <a:latin typeface="TeXGyreAdventor"/>
                <a:cs typeface="TeXGyreAdventor"/>
              </a:rPr>
              <a:t>basıncındaki  </a:t>
            </a:r>
            <a:r>
              <a:rPr sz="2400" spc="-5" dirty="0">
                <a:latin typeface="TeXGyreAdventor"/>
                <a:cs typeface="TeXGyreAdventor"/>
              </a:rPr>
              <a:t>azalma önce hızlı gerçekleşmekte, giderek azalarak  </a:t>
            </a:r>
            <a:r>
              <a:rPr sz="2400" dirty="0">
                <a:latin typeface="TeXGyreAdventor"/>
                <a:cs typeface="TeXGyreAdventor"/>
              </a:rPr>
              <a:t>devam</a:t>
            </a:r>
            <a:r>
              <a:rPr sz="2400" spc="-35" dirty="0">
                <a:latin typeface="TeXGyreAdventor"/>
                <a:cs typeface="TeXGyreAdventor"/>
              </a:rPr>
              <a:t> </a:t>
            </a:r>
            <a:r>
              <a:rPr sz="2400" dirty="0">
                <a:latin typeface="TeXGyreAdventor"/>
                <a:cs typeface="TeXGyreAdventor"/>
              </a:rPr>
              <a:t>etmektedir.</a:t>
            </a:r>
            <a:endParaRPr sz="2400">
              <a:latin typeface="TeXGyreAdventor"/>
              <a:cs typeface="TeXGyreAdventor"/>
            </a:endParaRPr>
          </a:p>
          <a:p>
            <a:pPr marL="299085" marR="6350" indent="-287020" algn="just">
              <a:lnSpc>
                <a:spcPct val="80000"/>
              </a:lnSpc>
              <a:spcBef>
                <a:spcPts val="1185"/>
              </a:spcBef>
              <a:buClr>
                <a:srgbClr val="FFFFFF"/>
              </a:buClr>
              <a:buSzPct val="7916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TeXGyreAdventor"/>
                <a:cs typeface="TeXGyreAdventor"/>
              </a:rPr>
              <a:t>Hava basıncının en yüksek değeri, </a:t>
            </a:r>
            <a:r>
              <a:rPr sz="2400" dirty="0">
                <a:latin typeface="TeXGyreAdventor"/>
                <a:cs typeface="TeXGyreAdventor"/>
              </a:rPr>
              <a:t>deniz </a:t>
            </a:r>
            <a:r>
              <a:rPr sz="2400" spc="-5" dirty="0">
                <a:latin typeface="TeXGyreAdventor"/>
                <a:cs typeface="TeXGyreAdventor"/>
              </a:rPr>
              <a:t>seviyesinde  760 </a:t>
            </a:r>
            <a:r>
              <a:rPr sz="2400" dirty="0">
                <a:latin typeface="TeXGyreAdventor"/>
                <a:cs typeface="TeXGyreAdventor"/>
              </a:rPr>
              <a:t>mmHg </a:t>
            </a:r>
            <a:r>
              <a:rPr sz="2400" spc="-5" dirty="0">
                <a:latin typeface="TeXGyreAdventor"/>
                <a:cs typeface="TeXGyreAdventor"/>
              </a:rPr>
              <a:t>olarak bulunmuştur. Bunun </a:t>
            </a:r>
            <a:r>
              <a:rPr sz="2400" spc="-10" dirty="0">
                <a:latin typeface="TeXGyreAdventor"/>
                <a:cs typeface="TeXGyreAdventor"/>
              </a:rPr>
              <a:t>nedeni  </a:t>
            </a:r>
            <a:r>
              <a:rPr sz="2400" spc="-5" dirty="0">
                <a:latin typeface="TeXGyreAdventor"/>
                <a:cs typeface="TeXGyreAdventor"/>
              </a:rPr>
              <a:t>atmosferin alt tabakalarının yoğunluğunun daha </a:t>
            </a:r>
            <a:r>
              <a:rPr sz="2400" dirty="0">
                <a:latin typeface="TeXGyreAdventor"/>
                <a:cs typeface="TeXGyreAdventor"/>
              </a:rPr>
              <a:t>fazla  </a:t>
            </a:r>
            <a:r>
              <a:rPr sz="2400" spc="-5" dirty="0">
                <a:latin typeface="TeXGyreAdventor"/>
                <a:cs typeface="TeXGyreAdventor"/>
              </a:rPr>
              <a:t>olmasıdır. </a:t>
            </a:r>
            <a:r>
              <a:rPr sz="2400" dirty="0">
                <a:latin typeface="TeXGyreAdventor"/>
                <a:cs typeface="TeXGyreAdventor"/>
              </a:rPr>
              <a:t>Yükseklere </a:t>
            </a:r>
            <a:r>
              <a:rPr sz="2400" spc="-5" dirty="0">
                <a:latin typeface="TeXGyreAdventor"/>
                <a:cs typeface="TeXGyreAdventor"/>
              </a:rPr>
              <a:t>çıktıkça yerçekimi etkisi azaldığı  için atmosfer gazlarının molekülleri </a:t>
            </a:r>
            <a:r>
              <a:rPr sz="2400" spc="-10" dirty="0">
                <a:latin typeface="TeXGyreAdventor"/>
                <a:cs typeface="TeXGyreAdventor"/>
              </a:rPr>
              <a:t>arasındaki </a:t>
            </a:r>
            <a:r>
              <a:rPr sz="2400" spc="-5" dirty="0">
                <a:latin typeface="TeXGyreAdventor"/>
                <a:cs typeface="TeXGyreAdventor"/>
              </a:rPr>
              <a:t>mesafe  daha fazladır. </a:t>
            </a:r>
            <a:r>
              <a:rPr sz="2400" dirty="0">
                <a:latin typeface="TeXGyreAdventor"/>
                <a:cs typeface="TeXGyreAdventor"/>
              </a:rPr>
              <a:t>Bu </a:t>
            </a:r>
            <a:r>
              <a:rPr sz="2400" spc="-5" dirty="0">
                <a:latin typeface="TeXGyreAdventor"/>
                <a:cs typeface="TeXGyreAdventor"/>
              </a:rPr>
              <a:t>yoğunluğun azalmasına neden  </a:t>
            </a:r>
            <a:r>
              <a:rPr sz="2400" dirty="0">
                <a:latin typeface="TeXGyreAdventor"/>
                <a:cs typeface="TeXGyreAdventor"/>
              </a:rPr>
              <a:t>olmaktadır.</a:t>
            </a:r>
            <a:endParaRPr sz="24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066927"/>
            <a:ext cx="2960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z="1900" spc="380" dirty="0">
                <a:solidFill>
                  <a:srgbClr val="070DF5"/>
                </a:solidFill>
                <a:latin typeface="Arial"/>
                <a:cs typeface="Arial"/>
              </a:rPr>
              <a:t></a:t>
            </a:r>
            <a:r>
              <a:rPr sz="1900" spc="15" dirty="0">
                <a:solidFill>
                  <a:srgbClr val="070DF5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TeXGyreAdventor"/>
                <a:cs typeface="TeXGyreAdventor"/>
              </a:rPr>
              <a:t>Basınç,	genellikle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121" y="1066927"/>
            <a:ext cx="5026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1330" algn="l"/>
                <a:tab pos="2746375" algn="l"/>
                <a:tab pos="3350260" algn="l"/>
                <a:tab pos="4240530" algn="l"/>
              </a:tabLst>
            </a:pPr>
            <a:r>
              <a:rPr sz="2400" spc="-5" dirty="0">
                <a:latin typeface="TeXGyreAdventor"/>
                <a:cs typeface="TeXGyreAdventor"/>
              </a:rPr>
              <a:t>yüksek</a:t>
            </a:r>
            <a:r>
              <a:rPr sz="2400" spc="-15" dirty="0">
                <a:latin typeface="TeXGyreAdventor"/>
                <a:cs typeface="TeXGyreAdventor"/>
              </a:rPr>
              <a:t>l</a:t>
            </a:r>
            <a:r>
              <a:rPr sz="2400" spc="20" dirty="0">
                <a:latin typeface="TeXGyreAdventor"/>
                <a:cs typeface="TeXGyreAdventor"/>
              </a:rPr>
              <a:t>i</a:t>
            </a:r>
            <a:r>
              <a:rPr sz="2400" spc="-25" dirty="0">
                <a:latin typeface="TeXGyreAdventor"/>
                <a:cs typeface="TeXGyreAdventor"/>
              </a:rPr>
              <a:t>k</a:t>
            </a:r>
            <a:r>
              <a:rPr sz="2400" spc="-5" dirty="0">
                <a:latin typeface="TeXGyreAdventor"/>
                <a:cs typeface="TeXGyreAdventor"/>
              </a:rPr>
              <a:t>l</a:t>
            </a:r>
            <a:r>
              <a:rPr sz="2400" dirty="0">
                <a:latin typeface="TeXGyreAdventor"/>
                <a:cs typeface="TeXGyreAdventor"/>
              </a:rPr>
              <a:t>e	</a:t>
            </a:r>
            <a:r>
              <a:rPr sz="2400" spc="-5" dirty="0">
                <a:latin typeface="TeXGyreAdventor"/>
                <a:cs typeface="TeXGyreAdventor"/>
              </a:rPr>
              <a:t>az</a:t>
            </a:r>
            <a:r>
              <a:rPr sz="2400" spc="5" dirty="0">
                <a:latin typeface="TeXGyreAdventor"/>
                <a:cs typeface="TeXGyreAdventor"/>
              </a:rPr>
              <a:t>a</a:t>
            </a:r>
            <a:r>
              <a:rPr sz="2400" spc="-5" dirty="0">
                <a:latin typeface="TeXGyreAdventor"/>
                <a:cs typeface="TeXGyreAdventor"/>
              </a:rPr>
              <a:t>lı</a:t>
            </a:r>
            <a:r>
              <a:rPr sz="2400" dirty="0">
                <a:latin typeface="TeXGyreAdventor"/>
                <a:cs typeface="TeXGyreAdventor"/>
              </a:rPr>
              <a:t>r	ve	</a:t>
            </a:r>
            <a:r>
              <a:rPr sz="2400" spc="-5" dirty="0">
                <a:latin typeface="TeXGyreAdventor"/>
                <a:cs typeface="TeXGyreAdventor"/>
              </a:rPr>
              <a:t>y</a:t>
            </a:r>
            <a:r>
              <a:rPr sz="2400" spc="5" dirty="0">
                <a:latin typeface="TeXGyreAdventor"/>
                <a:cs typeface="TeXGyreAdventor"/>
              </a:rPr>
              <a:t>e</a:t>
            </a:r>
            <a:r>
              <a:rPr sz="2400" spc="-5" dirty="0">
                <a:latin typeface="TeXGyreAdventor"/>
                <a:cs typeface="TeXGyreAdventor"/>
              </a:rPr>
              <a:t>re</a:t>
            </a:r>
            <a:r>
              <a:rPr sz="2400" dirty="0">
                <a:latin typeface="TeXGyreAdventor"/>
                <a:cs typeface="TeXGyreAdventor"/>
              </a:rPr>
              <a:t>	</a:t>
            </a:r>
            <a:r>
              <a:rPr sz="2400" spc="5" dirty="0">
                <a:latin typeface="TeXGyreAdventor"/>
                <a:cs typeface="TeXGyreAdventor"/>
              </a:rPr>
              <a:t>y</a:t>
            </a:r>
            <a:r>
              <a:rPr sz="2400" spc="-5" dirty="0">
                <a:latin typeface="TeXGyreAdventor"/>
                <a:cs typeface="TeXGyreAdventor"/>
              </a:rPr>
              <a:t>akın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432686"/>
            <a:ext cx="8197215" cy="361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eXGyreAdventor"/>
                <a:cs typeface="TeXGyreAdventor"/>
              </a:rPr>
              <a:t>seviyelerde </a:t>
            </a:r>
            <a:r>
              <a:rPr sz="2400" dirty="0">
                <a:latin typeface="TeXGyreAdventor"/>
                <a:cs typeface="TeXGyreAdventor"/>
              </a:rPr>
              <a:t>hızla </a:t>
            </a:r>
            <a:r>
              <a:rPr sz="2400" spc="-5" dirty="0">
                <a:latin typeface="TeXGyreAdventor"/>
                <a:cs typeface="TeXGyreAdventor"/>
              </a:rPr>
              <a:t>artar. </a:t>
            </a:r>
            <a:r>
              <a:rPr sz="2400" dirty="0">
                <a:latin typeface="TeXGyreAdventor"/>
                <a:cs typeface="TeXGyreAdventor"/>
              </a:rPr>
              <a:t>Atmosfer içinde </a:t>
            </a:r>
            <a:r>
              <a:rPr sz="2400" spc="-10" dirty="0">
                <a:latin typeface="TeXGyreAdventor"/>
                <a:cs typeface="TeXGyreAdventor"/>
              </a:rPr>
              <a:t>yukarıya  </a:t>
            </a:r>
            <a:r>
              <a:rPr sz="2400" spc="-5" dirty="0">
                <a:latin typeface="TeXGyreAdventor"/>
                <a:cs typeface="TeXGyreAdventor"/>
              </a:rPr>
              <a:t>doğru çıkılırsa, havanın bizim üzerimizdeki ağırlığı  azalır.</a:t>
            </a:r>
            <a:endParaRPr sz="2400">
              <a:latin typeface="TeXGyreAdventor"/>
              <a:cs typeface="TeXGyreAdventor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1175"/>
              </a:spcBef>
            </a:pPr>
            <a:r>
              <a:rPr sz="1900" spc="380" dirty="0">
                <a:solidFill>
                  <a:srgbClr val="070DF5"/>
                </a:solidFill>
                <a:latin typeface="Arial"/>
                <a:cs typeface="Arial"/>
              </a:rPr>
              <a:t> </a:t>
            </a:r>
            <a:r>
              <a:rPr sz="2400" spc="-5" dirty="0">
                <a:latin typeface="TeXGyreAdventor"/>
                <a:cs typeface="TeXGyreAdventor"/>
              </a:rPr>
              <a:t>Basınç yere yakın seviyelerde </a:t>
            </a:r>
            <a:r>
              <a:rPr sz="2400" dirty="0">
                <a:latin typeface="TeXGyreAdventor"/>
                <a:cs typeface="TeXGyreAdventor"/>
              </a:rPr>
              <a:t>hızla </a:t>
            </a:r>
            <a:r>
              <a:rPr sz="2400" spc="-5" dirty="0">
                <a:latin typeface="TeXGyreAdventor"/>
                <a:cs typeface="TeXGyreAdventor"/>
              </a:rPr>
              <a:t>artar, </a:t>
            </a:r>
            <a:r>
              <a:rPr sz="2400" spc="-105" dirty="0">
                <a:latin typeface="TeXGyreAdventor"/>
                <a:cs typeface="TeXGyreAdventor"/>
              </a:rPr>
              <a:t>bunun  </a:t>
            </a:r>
            <a:r>
              <a:rPr sz="2400" spc="-5" dirty="0">
                <a:latin typeface="TeXGyreAdventor"/>
                <a:cs typeface="TeXGyreAdventor"/>
              </a:rPr>
              <a:t>nedeni yerçekiminin etkisi </a:t>
            </a:r>
            <a:r>
              <a:rPr sz="2400" dirty="0">
                <a:latin typeface="TeXGyreAdventor"/>
                <a:cs typeface="TeXGyreAdventor"/>
              </a:rPr>
              <a:t>ile </a:t>
            </a:r>
            <a:r>
              <a:rPr sz="2400" spc="-5" dirty="0">
                <a:latin typeface="TeXGyreAdventor"/>
                <a:cs typeface="TeXGyreAdventor"/>
              </a:rPr>
              <a:t>yere yakın </a:t>
            </a:r>
            <a:r>
              <a:rPr sz="2400" spc="-10" dirty="0">
                <a:latin typeface="TeXGyreAdventor"/>
                <a:cs typeface="TeXGyreAdventor"/>
              </a:rPr>
              <a:t>seviyelerdeki  </a:t>
            </a:r>
            <a:r>
              <a:rPr sz="2400" dirty="0">
                <a:latin typeface="TeXGyreAdventor"/>
                <a:cs typeface="TeXGyreAdventor"/>
              </a:rPr>
              <a:t>gazların</a:t>
            </a:r>
            <a:r>
              <a:rPr sz="2400" spc="-30" dirty="0">
                <a:latin typeface="TeXGyreAdventor"/>
                <a:cs typeface="TeXGyreAdventor"/>
              </a:rPr>
              <a:t> </a:t>
            </a:r>
            <a:r>
              <a:rPr sz="2400" spc="-5" dirty="0">
                <a:latin typeface="TeXGyreAdventor"/>
                <a:cs typeface="TeXGyreAdventor"/>
              </a:rPr>
              <a:t>artışıdır.</a:t>
            </a:r>
            <a:endParaRPr sz="2400">
              <a:latin typeface="TeXGyreAdventor"/>
              <a:cs typeface="TeXGyreAdventor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180"/>
              </a:spcBef>
            </a:pPr>
            <a:r>
              <a:rPr sz="1900" spc="380" dirty="0">
                <a:solidFill>
                  <a:srgbClr val="070DF5"/>
                </a:solidFill>
                <a:latin typeface="Arial"/>
                <a:cs typeface="Arial"/>
              </a:rPr>
              <a:t> </a:t>
            </a:r>
            <a:r>
              <a:rPr sz="2400" spc="-5" dirty="0">
                <a:latin typeface="TeXGyreAdventor"/>
                <a:cs typeface="TeXGyreAdventor"/>
              </a:rPr>
              <a:t>Eğer daha fazla havayı aynı genişlikteki dikey </a:t>
            </a:r>
            <a:r>
              <a:rPr sz="2400" spc="-105" dirty="0">
                <a:latin typeface="TeXGyreAdventor"/>
                <a:cs typeface="TeXGyreAdventor"/>
              </a:rPr>
              <a:t>kolon  </a:t>
            </a:r>
            <a:r>
              <a:rPr sz="2400" spc="-5" dirty="0">
                <a:latin typeface="TeXGyreAdventor"/>
                <a:cs typeface="TeXGyreAdventor"/>
              </a:rPr>
              <a:t>içerisine koyarsak, </a:t>
            </a:r>
            <a:r>
              <a:rPr sz="2400" dirty="0">
                <a:latin typeface="TeXGyreAdventor"/>
                <a:cs typeface="TeXGyreAdventor"/>
              </a:rPr>
              <a:t>hava </a:t>
            </a:r>
            <a:r>
              <a:rPr sz="2400" spc="-5" dirty="0">
                <a:latin typeface="TeXGyreAdventor"/>
                <a:cs typeface="TeXGyreAdventor"/>
              </a:rPr>
              <a:t>kolonunun ağırlığı artacaktır,  böylece </a:t>
            </a:r>
            <a:r>
              <a:rPr sz="2400" dirty="0">
                <a:latin typeface="TeXGyreAdventor"/>
                <a:cs typeface="TeXGyreAdventor"/>
              </a:rPr>
              <a:t>havanın </a:t>
            </a:r>
            <a:r>
              <a:rPr sz="2400" spc="-5" dirty="0">
                <a:latin typeface="TeXGyreAdventor"/>
                <a:cs typeface="TeXGyreAdventor"/>
              </a:rPr>
              <a:t>basıncı da</a:t>
            </a:r>
            <a:r>
              <a:rPr sz="2400" spc="-35" dirty="0">
                <a:latin typeface="TeXGyreAdventor"/>
                <a:cs typeface="TeXGyreAdventor"/>
              </a:rPr>
              <a:t> </a:t>
            </a:r>
            <a:r>
              <a:rPr sz="2400" spc="-5" dirty="0">
                <a:latin typeface="TeXGyreAdventor"/>
                <a:cs typeface="TeXGyreAdventor"/>
              </a:rPr>
              <a:t>artacaktır.</a:t>
            </a:r>
            <a:endParaRPr sz="24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3628" y="981455"/>
            <a:ext cx="4500372" cy="4966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9093" y="79628"/>
            <a:ext cx="871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zey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451" y="79628"/>
            <a:ext cx="1419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ü</a:t>
            </a:r>
            <a:r>
              <a:rPr sz="2400" spc="1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eri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0676" y="79628"/>
            <a:ext cx="144780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ava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  <a:tabLst>
                <a:tab pos="659765" algn="l"/>
              </a:tabLst>
            </a:pP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kadar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388" y="448436"/>
            <a:ext cx="26689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59790" algn="l"/>
                <a:tab pos="1536700" algn="l"/>
                <a:tab pos="1606550" algn="l"/>
              </a:tabLst>
            </a:pPr>
            <a:r>
              <a:rPr sz="2400" dirty="0">
                <a:latin typeface="Arial"/>
                <a:cs typeface="Arial"/>
              </a:rPr>
              <a:t>kütles</a:t>
            </a:r>
            <a:r>
              <a:rPr sz="2400" spc="-5" dirty="0">
                <a:latin typeface="Arial"/>
                <a:cs typeface="Arial"/>
              </a:rPr>
              <a:t>ini</a:t>
            </a:r>
            <a:r>
              <a:rPr sz="2400" dirty="0">
                <a:latin typeface="Arial"/>
                <a:cs typeface="Arial"/>
              </a:rPr>
              <a:t>n		kal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ğ</a:t>
            </a:r>
            <a:r>
              <a:rPr sz="2400" dirty="0">
                <a:latin typeface="Arial"/>
                <a:cs typeface="Arial"/>
              </a:rPr>
              <a:t>ı  fazla	</a:t>
            </a:r>
            <a:r>
              <a:rPr sz="2400" spc="-5" dirty="0">
                <a:latin typeface="Arial"/>
                <a:cs typeface="Arial"/>
              </a:rPr>
              <a:t>ise,	basıncı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4645" y="813891"/>
            <a:ext cx="1703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260" algn="l"/>
                <a:tab pos="928369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	o	ka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88" y="1180338"/>
            <a:ext cx="4413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34135" algn="l"/>
                <a:tab pos="3010535" algn="l"/>
              </a:tabLst>
            </a:pPr>
            <a:r>
              <a:rPr sz="2400" spc="-5" dirty="0">
                <a:latin typeface="Arial"/>
                <a:cs typeface="Arial"/>
              </a:rPr>
              <a:t>fazla </a:t>
            </a:r>
            <a:r>
              <a:rPr sz="2400" spc="-15" dirty="0">
                <a:latin typeface="Arial"/>
                <a:cs typeface="Arial"/>
              </a:rPr>
              <a:t>olacaktır. </a:t>
            </a:r>
            <a:r>
              <a:rPr sz="2400" spc="-5" dirty="0">
                <a:latin typeface="Arial"/>
                <a:cs typeface="Arial"/>
              </a:rPr>
              <a:t>Dolayısıyla hava  ba</a:t>
            </a:r>
            <a:r>
              <a:rPr sz="2400" dirty="0">
                <a:latin typeface="Arial"/>
                <a:cs typeface="Arial"/>
              </a:rPr>
              <a:t>sı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,	atm</a:t>
            </a:r>
            <a:r>
              <a:rPr sz="2400" spc="-5" dirty="0">
                <a:latin typeface="Arial"/>
                <a:cs typeface="Arial"/>
              </a:rPr>
              <a:t>osferin</a:t>
            </a:r>
            <a:r>
              <a:rPr sz="2400" dirty="0">
                <a:latin typeface="Arial"/>
                <a:cs typeface="Arial"/>
              </a:rPr>
              <a:t>	kalınl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ğ</a:t>
            </a:r>
            <a:r>
              <a:rPr sz="2400" dirty="0">
                <a:latin typeface="Arial"/>
                <a:cs typeface="Arial"/>
              </a:rPr>
              <a:t>ı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88" y="1911858"/>
            <a:ext cx="3432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5194" algn="l"/>
                <a:tab pos="2010410" algn="l"/>
              </a:tabLst>
            </a:pPr>
            <a:r>
              <a:rPr sz="2400" spc="-5" dirty="0">
                <a:latin typeface="Arial"/>
                <a:cs typeface="Arial"/>
              </a:rPr>
              <a:t>bağ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ı	o</a:t>
            </a:r>
            <a:r>
              <a:rPr sz="2400" spc="-5" dirty="0">
                <a:latin typeface="Arial"/>
                <a:cs typeface="Arial"/>
              </a:rPr>
              <a:t>larak</a:t>
            </a:r>
            <a:r>
              <a:rPr sz="2400" dirty="0">
                <a:latin typeface="Arial"/>
                <a:cs typeface="Arial"/>
              </a:rPr>
              <a:t>	ye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yü</a:t>
            </a:r>
            <a:r>
              <a:rPr sz="2400" spc="1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üne</a:t>
            </a:r>
            <a:endParaRPr sz="2400">
              <a:latin typeface="Arial"/>
              <a:cs typeface="Arial"/>
            </a:endParaRPr>
          </a:p>
          <a:p>
            <a:pPr marL="220726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daha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572" y="1911858"/>
            <a:ext cx="7550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ya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ın  fazl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88" y="2277313"/>
            <a:ext cx="1500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kısımlarda  </a:t>
            </a:r>
            <a:r>
              <a:rPr sz="2400" dirty="0">
                <a:latin typeface="Arial"/>
                <a:cs typeface="Arial"/>
              </a:rPr>
              <a:t>yüksek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le  </a:t>
            </a:r>
            <a:r>
              <a:rPr sz="2400" spc="-5" dirty="0">
                <a:latin typeface="Arial"/>
                <a:cs typeface="Arial"/>
              </a:rPr>
              <a:t>kalınlığı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0679" y="2643632"/>
            <a:ext cx="2446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>
              <a:lnSpc>
                <a:spcPct val="100000"/>
              </a:lnSpc>
              <a:spcBef>
                <a:spcPts val="100"/>
              </a:spcBef>
              <a:tabLst>
                <a:tab pos="1163320" algn="l"/>
              </a:tabLst>
            </a:pPr>
            <a:r>
              <a:rPr sz="2400" spc="-5" dirty="0">
                <a:latin typeface="Arial"/>
                <a:cs typeface="Arial"/>
              </a:rPr>
              <a:t>hava		kütles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in  az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ldı</a:t>
            </a:r>
            <a:r>
              <a:rPr sz="2400" dirty="0">
                <a:latin typeface="Arial"/>
                <a:cs typeface="Arial"/>
              </a:rPr>
              <a:t>ğ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nd</a:t>
            </a:r>
            <a:r>
              <a:rPr sz="2400" spc="-5" dirty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88" y="3301428"/>
            <a:ext cx="324612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latin typeface="Arial"/>
                <a:cs typeface="Arial"/>
              </a:rPr>
              <a:t>yükseklerde daha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azdır.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Arial"/>
                <a:cs typeface="Arial"/>
              </a:rPr>
              <a:t>Yeryüzünden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1301" y="3814317"/>
            <a:ext cx="102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itibaren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388" y="4180078"/>
            <a:ext cx="441388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yükseldikçe hava basıncındaki  azalma önce hızlı, giderek ise  </a:t>
            </a:r>
            <a:r>
              <a:rPr sz="2400" dirty="0">
                <a:latin typeface="Arial"/>
                <a:cs typeface="Arial"/>
              </a:rPr>
              <a:t>azalarak </a:t>
            </a:r>
            <a:r>
              <a:rPr sz="2400" spc="-5" dirty="0">
                <a:latin typeface="Arial"/>
                <a:cs typeface="Arial"/>
              </a:rPr>
              <a:t>devam </a:t>
            </a:r>
            <a:r>
              <a:rPr sz="2400" spc="-15" dirty="0">
                <a:latin typeface="Arial"/>
                <a:cs typeface="Arial"/>
              </a:rPr>
              <a:t>etmektedir. </a:t>
            </a:r>
            <a:r>
              <a:rPr sz="2400" spc="-10" dirty="0">
                <a:latin typeface="Arial"/>
                <a:cs typeface="Arial"/>
              </a:rPr>
              <a:t>Bu  </a:t>
            </a:r>
            <a:r>
              <a:rPr sz="2400" dirty="0">
                <a:latin typeface="Arial"/>
                <a:cs typeface="Arial"/>
              </a:rPr>
              <a:t>nedenle </a:t>
            </a:r>
            <a:r>
              <a:rPr sz="2400" spc="-5" dirty="0">
                <a:latin typeface="Arial"/>
                <a:cs typeface="Arial"/>
              </a:rPr>
              <a:t>hava basıncının </a:t>
            </a:r>
            <a:r>
              <a:rPr sz="2400" spc="-10" dirty="0">
                <a:latin typeface="Arial"/>
                <a:cs typeface="Arial"/>
              </a:rPr>
              <a:t>en  </a:t>
            </a:r>
            <a:r>
              <a:rPr sz="2400" dirty="0">
                <a:latin typeface="Arial"/>
                <a:cs typeface="Arial"/>
              </a:rPr>
              <a:t>yüksek </a:t>
            </a:r>
            <a:r>
              <a:rPr sz="2400" spc="-5" dirty="0">
                <a:latin typeface="Arial"/>
                <a:cs typeface="Arial"/>
              </a:rPr>
              <a:t>değeri </a:t>
            </a:r>
            <a:r>
              <a:rPr sz="2400" dirty="0">
                <a:latin typeface="Arial"/>
                <a:cs typeface="Arial"/>
              </a:rPr>
              <a:t>deniz seviyesinde  </a:t>
            </a:r>
            <a:r>
              <a:rPr sz="2400" spc="-5" dirty="0">
                <a:latin typeface="Arial"/>
                <a:cs typeface="Arial"/>
              </a:rPr>
              <a:t>760 </a:t>
            </a:r>
            <a:r>
              <a:rPr sz="2400" dirty="0">
                <a:latin typeface="Arial"/>
                <a:cs typeface="Arial"/>
              </a:rPr>
              <a:t>mmHg olarak </a:t>
            </a:r>
            <a:r>
              <a:rPr sz="2400" spc="-35" dirty="0">
                <a:latin typeface="Arial"/>
                <a:cs typeface="Arial"/>
              </a:rPr>
              <a:t>Toriçelli  </a:t>
            </a:r>
            <a:r>
              <a:rPr sz="2400" spc="-5" dirty="0">
                <a:latin typeface="Arial"/>
                <a:cs typeface="Arial"/>
              </a:rPr>
              <a:t>(1643) tarafından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bulunmuştur.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603" y="0"/>
            <a:ext cx="635965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5789" y="3284220"/>
            <a:ext cx="187960" cy="3168650"/>
            <a:chOff x="5935789" y="3284220"/>
            <a:chExt cx="187960" cy="3168650"/>
          </a:xfrm>
        </p:grpSpPr>
        <p:sp>
          <p:nvSpPr>
            <p:cNvPr id="3" name="object 3"/>
            <p:cNvSpPr/>
            <p:nvPr/>
          </p:nvSpPr>
          <p:spPr>
            <a:xfrm>
              <a:off x="6047232" y="3284220"/>
              <a:ext cx="76200" cy="3168650"/>
            </a:xfrm>
            <a:custGeom>
              <a:avLst/>
              <a:gdLst/>
              <a:ahLst/>
              <a:cxnLst/>
              <a:rect l="l" t="t" r="r" b="b"/>
              <a:pathLst>
                <a:path w="76200" h="316865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3168395"/>
                  </a:lnTo>
                  <a:lnTo>
                    <a:pt x="44450" y="3168395"/>
                  </a:lnTo>
                  <a:lnTo>
                    <a:pt x="44450" y="63500"/>
                  </a:lnTo>
                  <a:close/>
                </a:path>
                <a:path w="76200" h="316865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16865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40552" y="3718560"/>
              <a:ext cx="143510" cy="862965"/>
            </a:xfrm>
            <a:custGeom>
              <a:avLst/>
              <a:gdLst/>
              <a:ahLst/>
              <a:cxnLst/>
              <a:rect l="l" t="t" r="r" b="b"/>
              <a:pathLst>
                <a:path w="143510" h="862964">
                  <a:moveTo>
                    <a:pt x="0" y="862583"/>
                  </a:moveTo>
                  <a:lnTo>
                    <a:pt x="143256" y="862583"/>
                  </a:lnTo>
                </a:path>
                <a:path w="143510" h="862964">
                  <a:moveTo>
                    <a:pt x="0" y="0"/>
                  </a:moveTo>
                  <a:lnTo>
                    <a:pt x="143256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405" y="3526358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0754" y="4461713"/>
            <a:ext cx="10674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9010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Rölatif	</a:t>
            </a:r>
            <a:r>
              <a:rPr sz="3000" baseline="15277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000" baseline="15277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Basınç,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0754" y="5071617"/>
            <a:ext cx="795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kg/cm</a:t>
            </a:r>
            <a:r>
              <a:rPr sz="1950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950" baseline="25641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9628" y="5109717"/>
            <a:ext cx="2816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  <a:tab pos="1020444" algn="l"/>
              </a:tabLst>
            </a:pPr>
            <a:r>
              <a:rPr sz="3000" baseline="-31944" dirty="0">
                <a:solidFill>
                  <a:srgbClr val="FFFFFF"/>
                </a:solidFill>
                <a:latin typeface="Times New Roman"/>
                <a:cs typeface="Times New Roman"/>
              </a:rPr>
              <a:t>0	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Atmosfer</a:t>
            </a:r>
            <a:r>
              <a:rPr sz="20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Ba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sıncı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814" y="121158"/>
            <a:ext cx="7514590" cy="291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4425" marR="1270635" indent="-34163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FF"/>
                </a:solidFill>
                <a:latin typeface="TeXGyreAdventor"/>
                <a:cs typeface="TeXGyreAdventor"/>
              </a:rPr>
              <a:t>MUTLAK BASINÇ</a:t>
            </a:r>
            <a:r>
              <a:rPr sz="3600" spc="-80" dirty="0">
                <a:solidFill>
                  <a:srgbClr val="0000FF"/>
                </a:solidFill>
                <a:latin typeface="TeXGyreAdventor"/>
                <a:cs typeface="TeXGyreAdventor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TeXGyreAdventor"/>
                <a:cs typeface="TeXGyreAdventor"/>
              </a:rPr>
              <a:t>VE  </a:t>
            </a:r>
            <a:r>
              <a:rPr sz="3600" dirty="0">
                <a:solidFill>
                  <a:srgbClr val="0000FF"/>
                </a:solidFill>
                <a:latin typeface="TeXGyreAdventor"/>
                <a:cs typeface="TeXGyreAdventor"/>
              </a:rPr>
              <a:t>RÖLATİF</a:t>
            </a:r>
            <a:r>
              <a:rPr sz="3600" spc="-25" dirty="0">
                <a:solidFill>
                  <a:srgbClr val="0000FF"/>
                </a:solidFill>
                <a:latin typeface="TeXGyreAdventor"/>
                <a:cs typeface="TeXGyreAdventor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TeXGyreAdventor"/>
                <a:cs typeface="TeXGyreAdventor"/>
              </a:rPr>
              <a:t>BASINÇ</a:t>
            </a:r>
            <a:endParaRPr sz="3600">
              <a:latin typeface="TeXGyreAdventor"/>
              <a:cs typeface="TeXGyreAdventor"/>
            </a:endParaRPr>
          </a:p>
          <a:p>
            <a:pPr marL="299085" marR="5080" indent="-287020">
              <a:lnSpc>
                <a:spcPct val="100000"/>
              </a:lnSpc>
              <a:spcBef>
                <a:spcPts val="1410"/>
              </a:spcBef>
            </a:pPr>
            <a:r>
              <a:rPr sz="1900" spc="38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TeXGyreAdventor"/>
                <a:cs typeface="TeXGyreAdventor"/>
              </a:rPr>
              <a:t>Basıncın, mutlak sıfır noktasına göre ölçülüp </a:t>
            </a:r>
            <a:r>
              <a:rPr sz="2400" spc="-105" dirty="0">
                <a:latin typeface="TeXGyreAdventor"/>
                <a:cs typeface="TeXGyreAdventor"/>
              </a:rPr>
              <a:t>ifade  </a:t>
            </a:r>
            <a:r>
              <a:rPr sz="2400" dirty="0">
                <a:latin typeface="TeXGyreAdventor"/>
                <a:cs typeface="TeXGyreAdventor"/>
              </a:rPr>
              <a:t>edilmesine </a:t>
            </a:r>
            <a:r>
              <a:rPr sz="2400" spc="-10" dirty="0">
                <a:latin typeface="TeXGyreAdventor"/>
                <a:cs typeface="TeXGyreAdventor"/>
              </a:rPr>
              <a:t>MUTLAK </a:t>
            </a:r>
            <a:r>
              <a:rPr sz="2400" spc="-5" dirty="0">
                <a:latin typeface="TeXGyreAdventor"/>
                <a:cs typeface="TeXGyreAdventor"/>
              </a:rPr>
              <a:t>BASINÇ</a:t>
            </a:r>
            <a:r>
              <a:rPr sz="2400" spc="5" dirty="0">
                <a:latin typeface="TeXGyreAdventor"/>
                <a:cs typeface="TeXGyreAdventor"/>
              </a:rPr>
              <a:t> </a:t>
            </a:r>
            <a:r>
              <a:rPr sz="2400" dirty="0">
                <a:latin typeface="TeXGyreAdventor"/>
                <a:cs typeface="TeXGyreAdventor"/>
              </a:rPr>
              <a:t>denir.</a:t>
            </a:r>
            <a:endParaRPr sz="2400">
              <a:latin typeface="TeXGyreAdventor"/>
              <a:cs typeface="TeXGyreAdventor"/>
            </a:endParaRPr>
          </a:p>
          <a:p>
            <a:pPr marL="299085" marR="234315" indent="-287020">
              <a:lnSpc>
                <a:spcPct val="100000"/>
              </a:lnSpc>
              <a:spcBef>
                <a:spcPts val="1180"/>
              </a:spcBef>
            </a:pPr>
            <a:r>
              <a:rPr sz="1900" spc="380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400" dirty="0">
                <a:latin typeface="TeXGyreAdventor"/>
                <a:cs typeface="TeXGyreAdventor"/>
              </a:rPr>
              <a:t>Basıncın, atmosferik </a:t>
            </a:r>
            <a:r>
              <a:rPr sz="2400" spc="-5" dirty="0">
                <a:latin typeface="TeXGyreAdventor"/>
                <a:cs typeface="TeXGyreAdventor"/>
              </a:rPr>
              <a:t>basınca </a:t>
            </a:r>
            <a:r>
              <a:rPr sz="2400" dirty="0">
                <a:latin typeface="TeXGyreAdventor"/>
                <a:cs typeface="TeXGyreAdventor"/>
              </a:rPr>
              <a:t>göre ölçülüp</a:t>
            </a:r>
            <a:r>
              <a:rPr sz="2400" spc="-459" dirty="0">
                <a:latin typeface="TeXGyreAdventor"/>
                <a:cs typeface="TeXGyreAdventor"/>
              </a:rPr>
              <a:t> </a:t>
            </a:r>
            <a:r>
              <a:rPr sz="2400" spc="-100" dirty="0">
                <a:latin typeface="TeXGyreAdventor"/>
                <a:cs typeface="TeXGyreAdventor"/>
              </a:rPr>
              <a:t>ifade  </a:t>
            </a:r>
            <a:r>
              <a:rPr sz="2400" dirty="0">
                <a:latin typeface="TeXGyreAdventor"/>
                <a:cs typeface="TeXGyreAdventor"/>
              </a:rPr>
              <a:t>edilmesine </a:t>
            </a:r>
            <a:r>
              <a:rPr sz="2400" spc="-5" dirty="0">
                <a:latin typeface="TeXGyreAdventor"/>
                <a:cs typeface="TeXGyreAdventor"/>
              </a:rPr>
              <a:t>RÖLATİF BASINÇ</a:t>
            </a:r>
            <a:r>
              <a:rPr sz="2400" dirty="0">
                <a:latin typeface="TeXGyreAdventor"/>
                <a:cs typeface="TeXGyreAdventor"/>
              </a:rPr>
              <a:t> denir.</a:t>
            </a:r>
            <a:endParaRPr sz="2400">
              <a:latin typeface="TeXGyreAdventor"/>
              <a:cs typeface="TeXGyreAdventor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54061" y="3537203"/>
            <a:ext cx="187960" cy="2987040"/>
            <a:chOff x="1254061" y="3537203"/>
            <a:chExt cx="187960" cy="2987040"/>
          </a:xfrm>
        </p:grpSpPr>
        <p:sp>
          <p:nvSpPr>
            <p:cNvPr id="11" name="object 11"/>
            <p:cNvSpPr/>
            <p:nvPr/>
          </p:nvSpPr>
          <p:spPr>
            <a:xfrm>
              <a:off x="1365504" y="3537203"/>
              <a:ext cx="76200" cy="2987040"/>
            </a:xfrm>
            <a:custGeom>
              <a:avLst/>
              <a:gdLst/>
              <a:ahLst/>
              <a:cxnLst/>
              <a:rect l="l" t="t" r="r" b="b"/>
              <a:pathLst>
                <a:path w="76200" h="298704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987040"/>
                  </a:lnTo>
                  <a:lnTo>
                    <a:pt x="44450" y="2987040"/>
                  </a:lnTo>
                  <a:lnTo>
                    <a:pt x="44450" y="63500"/>
                  </a:lnTo>
                  <a:close/>
                </a:path>
                <a:path w="76200" h="298704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49" y="63500"/>
                  </a:lnTo>
                  <a:lnTo>
                    <a:pt x="38100" y="0"/>
                  </a:lnTo>
                  <a:close/>
                </a:path>
                <a:path w="76200" h="2987040">
                  <a:moveTo>
                    <a:pt x="69849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49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8824" y="4652771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09">
                  <a:moveTo>
                    <a:pt x="0" y="0"/>
                  </a:moveTo>
                  <a:lnTo>
                    <a:pt x="143256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79119" y="4462017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7290" y="532587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7290" y="6046723"/>
            <a:ext cx="2283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305" algn="l"/>
                <a:tab pos="1022350" algn="l"/>
              </a:tabLst>
            </a:pPr>
            <a:r>
              <a:rPr sz="3000" baseline="-31944" dirty="0">
                <a:solidFill>
                  <a:srgbClr val="FFFFFF"/>
                </a:solidFill>
                <a:latin typeface="Times New Roman"/>
                <a:cs typeface="Times New Roman"/>
              </a:rPr>
              <a:t>0	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Mutlak</a:t>
            </a:r>
            <a:r>
              <a:rPr sz="2000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Sıfır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57300" y="3787140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7290" y="359676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39" y="4533391"/>
            <a:ext cx="83185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Mutlak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nç,  kg/cm</a:t>
            </a:r>
            <a:r>
              <a:rPr sz="1950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950" baseline="25641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6124" y="5152389"/>
            <a:ext cx="20827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94945" algn="l"/>
              </a:tabLst>
            </a:pPr>
            <a:r>
              <a:rPr sz="13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7311" y="5181346"/>
            <a:ext cx="197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spc="-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Atmosfer</a:t>
            </a:r>
            <a:r>
              <a:rPr sz="20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Ba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sıncı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44927" y="5653227"/>
            <a:ext cx="11048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3195" y="5504789"/>
            <a:ext cx="1346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 =1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kg/cm2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15770" y="3297173"/>
            <a:ext cx="2134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800" baseline="501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0800" spc="-1147" baseline="50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50" spc="30" baseline="-21367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=2,5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63564" y="4581144"/>
            <a:ext cx="271780" cy="1440180"/>
          </a:xfrm>
          <a:custGeom>
            <a:avLst/>
            <a:gdLst/>
            <a:ahLst/>
            <a:cxnLst/>
            <a:rect l="l" t="t" r="r" b="b"/>
            <a:pathLst>
              <a:path w="271779" h="1440179">
                <a:moveTo>
                  <a:pt x="127000" y="127000"/>
                </a:moveTo>
                <a:lnTo>
                  <a:pt x="120650" y="114300"/>
                </a:lnTo>
                <a:lnTo>
                  <a:pt x="63500" y="0"/>
                </a:lnTo>
                <a:lnTo>
                  <a:pt x="0" y="127000"/>
                </a:lnTo>
                <a:lnTo>
                  <a:pt x="57150" y="127000"/>
                </a:lnTo>
                <a:lnTo>
                  <a:pt x="57150" y="864108"/>
                </a:lnTo>
                <a:lnTo>
                  <a:pt x="69850" y="864108"/>
                </a:lnTo>
                <a:lnTo>
                  <a:pt x="69850" y="127000"/>
                </a:lnTo>
                <a:lnTo>
                  <a:pt x="127000" y="127000"/>
                </a:lnTo>
                <a:close/>
              </a:path>
              <a:path w="271779" h="1440179">
                <a:moveTo>
                  <a:pt x="271780" y="1313180"/>
                </a:moveTo>
                <a:lnTo>
                  <a:pt x="214630" y="1313180"/>
                </a:lnTo>
                <a:lnTo>
                  <a:pt x="214630" y="864108"/>
                </a:lnTo>
                <a:lnTo>
                  <a:pt x="201930" y="864108"/>
                </a:lnTo>
                <a:lnTo>
                  <a:pt x="201930" y="1313180"/>
                </a:lnTo>
                <a:lnTo>
                  <a:pt x="144780" y="1313180"/>
                </a:lnTo>
                <a:lnTo>
                  <a:pt x="208280" y="1440180"/>
                </a:lnTo>
                <a:lnTo>
                  <a:pt x="265430" y="1325880"/>
                </a:lnTo>
                <a:lnTo>
                  <a:pt x="271780" y="1313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82182" y="3191967"/>
            <a:ext cx="2279015" cy="157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800" baseline="3086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0800" spc="-1372" baseline="30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50" spc="22" baseline="-21367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=1,5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37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Pozitif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Basınç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4228" y="5974791"/>
            <a:ext cx="31934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85800" algn="l"/>
              </a:tabLst>
            </a:pPr>
            <a:r>
              <a:rPr sz="3000" baseline="-38888" dirty="0">
                <a:solidFill>
                  <a:srgbClr val="FFFFFF"/>
                </a:solidFill>
                <a:latin typeface="Times New Roman"/>
                <a:cs typeface="Times New Roman"/>
              </a:rPr>
              <a:t>-1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Negatif Basınç</a:t>
            </a:r>
            <a:r>
              <a:rPr sz="2000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(Va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kum)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1235</Words>
  <Application>Microsoft Office PowerPoint</Application>
  <PresentationFormat>Ekran Gösterisi (4:3)</PresentationFormat>
  <Paragraphs>158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TeXGyreAdventor</vt:lpstr>
      <vt:lpstr>Times New Roman</vt:lpstr>
      <vt:lpstr>Wingdings</vt:lpstr>
      <vt:lpstr>Office Theme</vt:lpstr>
      <vt:lpstr>METEOROLOJİ</vt:lpstr>
      <vt:lpstr>HAVA BASINCI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Hava Basıncının Ölçülmesi:</vt:lpstr>
      <vt:lpstr>PowerPoint Sunusu</vt:lpstr>
      <vt:lpstr>PowerPoint Sunusu</vt:lpstr>
      <vt:lpstr>Hava Basıncını Etkileyen Faktörler :</vt:lpstr>
      <vt:lpstr>PowerPoint Sunusu</vt:lpstr>
      <vt:lpstr>Ölçülen Hava Basıncı Değeri Üzerinde Yapılan Düzeltmeler:</vt:lpstr>
      <vt:lpstr>PowerPoint Sunusu</vt:lpstr>
      <vt:lpstr>Alet hata düzeltmesi: İmalat sonrasında her aletin bir hatası olabilir. Bu  hata değeri hassas ölçümlerle belirlenerek aletin kataloguna yazılır. Bu  şekilde, kullanma sonucunda okunan değer, katalogda belirtilen alet hata  değeri ile düzeltilir.</vt:lpstr>
      <vt:lpstr>Aksiyon Merkezleri</vt:lpstr>
      <vt:lpstr>PowerPoint Sunusu</vt:lpstr>
      <vt:lpstr>Antisiklon (Yüksek Basınç) Merkezleri: Soğuyan hava daralır ve  yoğunlaşır. Basıncı artar. Böylece soğuk karakterli antisiklonlar  oluşur. Rüzgarlar merkezden dışa doğrudur.</vt:lpstr>
      <vt:lpstr>PowerPoint Sunusu</vt:lpstr>
      <vt:lpstr>Antisiklon (Yüksek Basınç) Merkezleri</vt:lpstr>
      <vt:lpstr>PowerPoint Sunusu</vt:lpstr>
      <vt:lpstr>PowerPoint Sunusu</vt:lpstr>
      <vt:lpstr>PowerPoint Sunusu</vt:lpstr>
      <vt:lpstr>Yıl içinde hava basıncı değişimleri ve rüzgarlar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keywords>Meteoroloji-1-2-3-4 haftalar</cp:keywords>
  <cp:lastModifiedBy>user</cp:lastModifiedBy>
  <cp:revision>1</cp:revision>
  <dcterms:created xsi:type="dcterms:W3CDTF">2020-05-11T06:56:19Z</dcterms:created>
  <dcterms:modified xsi:type="dcterms:W3CDTF">2020-05-11T07:05:58Z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