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94"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875C0FF5-BE0C-4B80-9C00-6FCCF9204DE1}" type="datetimeFigureOut">
              <a:rPr lang="tr-TR" smtClean="0"/>
              <a:t>28.4.2019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458B356-A56F-4219-B194-B1B69E1F3F51}" type="slidenum">
              <a:rPr lang="tr-TR" smtClean="0"/>
              <a:t>‹#›</a:t>
            </a:fld>
            <a:endParaRPr lang="tr-TR"/>
          </a:p>
        </p:txBody>
      </p:sp>
    </p:spTree>
    <p:extLst>
      <p:ext uri="{BB962C8B-B14F-4D97-AF65-F5344CB8AC3E}">
        <p14:creationId xmlns:p14="http://schemas.microsoft.com/office/powerpoint/2010/main" val="16292974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75C0FF5-BE0C-4B80-9C00-6FCCF9204DE1}" type="datetimeFigureOut">
              <a:rPr lang="tr-TR" smtClean="0"/>
              <a:t>28.4.2019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458B356-A56F-4219-B194-B1B69E1F3F51}" type="slidenum">
              <a:rPr lang="tr-TR" smtClean="0"/>
              <a:t>‹#›</a:t>
            </a:fld>
            <a:endParaRPr lang="tr-TR"/>
          </a:p>
        </p:txBody>
      </p:sp>
    </p:spTree>
    <p:extLst>
      <p:ext uri="{BB962C8B-B14F-4D97-AF65-F5344CB8AC3E}">
        <p14:creationId xmlns:p14="http://schemas.microsoft.com/office/powerpoint/2010/main" val="16123654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75C0FF5-BE0C-4B80-9C00-6FCCF9204DE1}" type="datetimeFigureOut">
              <a:rPr lang="tr-TR" smtClean="0"/>
              <a:t>28.4.2019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458B356-A56F-4219-B194-B1B69E1F3F51}" type="slidenum">
              <a:rPr lang="tr-TR" smtClean="0"/>
              <a:t>‹#›</a:t>
            </a:fld>
            <a:endParaRPr lang="tr-TR"/>
          </a:p>
        </p:txBody>
      </p:sp>
    </p:spTree>
    <p:extLst>
      <p:ext uri="{BB962C8B-B14F-4D97-AF65-F5344CB8AC3E}">
        <p14:creationId xmlns:p14="http://schemas.microsoft.com/office/powerpoint/2010/main" val="9627765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75C0FF5-BE0C-4B80-9C00-6FCCF9204DE1}" type="datetimeFigureOut">
              <a:rPr lang="tr-TR" smtClean="0"/>
              <a:t>28.4.2019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458B356-A56F-4219-B194-B1B69E1F3F51}" type="slidenum">
              <a:rPr lang="tr-TR" smtClean="0"/>
              <a:t>‹#›</a:t>
            </a:fld>
            <a:endParaRPr lang="tr-TR"/>
          </a:p>
        </p:txBody>
      </p:sp>
    </p:spTree>
    <p:extLst>
      <p:ext uri="{BB962C8B-B14F-4D97-AF65-F5344CB8AC3E}">
        <p14:creationId xmlns:p14="http://schemas.microsoft.com/office/powerpoint/2010/main" val="7110525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875C0FF5-BE0C-4B80-9C00-6FCCF9204DE1}" type="datetimeFigureOut">
              <a:rPr lang="tr-TR" smtClean="0"/>
              <a:t>28.4.2019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458B356-A56F-4219-B194-B1B69E1F3F51}" type="slidenum">
              <a:rPr lang="tr-TR" smtClean="0"/>
              <a:t>‹#›</a:t>
            </a:fld>
            <a:endParaRPr lang="tr-TR"/>
          </a:p>
        </p:txBody>
      </p:sp>
    </p:spTree>
    <p:extLst>
      <p:ext uri="{BB962C8B-B14F-4D97-AF65-F5344CB8AC3E}">
        <p14:creationId xmlns:p14="http://schemas.microsoft.com/office/powerpoint/2010/main" val="20753915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875C0FF5-BE0C-4B80-9C00-6FCCF9204DE1}" type="datetimeFigureOut">
              <a:rPr lang="tr-TR" smtClean="0"/>
              <a:t>28.4.2019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458B356-A56F-4219-B194-B1B69E1F3F51}" type="slidenum">
              <a:rPr lang="tr-TR" smtClean="0"/>
              <a:t>‹#›</a:t>
            </a:fld>
            <a:endParaRPr lang="tr-TR"/>
          </a:p>
        </p:txBody>
      </p:sp>
    </p:spTree>
    <p:extLst>
      <p:ext uri="{BB962C8B-B14F-4D97-AF65-F5344CB8AC3E}">
        <p14:creationId xmlns:p14="http://schemas.microsoft.com/office/powerpoint/2010/main" val="2615422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875C0FF5-BE0C-4B80-9C00-6FCCF9204DE1}" type="datetimeFigureOut">
              <a:rPr lang="tr-TR" smtClean="0"/>
              <a:t>28.4.2019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D458B356-A56F-4219-B194-B1B69E1F3F51}" type="slidenum">
              <a:rPr lang="tr-TR" smtClean="0"/>
              <a:t>‹#›</a:t>
            </a:fld>
            <a:endParaRPr lang="tr-TR"/>
          </a:p>
        </p:txBody>
      </p:sp>
    </p:spTree>
    <p:extLst>
      <p:ext uri="{BB962C8B-B14F-4D97-AF65-F5344CB8AC3E}">
        <p14:creationId xmlns:p14="http://schemas.microsoft.com/office/powerpoint/2010/main" val="23402520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75C0FF5-BE0C-4B80-9C00-6FCCF9204DE1}" type="datetimeFigureOut">
              <a:rPr lang="tr-TR" smtClean="0"/>
              <a:t>28.4.2019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D458B356-A56F-4219-B194-B1B69E1F3F51}" type="slidenum">
              <a:rPr lang="tr-TR" smtClean="0"/>
              <a:t>‹#›</a:t>
            </a:fld>
            <a:endParaRPr lang="tr-TR"/>
          </a:p>
        </p:txBody>
      </p:sp>
    </p:spTree>
    <p:extLst>
      <p:ext uri="{BB962C8B-B14F-4D97-AF65-F5344CB8AC3E}">
        <p14:creationId xmlns:p14="http://schemas.microsoft.com/office/powerpoint/2010/main" val="462532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75C0FF5-BE0C-4B80-9C00-6FCCF9204DE1}" type="datetimeFigureOut">
              <a:rPr lang="tr-TR" smtClean="0"/>
              <a:t>28.4.2019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D458B356-A56F-4219-B194-B1B69E1F3F51}" type="slidenum">
              <a:rPr lang="tr-TR" smtClean="0"/>
              <a:t>‹#›</a:t>
            </a:fld>
            <a:endParaRPr lang="tr-TR"/>
          </a:p>
        </p:txBody>
      </p:sp>
    </p:spTree>
    <p:extLst>
      <p:ext uri="{BB962C8B-B14F-4D97-AF65-F5344CB8AC3E}">
        <p14:creationId xmlns:p14="http://schemas.microsoft.com/office/powerpoint/2010/main" val="30837348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75C0FF5-BE0C-4B80-9C00-6FCCF9204DE1}" type="datetimeFigureOut">
              <a:rPr lang="tr-TR" smtClean="0"/>
              <a:t>28.4.2019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458B356-A56F-4219-B194-B1B69E1F3F51}" type="slidenum">
              <a:rPr lang="tr-TR" smtClean="0"/>
              <a:t>‹#›</a:t>
            </a:fld>
            <a:endParaRPr lang="tr-TR"/>
          </a:p>
        </p:txBody>
      </p:sp>
    </p:spTree>
    <p:extLst>
      <p:ext uri="{BB962C8B-B14F-4D97-AF65-F5344CB8AC3E}">
        <p14:creationId xmlns:p14="http://schemas.microsoft.com/office/powerpoint/2010/main" val="33356066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75C0FF5-BE0C-4B80-9C00-6FCCF9204DE1}" type="datetimeFigureOut">
              <a:rPr lang="tr-TR" smtClean="0"/>
              <a:t>28.4.2019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458B356-A56F-4219-B194-B1B69E1F3F51}" type="slidenum">
              <a:rPr lang="tr-TR" smtClean="0"/>
              <a:t>‹#›</a:t>
            </a:fld>
            <a:endParaRPr lang="tr-TR"/>
          </a:p>
        </p:txBody>
      </p:sp>
    </p:spTree>
    <p:extLst>
      <p:ext uri="{BB962C8B-B14F-4D97-AF65-F5344CB8AC3E}">
        <p14:creationId xmlns:p14="http://schemas.microsoft.com/office/powerpoint/2010/main" val="4882465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75C0FF5-BE0C-4B80-9C00-6FCCF9204DE1}" type="datetimeFigureOut">
              <a:rPr lang="tr-TR" smtClean="0"/>
              <a:t>28.4.2019</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58B356-A56F-4219-B194-B1B69E1F3F51}" type="slidenum">
              <a:rPr lang="tr-TR" smtClean="0"/>
              <a:t>‹#›</a:t>
            </a:fld>
            <a:endParaRPr lang="tr-TR"/>
          </a:p>
        </p:txBody>
      </p:sp>
    </p:spTree>
    <p:extLst>
      <p:ext uri="{BB962C8B-B14F-4D97-AF65-F5344CB8AC3E}">
        <p14:creationId xmlns:p14="http://schemas.microsoft.com/office/powerpoint/2010/main" val="2726649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Autofit/>
          </a:bodyPr>
          <a:lstStyle/>
          <a:p>
            <a:r>
              <a:rPr lang="tr-TR" sz="3600" b="1" dirty="0">
                <a:solidFill>
                  <a:schemeClr val="bg2">
                    <a:lumMod val="25000"/>
                  </a:schemeClr>
                </a:solidFill>
                <a:effectLst/>
              </a:rPr>
              <a:t>Dünyadaki Suyun Dağılımı Ve Su Tüketimi</a:t>
            </a:r>
          </a:p>
        </p:txBody>
      </p:sp>
      <p:sp>
        <p:nvSpPr>
          <p:cNvPr id="3" name="İçerik Yer Tutucusu 2"/>
          <p:cNvSpPr>
            <a:spLocks noGrp="1"/>
          </p:cNvSpPr>
          <p:nvPr>
            <p:ph idx="1"/>
          </p:nvPr>
        </p:nvSpPr>
        <p:spPr>
          <a:xfrm>
            <a:off x="179512" y="1600200"/>
            <a:ext cx="8712968" cy="4525963"/>
          </a:xfrm>
        </p:spPr>
        <p:txBody>
          <a:bodyPr>
            <a:noAutofit/>
          </a:bodyPr>
          <a:lstStyle/>
          <a:p>
            <a:pPr marL="0" indent="0" algn="just">
              <a:buNone/>
            </a:pPr>
            <a:r>
              <a:rPr lang="tr-TR" sz="2800" b="1" dirty="0"/>
              <a:t>Dünyadaki toplam suyun yaklaşık 1 386 milyon kilometre küp (332,5 milyon mil küp)’nün yani        % 96’dan fazlasını  tuzlu sular oluşturmaktadır.  Bütün tatlı su kaynaklarının % 68’inden fazlası buz ve buzulların içinde hapsedilmiştir. </a:t>
            </a:r>
          </a:p>
          <a:p>
            <a:pPr marL="0" indent="0" algn="just">
              <a:buNone/>
            </a:pPr>
            <a:r>
              <a:rPr lang="tr-TR" sz="2800" b="1" dirty="0"/>
              <a:t> </a:t>
            </a:r>
          </a:p>
          <a:p>
            <a:pPr marL="0" indent="0" algn="just">
              <a:buNone/>
            </a:pPr>
            <a:r>
              <a:rPr lang="tr-TR" sz="2800" b="1" dirty="0"/>
              <a:t>Tatlı suyun diğer % 30’u ise yer altındadır. Nehirler, göller gibi yüzeysel tatlı su kaynakları, dünyadaki toplam suyun yaklaşık % 1’inin 1/700’ü olan 93 100 kilometre küp (22 300 mil küp)’nü oluşturur. </a:t>
            </a:r>
          </a:p>
          <a:p>
            <a:pPr marL="0" indent="0">
              <a:buNone/>
            </a:pPr>
            <a:endParaRPr lang="tr-TR" sz="2800" b="1" dirty="0"/>
          </a:p>
        </p:txBody>
      </p:sp>
    </p:spTree>
    <p:extLst>
      <p:ext uri="{BB962C8B-B14F-4D97-AF65-F5344CB8AC3E}">
        <p14:creationId xmlns:p14="http://schemas.microsoft.com/office/powerpoint/2010/main" val="375045185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Autofit/>
          </a:bodyPr>
          <a:lstStyle/>
          <a:p>
            <a:pPr marL="0" indent="0" algn="just">
              <a:buNone/>
            </a:pPr>
            <a:r>
              <a:rPr lang="tr-TR" sz="2800" b="1" dirty="0">
                <a:latin typeface="Times New Roman" panose="02020603050405020304" pitchFamily="18" charset="0"/>
                <a:cs typeface="Times New Roman" panose="02020603050405020304" pitchFamily="18" charset="0"/>
              </a:rPr>
              <a:t>İhtiyaçları karşılamaya uygun su miktarı Dünya'daki toplam su stoklarının ancak % 0,25'ini (binde 25'ini) oluşturmaktadır. Dünyadaki bütün suyu 4 litrelik bir bidona koyduğumuzu düşünürsek canlıların kullanabileceği su miktarı sadece 1 çorba kaşığı kadardır. </a:t>
            </a:r>
            <a:endParaRPr lang="tr-TR" sz="2800" b="1" dirty="0" smtClean="0">
              <a:latin typeface="Times New Roman" panose="02020603050405020304" pitchFamily="18" charset="0"/>
              <a:cs typeface="Times New Roman" panose="02020603050405020304" pitchFamily="18" charset="0"/>
            </a:endParaRPr>
          </a:p>
          <a:p>
            <a:pPr marL="0" indent="0" algn="just">
              <a:buNone/>
            </a:pPr>
            <a:r>
              <a:rPr lang="tr-TR" sz="2800" b="1" dirty="0">
                <a:latin typeface="Times New Roman" panose="02020603050405020304" pitchFamily="18" charset="0"/>
                <a:cs typeface="Times New Roman" panose="02020603050405020304" pitchFamily="18" charset="0"/>
              </a:rPr>
              <a:t>Dünya'da kişi başına yılda 92.000 m3 suya sahip olan Kanada su zenginliğinde 1.sırada yer alırken, ABD, Kuzey Avrupa Ülkeleri ve İzlanda 10.000 m3'ün üzerinde su potansiyeli ile su zengini ülkeler arasındadır.</a:t>
            </a:r>
          </a:p>
        </p:txBody>
      </p:sp>
    </p:spTree>
    <p:extLst>
      <p:ext uri="{BB962C8B-B14F-4D97-AF65-F5344CB8AC3E}">
        <p14:creationId xmlns:p14="http://schemas.microsoft.com/office/powerpoint/2010/main" val="16662108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800" b="1" dirty="0">
                <a:solidFill>
                  <a:schemeClr val="bg2">
                    <a:lumMod val="25000"/>
                  </a:schemeClr>
                </a:solidFill>
                <a:effectLst/>
              </a:rPr>
              <a:t>Su Kaynaklarının Yeryüzünde Dağılımı (BM verilerine göre) </a:t>
            </a:r>
            <a:endParaRPr lang="tr-TR" sz="2800" b="1" dirty="0">
              <a:solidFill>
                <a:schemeClr val="bg2">
                  <a:lumMod val="25000"/>
                </a:schemeClr>
              </a:solidFill>
            </a:endParaRPr>
          </a:p>
        </p:txBody>
      </p:sp>
      <p:sp>
        <p:nvSpPr>
          <p:cNvPr id="3" name="İçerik Yer Tutucusu 2"/>
          <p:cNvSpPr>
            <a:spLocks noGrp="1"/>
          </p:cNvSpPr>
          <p:nvPr>
            <p:ph idx="1"/>
          </p:nvPr>
        </p:nvSpPr>
        <p:spPr>
          <a:xfrm>
            <a:off x="323528" y="1600200"/>
            <a:ext cx="8712968" cy="4525963"/>
          </a:xfrm>
        </p:spPr>
        <p:txBody>
          <a:bodyPr>
            <a:normAutofit fontScale="92500"/>
          </a:bodyPr>
          <a:lstStyle/>
          <a:p>
            <a:pPr marL="0" indent="0">
              <a:buNone/>
            </a:pPr>
            <a:r>
              <a:rPr lang="tr-TR" sz="2800" b="1" dirty="0"/>
              <a:t>Kıtalar                  </a:t>
            </a:r>
            <a:r>
              <a:rPr lang="tr-TR" sz="2800" b="1" dirty="0" smtClean="0"/>
              <a:t>            Nüfus  % </a:t>
            </a:r>
            <a:r>
              <a:rPr lang="tr-TR" sz="2800" b="1" dirty="0"/>
              <a:t>          Su Kaynağı </a:t>
            </a:r>
            <a:r>
              <a:rPr lang="tr-TR" sz="2800" b="1" dirty="0" smtClean="0"/>
              <a:t> %    </a:t>
            </a:r>
          </a:p>
          <a:p>
            <a:pPr marL="0" indent="0">
              <a:buNone/>
            </a:pPr>
            <a:r>
              <a:rPr lang="tr-TR" dirty="0" smtClean="0"/>
              <a:t>Kuzey </a:t>
            </a:r>
            <a:r>
              <a:rPr lang="tr-TR" dirty="0"/>
              <a:t>Amerika                          </a:t>
            </a:r>
            <a:r>
              <a:rPr lang="tr-TR" dirty="0" smtClean="0"/>
              <a:t> 8</a:t>
            </a:r>
            <a:r>
              <a:rPr lang="tr-TR" dirty="0"/>
              <a:t>                                </a:t>
            </a:r>
            <a:r>
              <a:rPr lang="tr-TR" dirty="0" smtClean="0"/>
              <a:t>     15</a:t>
            </a:r>
            <a:endParaRPr lang="tr-TR" dirty="0"/>
          </a:p>
          <a:p>
            <a:pPr marL="0" indent="0">
              <a:buNone/>
            </a:pPr>
            <a:r>
              <a:rPr lang="tr-TR" dirty="0"/>
              <a:t>Güney Amerika                         </a:t>
            </a:r>
            <a:r>
              <a:rPr lang="tr-TR" dirty="0" smtClean="0"/>
              <a:t>  6</a:t>
            </a:r>
            <a:r>
              <a:rPr lang="tr-TR" dirty="0"/>
              <a:t>                                 </a:t>
            </a:r>
            <a:r>
              <a:rPr lang="tr-TR" dirty="0" smtClean="0"/>
              <a:t>    26</a:t>
            </a:r>
            <a:endParaRPr lang="tr-TR" dirty="0"/>
          </a:p>
          <a:p>
            <a:pPr marL="0" indent="0">
              <a:buNone/>
            </a:pPr>
            <a:r>
              <a:rPr lang="tr-TR" dirty="0"/>
              <a:t>Avrupa                                  </a:t>
            </a:r>
            <a:r>
              <a:rPr lang="tr-TR" dirty="0" smtClean="0"/>
              <a:t>      13</a:t>
            </a:r>
            <a:r>
              <a:rPr lang="tr-TR" dirty="0"/>
              <a:t>                                   </a:t>
            </a:r>
            <a:r>
              <a:rPr lang="tr-TR" dirty="0" smtClean="0"/>
              <a:t> 8</a:t>
            </a:r>
            <a:endParaRPr lang="tr-TR" dirty="0"/>
          </a:p>
          <a:p>
            <a:pPr marL="0" indent="0">
              <a:buNone/>
            </a:pPr>
            <a:r>
              <a:rPr lang="tr-TR" dirty="0"/>
              <a:t>Afrika                                    </a:t>
            </a:r>
            <a:r>
              <a:rPr lang="tr-TR" dirty="0" smtClean="0"/>
              <a:t>     13</a:t>
            </a:r>
            <a:r>
              <a:rPr lang="tr-TR" dirty="0"/>
              <a:t>                                 </a:t>
            </a:r>
            <a:r>
              <a:rPr lang="tr-TR" dirty="0" smtClean="0"/>
              <a:t>   11</a:t>
            </a:r>
            <a:endParaRPr lang="tr-TR" dirty="0"/>
          </a:p>
          <a:p>
            <a:pPr marL="0" indent="0">
              <a:buNone/>
            </a:pPr>
            <a:r>
              <a:rPr lang="tr-TR" dirty="0"/>
              <a:t>Asya                                     </a:t>
            </a:r>
            <a:r>
              <a:rPr lang="tr-TR" dirty="0" smtClean="0"/>
              <a:t>       </a:t>
            </a:r>
            <a:r>
              <a:rPr lang="tr-TR" dirty="0"/>
              <a:t>60                                </a:t>
            </a:r>
            <a:r>
              <a:rPr lang="tr-TR" dirty="0" smtClean="0"/>
              <a:t>   36</a:t>
            </a:r>
            <a:endParaRPr lang="tr-TR" dirty="0"/>
          </a:p>
          <a:p>
            <a:pPr marL="0" indent="0">
              <a:buNone/>
            </a:pPr>
            <a:r>
              <a:rPr lang="tr-TR" dirty="0"/>
              <a:t>Avustralya ve Adalar                   1                                  </a:t>
            </a:r>
            <a:r>
              <a:rPr lang="tr-TR" dirty="0" smtClean="0"/>
              <a:t>  5</a:t>
            </a:r>
            <a:endParaRPr lang="tr-TR" dirty="0"/>
          </a:p>
          <a:p>
            <a:pPr marL="0" indent="0">
              <a:buNone/>
            </a:pPr>
            <a:endParaRPr lang="tr-TR" dirty="0"/>
          </a:p>
        </p:txBody>
      </p:sp>
    </p:spTree>
    <p:extLst>
      <p:ext uri="{BB962C8B-B14F-4D97-AF65-F5344CB8AC3E}">
        <p14:creationId xmlns:p14="http://schemas.microsoft.com/office/powerpoint/2010/main" val="12411611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4000" b="1" dirty="0">
                <a:solidFill>
                  <a:schemeClr val="bg2">
                    <a:lumMod val="25000"/>
                  </a:schemeClr>
                </a:solidFill>
                <a:effectLst/>
                <a:latin typeface="Tahoma"/>
              </a:rPr>
              <a:t>Dünyada Su Tüketimi </a:t>
            </a:r>
            <a:endParaRPr lang="tr-TR" sz="4000" dirty="0">
              <a:solidFill>
                <a:schemeClr val="bg2">
                  <a:lumMod val="25000"/>
                </a:schemeClr>
              </a:solidFill>
            </a:endParaRPr>
          </a:p>
        </p:txBody>
      </p:sp>
      <p:sp>
        <p:nvSpPr>
          <p:cNvPr id="3" name="İçerik Yer Tutucusu 2"/>
          <p:cNvSpPr>
            <a:spLocks noGrp="1"/>
          </p:cNvSpPr>
          <p:nvPr>
            <p:ph idx="1"/>
          </p:nvPr>
        </p:nvSpPr>
        <p:spPr/>
        <p:txBody>
          <a:bodyPr>
            <a:normAutofit fontScale="70000" lnSpcReduction="20000"/>
          </a:bodyPr>
          <a:lstStyle/>
          <a:p>
            <a:pPr marL="0" indent="0" algn="just">
              <a:buNone/>
            </a:pPr>
            <a:r>
              <a:rPr lang="tr-TR" dirty="0"/>
              <a:t>1900 yılına kıyasla su tüketimi dünyada 10 kat artmıştır. 2025 yılında su tüketimi ise; tarımda %17, sanayide %20 ve evsel tüketimde %70 artacaktır. Su tüketimi çok hızlı bir şekilde artarken dünyada çevre kirliliği ve sanayileşmeden dolayı temiz su kaynakları hızla azalmaktadır. Bugün, 6 milyarlık dünya </a:t>
            </a:r>
            <a:r>
              <a:rPr lang="tr-TR" dirty="0" err="1" smtClean="0"/>
              <a:t>nufüsunun</a:t>
            </a:r>
            <a:r>
              <a:rPr lang="tr-TR" dirty="0" smtClean="0"/>
              <a:t> </a:t>
            </a:r>
            <a:r>
              <a:rPr lang="tr-TR" dirty="0"/>
              <a:t>yaklaşık % 20 sinin güvenli su kaynaklarından yoksun olduğunu söylemektedir. 1950 yılında kişi başına düşen su miktarı 16.800 m3 iken bu miktar 2000 yılında 7.300 m3'e düşmüştür. Dünya nüfusunun yaklaşık 8 milyarı </a:t>
            </a:r>
            <a:r>
              <a:rPr lang="tr-TR" dirty="0" smtClean="0"/>
              <a:t>bulmasının </a:t>
            </a:r>
            <a:r>
              <a:rPr lang="tr-TR" dirty="0"/>
              <a:t>beklendiği 2025 yılında ise kişi başına su tüketiminin yaklaşık 4.800 m3'e düşeceği tahmin edilmektedir. Tüketimdeki bu azalış  su kaynaklarının kıtlığına bağlanacaktır. Kaldı ki 2025 yılına kadar şu an kullanılabilir durumda olan bir çok su kaynaklığı kirlenecektir. Bu kaynaklardan su sağlanamaz duruma gelecektir. </a:t>
            </a:r>
          </a:p>
        </p:txBody>
      </p:sp>
    </p:spTree>
    <p:extLst>
      <p:ext uri="{BB962C8B-B14F-4D97-AF65-F5344CB8AC3E}">
        <p14:creationId xmlns:p14="http://schemas.microsoft.com/office/powerpoint/2010/main" val="36970130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4000" b="1" dirty="0">
                <a:solidFill>
                  <a:schemeClr val="bg2">
                    <a:lumMod val="25000"/>
                  </a:schemeClr>
                </a:solidFill>
                <a:effectLst/>
              </a:rPr>
              <a:t>Dünyada Su Tüketimi </a:t>
            </a:r>
          </a:p>
        </p:txBody>
      </p:sp>
      <p:sp>
        <p:nvSpPr>
          <p:cNvPr id="3" name="İçerik Yer Tutucusu 2"/>
          <p:cNvSpPr>
            <a:spLocks noGrp="1"/>
          </p:cNvSpPr>
          <p:nvPr>
            <p:ph idx="1"/>
          </p:nvPr>
        </p:nvSpPr>
        <p:spPr>
          <a:xfrm>
            <a:off x="107504" y="1600200"/>
            <a:ext cx="8784976" cy="4525963"/>
          </a:xfrm>
        </p:spPr>
        <p:txBody>
          <a:bodyPr>
            <a:normAutofit fontScale="85000" lnSpcReduction="10000"/>
          </a:bodyPr>
          <a:lstStyle/>
          <a:p>
            <a:pPr marL="0" indent="0">
              <a:buNone/>
            </a:pPr>
            <a:r>
              <a:rPr lang="tr-TR" dirty="0"/>
              <a:t>BM verilerine göre Dünya'da 1,4 milyar insan temiz içilebilir sudan mahrumdur. 470 milyon insan su kıtlığı çeken bölgelerde yaşamakta olup bu sayının 2025'te 6 kat artması beklenmektedir. Her yıl 250 milyon insan sudan kaynaklanan salgın hastalıklara yakalanmakta ve yaklaşık 10 milyon kişi hayatını kaybetmektedir. </a:t>
            </a:r>
            <a:endParaRPr lang="tr-TR" dirty="0" smtClean="0"/>
          </a:p>
          <a:p>
            <a:pPr marL="0" indent="0">
              <a:buNone/>
            </a:pPr>
            <a:r>
              <a:rPr lang="tr-TR" dirty="0" smtClean="0"/>
              <a:t>BM </a:t>
            </a:r>
            <a:r>
              <a:rPr lang="tr-TR" dirty="0"/>
              <a:t>22 Mart Dünya Su Günü (2005) dolayısıyla yaptığı açıklamada kirli suya bağlı sebeplerden dolayı Dünya'da her gün 4 bin çocuğun (20 saniyede 1 çocuğun) öldüğü ve 400 milyon çocuğun da hayatta kalabilmek için ihtiyaç duydukları asgari temiz su imkanından yoksun oldukları belirtilmiştir. </a:t>
            </a:r>
          </a:p>
        </p:txBody>
      </p:sp>
    </p:spTree>
    <p:extLst>
      <p:ext uri="{BB962C8B-B14F-4D97-AF65-F5344CB8AC3E}">
        <p14:creationId xmlns:p14="http://schemas.microsoft.com/office/powerpoint/2010/main" val="21268617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b="1" dirty="0">
                <a:solidFill>
                  <a:schemeClr val="bg2">
                    <a:lumMod val="25000"/>
                  </a:schemeClr>
                </a:solidFill>
                <a:effectLst/>
              </a:rPr>
              <a:t>Dünyada Su Tüketimi </a:t>
            </a:r>
          </a:p>
        </p:txBody>
      </p:sp>
      <p:sp>
        <p:nvSpPr>
          <p:cNvPr id="3" name="İçerik Yer Tutucusu 2"/>
          <p:cNvSpPr>
            <a:spLocks noGrp="1"/>
          </p:cNvSpPr>
          <p:nvPr>
            <p:ph idx="1"/>
          </p:nvPr>
        </p:nvSpPr>
        <p:spPr/>
        <p:txBody>
          <a:bodyPr>
            <a:normAutofit/>
          </a:bodyPr>
          <a:lstStyle/>
          <a:p>
            <a:pPr marL="0" indent="0" algn="just">
              <a:buNone/>
            </a:pPr>
            <a:r>
              <a:rPr lang="tr-TR" sz="2800" b="1" dirty="0"/>
              <a:t>Az gelişmiş ülkelerde bir kişinin günlük içme, yemek pişirme ve temizlik için kullandığı su miktarı 10 litredir. Afrika ve Asya'daki bir kadın günde ortalama 6 km yol kat ederek evine 20 litre su taşımaktadır. Birleşmiş Milletler Çevre Programı (UNEP) `</a:t>
            </a:r>
            <a:r>
              <a:rPr lang="tr-TR" sz="2800" b="1" dirty="0" err="1"/>
              <a:t>nın</a:t>
            </a:r>
            <a:r>
              <a:rPr lang="tr-TR" sz="2800" b="1" dirty="0"/>
              <a:t> 2002 yılında yayınladığı 3. Küresel Çevre Raporu'na göre dünyada</a:t>
            </a:r>
            <a:r>
              <a:rPr lang="tr-TR" sz="2800" b="1" dirty="0" smtClean="0"/>
              <a:t>, 2,4 </a:t>
            </a:r>
            <a:r>
              <a:rPr lang="tr-TR" sz="2800" b="1" dirty="0"/>
              <a:t>milyar insan ise güvenli </a:t>
            </a:r>
            <a:r>
              <a:rPr lang="tr-TR" sz="2800" b="1" dirty="0" err="1"/>
              <a:t>atıksu</a:t>
            </a:r>
            <a:r>
              <a:rPr lang="tr-TR" sz="2800" b="1" dirty="0"/>
              <a:t> arıtma hizmetinden yoksundur. </a:t>
            </a:r>
          </a:p>
          <a:p>
            <a:pPr marL="0" indent="0" algn="just">
              <a:buNone/>
            </a:pPr>
            <a:r>
              <a:rPr lang="tr-TR" sz="2800" b="1" dirty="0"/>
              <a:t> </a:t>
            </a:r>
          </a:p>
        </p:txBody>
      </p:sp>
    </p:spTree>
    <p:extLst>
      <p:ext uri="{BB962C8B-B14F-4D97-AF65-F5344CB8AC3E}">
        <p14:creationId xmlns:p14="http://schemas.microsoft.com/office/powerpoint/2010/main" val="291033890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4000" b="1" dirty="0" err="1" smtClean="0">
                <a:solidFill>
                  <a:schemeClr val="bg2">
                    <a:lumMod val="25000"/>
                  </a:schemeClr>
                </a:solidFill>
                <a:effectLst/>
              </a:rPr>
              <a:t>Türkiyede’ki</a:t>
            </a:r>
            <a:r>
              <a:rPr lang="tr-TR" sz="4000" b="1" dirty="0" smtClean="0">
                <a:solidFill>
                  <a:schemeClr val="bg2">
                    <a:lumMod val="25000"/>
                  </a:schemeClr>
                </a:solidFill>
                <a:effectLst/>
              </a:rPr>
              <a:t> su dağılımı</a:t>
            </a:r>
            <a:endParaRPr lang="tr-TR" sz="4000" b="1" dirty="0">
              <a:solidFill>
                <a:schemeClr val="bg2">
                  <a:lumMod val="25000"/>
                </a:schemeClr>
              </a:solidFill>
              <a:effectLst/>
            </a:endParaRPr>
          </a:p>
        </p:txBody>
      </p:sp>
      <p:sp>
        <p:nvSpPr>
          <p:cNvPr id="3" name="İçerik Yer Tutucusu 2"/>
          <p:cNvSpPr>
            <a:spLocks noGrp="1"/>
          </p:cNvSpPr>
          <p:nvPr>
            <p:ph idx="1"/>
          </p:nvPr>
        </p:nvSpPr>
        <p:spPr/>
        <p:txBody>
          <a:bodyPr>
            <a:noAutofit/>
          </a:bodyPr>
          <a:lstStyle/>
          <a:p>
            <a:pPr marL="0" indent="0" algn="just">
              <a:buNone/>
            </a:pPr>
            <a:r>
              <a:rPr lang="tr-TR" sz="2800" b="1" dirty="0"/>
              <a:t>Dünyadaki toplam su miktarı 1,4 milyar km3 tür. Bu suların % 97,5’u okyanuslarda ve denizlerde tuzlu su olarak, % 2,5’u ise nehir ve göllerde tatlı su olarak bulunmaktadır. </a:t>
            </a:r>
          </a:p>
          <a:p>
            <a:pPr marL="0" indent="0" algn="just">
              <a:buNone/>
            </a:pPr>
            <a:r>
              <a:rPr lang="tr-TR" sz="2800" b="1" dirty="0"/>
              <a:t> </a:t>
            </a:r>
          </a:p>
          <a:p>
            <a:pPr marL="0" indent="0" algn="just">
              <a:buNone/>
            </a:pPr>
            <a:r>
              <a:rPr lang="tr-TR" sz="2800" b="1" dirty="0"/>
              <a:t>Bu kadar az olan tatlı su kaynaklarının da % 90’ının kutuplarda ve yeraltında hapsedilmiş olarak bulunmaktadır. Okyanuslardan meydana gelen buharlaşma, suyun atmosfere taşınmasının temel yoludur.</a:t>
            </a:r>
          </a:p>
          <a:p>
            <a:pPr marL="0" indent="0">
              <a:buNone/>
            </a:pPr>
            <a:endParaRPr lang="tr-TR" sz="2800" b="1" dirty="0"/>
          </a:p>
        </p:txBody>
      </p:sp>
    </p:spTree>
    <p:extLst>
      <p:ext uri="{BB962C8B-B14F-4D97-AF65-F5344CB8AC3E}">
        <p14:creationId xmlns:p14="http://schemas.microsoft.com/office/powerpoint/2010/main" val="351484505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457200" y="1268760"/>
            <a:ext cx="8291264" cy="5472608"/>
          </a:xfrm>
        </p:spPr>
        <p:txBody>
          <a:bodyPr>
            <a:normAutofit lnSpcReduction="10000"/>
          </a:bodyPr>
          <a:lstStyle/>
          <a:p>
            <a:pPr marL="0" indent="0" algn="just">
              <a:buNone/>
            </a:pPr>
            <a:r>
              <a:rPr lang="tr-TR" sz="2800" dirty="0"/>
              <a:t>Yer altı suyunu besleyen 41 milyar m</a:t>
            </a:r>
            <a:r>
              <a:rPr lang="tr-TR" sz="2800" baseline="30000" dirty="0"/>
              <a:t>3</a:t>
            </a:r>
            <a:r>
              <a:rPr lang="tr-TR" sz="2800" dirty="0"/>
              <a:t> de dikkate alındığında, ülkemizin toplam yenilenebilir su potansiyeli brüt 234 milyar m</a:t>
            </a:r>
            <a:r>
              <a:rPr lang="tr-TR" sz="2800" baseline="30000" dirty="0"/>
              <a:t>3</a:t>
            </a:r>
            <a:r>
              <a:rPr lang="tr-TR" sz="2800" dirty="0"/>
              <a:t> olarak hesaplanmıştır. Ancak, günümüz teknik ve ekonomik şartları çerçevesinde, çeşitli amaçlara yönelik olarak tüketilebilecek yerüstü suyu potansiyeli yurt içindeki akarsulardan 95 milyar m</a:t>
            </a:r>
            <a:r>
              <a:rPr lang="tr-TR" sz="2800" baseline="30000" dirty="0"/>
              <a:t>3</a:t>
            </a:r>
            <a:r>
              <a:rPr lang="tr-TR" sz="2800" dirty="0"/>
              <a:t>, komşu ülkelerden yurdumuza gelen akarsulardan 3 milyar m</a:t>
            </a:r>
            <a:r>
              <a:rPr lang="tr-TR" sz="2800" baseline="30000" dirty="0"/>
              <a:t>3</a:t>
            </a:r>
            <a:r>
              <a:rPr lang="tr-TR" sz="2800" dirty="0"/>
              <a:t> olmak üzere yılda ortalama toplam 98 milyar m</a:t>
            </a:r>
            <a:r>
              <a:rPr lang="tr-TR" sz="2800" baseline="30000" dirty="0"/>
              <a:t>3</a:t>
            </a:r>
            <a:r>
              <a:rPr lang="tr-TR" sz="2800" dirty="0"/>
              <a:t>, 14 milyar m</a:t>
            </a:r>
            <a:r>
              <a:rPr lang="tr-TR" sz="2800" baseline="30000" dirty="0"/>
              <a:t>3</a:t>
            </a:r>
            <a:r>
              <a:rPr lang="tr-TR" sz="2800" dirty="0"/>
              <a:t> olarak belirlenen </a:t>
            </a:r>
            <a:r>
              <a:rPr lang="tr-TR" sz="2800" dirty="0" smtClean="0"/>
              <a:t>yeraltı suyu </a:t>
            </a:r>
            <a:r>
              <a:rPr lang="tr-TR" sz="2800" dirty="0"/>
              <a:t>potansiyeli ile birlikte ülkemizin tüketilebilir yerüstü ve yeraltı su potansiyeli yılda ortalama toplam 112 milyar m</a:t>
            </a:r>
            <a:r>
              <a:rPr lang="tr-TR" sz="2800" baseline="30000" dirty="0"/>
              <a:t>3</a:t>
            </a:r>
            <a:r>
              <a:rPr lang="tr-TR" sz="2800" dirty="0"/>
              <a:t> olmaktadır. </a:t>
            </a:r>
          </a:p>
          <a:p>
            <a:pPr marL="0" indent="0" algn="just">
              <a:buNone/>
            </a:pPr>
            <a:r>
              <a:rPr lang="tr-TR" dirty="0">
                <a:latin typeface="Tahoma"/>
              </a:rPr>
              <a:t> </a:t>
            </a:r>
            <a:endParaRPr lang="tr-TR" dirty="0"/>
          </a:p>
          <a:p>
            <a:pPr marL="0" indent="0">
              <a:buNone/>
            </a:pPr>
            <a:endParaRPr lang="tr-TR" dirty="0"/>
          </a:p>
        </p:txBody>
      </p:sp>
    </p:spTree>
    <p:extLst>
      <p:ext uri="{BB962C8B-B14F-4D97-AF65-F5344CB8AC3E}">
        <p14:creationId xmlns:p14="http://schemas.microsoft.com/office/powerpoint/2010/main" val="191480892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457200" y="980728"/>
            <a:ext cx="8229600" cy="5145435"/>
          </a:xfrm>
        </p:spPr>
        <p:txBody>
          <a:bodyPr>
            <a:normAutofit fontScale="85000" lnSpcReduction="20000"/>
          </a:bodyPr>
          <a:lstStyle/>
          <a:p>
            <a:pPr marL="0" indent="0" algn="just">
              <a:buNone/>
            </a:pPr>
            <a:r>
              <a:rPr lang="tr-TR" dirty="0">
                <a:latin typeface="Tahoma"/>
              </a:rPr>
              <a:t>Su varlığına göre ülkeler aşağıdaki şekilde sınıflandırılmaktadır;</a:t>
            </a:r>
            <a:endParaRPr lang="tr-TR" dirty="0"/>
          </a:p>
          <a:p>
            <a:pPr marL="0" indent="0" algn="just">
              <a:buNone/>
            </a:pPr>
            <a:r>
              <a:rPr lang="tr-TR" dirty="0">
                <a:latin typeface="Tahoma"/>
              </a:rPr>
              <a:t>• </a:t>
            </a:r>
            <a:r>
              <a:rPr lang="tr-TR" dirty="0">
                <a:solidFill>
                  <a:srgbClr val="333300"/>
                </a:solidFill>
                <a:latin typeface="Tahoma"/>
              </a:rPr>
              <a:t>Su fakiri</a:t>
            </a:r>
            <a:r>
              <a:rPr lang="tr-TR" dirty="0">
                <a:latin typeface="Tahoma"/>
              </a:rPr>
              <a:t>: yılda kişi başına düşen kullanılabilir su miktarı 1 000 m3 ten daha az</a:t>
            </a:r>
            <a:endParaRPr lang="tr-TR" dirty="0"/>
          </a:p>
          <a:p>
            <a:pPr marL="0" indent="0" algn="just">
              <a:buNone/>
            </a:pPr>
            <a:r>
              <a:rPr lang="tr-TR" dirty="0">
                <a:latin typeface="Tahoma"/>
              </a:rPr>
              <a:t>• </a:t>
            </a:r>
            <a:r>
              <a:rPr lang="tr-TR" dirty="0">
                <a:solidFill>
                  <a:srgbClr val="76923C"/>
                </a:solidFill>
                <a:latin typeface="Tahoma"/>
              </a:rPr>
              <a:t>Su azlığı</a:t>
            </a:r>
            <a:r>
              <a:rPr lang="tr-TR" dirty="0">
                <a:latin typeface="Tahoma"/>
              </a:rPr>
              <a:t>: yılda kişi başına düşen kullanılabilir su miktarı 2 000 m3 ten daha az</a:t>
            </a:r>
            <a:endParaRPr lang="tr-TR" dirty="0"/>
          </a:p>
          <a:p>
            <a:pPr marL="0" indent="0" algn="just">
              <a:buNone/>
            </a:pPr>
            <a:r>
              <a:rPr lang="tr-TR" dirty="0">
                <a:latin typeface="Tahoma"/>
              </a:rPr>
              <a:t>• </a:t>
            </a:r>
            <a:r>
              <a:rPr lang="tr-TR" dirty="0">
                <a:solidFill>
                  <a:srgbClr val="00B050"/>
                </a:solidFill>
                <a:latin typeface="Tahoma"/>
              </a:rPr>
              <a:t>Su zengini</a:t>
            </a:r>
            <a:r>
              <a:rPr lang="tr-TR" dirty="0">
                <a:latin typeface="Tahoma"/>
              </a:rPr>
              <a:t>: yılda kişi başına düşen kullanılabilir su miktarı 8 000-10 000 m3 ten daha fazla</a:t>
            </a:r>
            <a:endParaRPr lang="tr-TR" dirty="0"/>
          </a:p>
          <a:p>
            <a:pPr marL="0" indent="0" algn="just">
              <a:buNone/>
            </a:pPr>
            <a:r>
              <a:rPr lang="tr-TR" dirty="0">
                <a:latin typeface="Tahoma"/>
              </a:rPr>
              <a:t>Türkiye su zengini bir ülke değildir. Kişi başına düşen yıllık su miktarına göre ülkemiz su azlığı yaşayan bir ülke konumundadır. Kişi başına düşen yıllık kullanılabilir su miktarı 1 500 m3 civarındadır.</a:t>
            </a:r>
            <a:endParaRPr lang="tr-TR" dirty="0"/>
          </a:p>
          <a:p>
            <a:pPr marL="0" indent="0" algn="just">
              <a:buNone/>
            </a:pPr>
            <a:r>
              <a:rPr lang="tr-TR" dirty="0"/>
              <a:t> </a:t>
            </a:r>
          </a:p>
          <a:p>
            <a:endParaRPr lang="tr-TR" dirty="0"/>
          </a:p>
        </p:txBody>
      </p:sp>
    </p:spTree>
    <p:extLst>
      <p:ext uri="{BB962C8B-B14F-4D97-AF65-F5344CB8AC3E}">
        <p14:creationId xmlns:p14="http://schemas.microsoft.com/office/powerpoint/2010/main" val="65030652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629</Words>
  <Application>Microsoft Office PowerPoint</Application>
  <PresentationFormat>Ekran Gösterisi (4:3)</PresentationFormat>
  <Paragraphs>34</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Ofis Teması</vt:lpstr>
      <vt:lpstr>Dünyadaki Suyun Dağılımı Ve Su Tüketimi</vt:lpstr>
      <vt:lpstr>PowerPoint Sunusu</vt:lpstr>
      <vt:lpstr>Su Kaynaklarının Yeryüzünde Dağılımı (BM verilerine göre) </vt:lpstr>
      <vt:lpstr>Dünyada Su Tüketimi </vt:lpstr>
      <vt:lpstr>Dünyada Su Tüketimi </vt:lpstr>
      <vt:lpstr>Dünyada Su Tüketimi </vt:lpstr>
      <vt:lpstr>Türkiyede’ki su dağılımı</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samsungg</dc:creator>
  <cp:lastModifiedBy>samsungg</cp:lastModifiedBy>
  <cp:revision>4</cp:revision>
  <dcterms:created xsi:type="dcterms:W3CDTF">2019-04-28T14:31:59Z</dcterms:created>
  <dcterms:modified xsi:type="dcterms:W3CDTF">2019-04-28T14:34:06Z</dcterms:modified>
</cp:coreProperties>
</file>