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62"/>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3/22/2021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C034D3-149A-C940-A0EF-9D1624A33F48}"/>
              </a:ext>
            </a:extLst>
          </p:cNvPr>
          <p:cNvSpPr>
            <a:spLocks noGrp="1"/>
          </p:cNvSpPr>
          <p:nvPr>
            <p:ph type="ctrTitle"/>
          </p:nvPr>
        </p:nvSpPr>
        <p:spPr/>
        <p:txBody>
          <a:bodyPr/>
          <a:lstStyle/>
          <a:p>
            <a:r>
              <a:rPr lang="tr-TR" dirty="0" smtClean="0"/>
              <a:t>BORÇLAR HUKUKU ÖZEL HÜKÜMLER</a:t>
            </a:r>
            <a:endParaRPr lang="tr-TR" dirty="0"/>
          </a:p>
        </p:txBody>
      </p:sp>
      <p:sp>
        <p:nvSpPr>
          <p:cNvPr id="3" name="Alt Başlık 2">
            <a:extLst>
              <a:ext uri="{FF2B5EF4-FFF2-40B4-BE49-F238E27FC236}">
                <a16:creationId xmlns:a16="http://schemas.microsoft.com/office/drawing/2014/main" id="{37E78F00-F2C7-364B-B937-63F11DBE461D}"/>
              </a:ext>
            </a:extLst>
          </p:cNvPr>
          <p:cNvSpPr>
            <a:spLocks noGrp="1"/>
          </p:cNvSpPr>
          <p:nvPr>
            <p:ph type="subTitle" idx="1"/>
          </p:nvPr>
        </p:nvSpPr>
        <p:spPr/>
        <p:txBody>
          <a:bodyPr/>
          <a:lstStyle/>
          <a:p>
            <a:r>
              <a:rPr lang="tr-TR" dirty="0"/>
              <a:t>Kullandırma borcu doğuran sözleşmeler</a:t>
            </a:r>
          </a:p>
          <a:p>
            <a:r>
              <a:rPr lang="tr-TR" dirty="0"/>
              <a:t>	</a:t>
            </a:r>
            <a:r>
              <a:rPr lang="tr-TR" dirty="0" smtClean="0"/>
              <a:t>finansal kiralama sözleşmesi</a:t>
            </a:r>
            <a:endParaRPr lang="tr-TR" dirty="0"/>
          </a:p>
        </p:txBody>
      </p:sp>
    </p:spTree>
    <p:extLst>
      <p:ext uri="{BB962C8B-B14F-4D97-AF65-F5344CB8AC3E}">
        <p14:creationId xmlns:p14="http://schemas.microsoft.com/office/powerpoint/2010/main" val="2318476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315317-64F8-E14E-AD9A-599A0C228C77}"/>
              </a:ext>
            </a:extLst>
          </p:cNvPr>
          <p:cNvSpPr>
            <a:spLocks noGrp="1"/>
          </p:cNvSpPr>
          <p:nvPr>
            <p:ph type="title"/>
          </p:nvPr>
        </p:nvSpPr>
        <p:spPr/>
        <p:txBody>
          <a:bodyPr/>
          <a:lstStyle/>
          <a:p>
            <a:r>
              <a:rPr lang="tr-TR" dirty="0" smtClean="0"/>
              <a:t>finansal </a:t>
            </a:r>
            <a:r>
              <a:rPr lang="tr-TR" dirty="0"/>
              <a:t>kiralama </a:t>
            </a:r>
            <a:r>
              <a:rPr lang="tr-TR" dirty="0" smtClean="0"/>
              <a:t>sözleşmesi</a:t>
            </a:r>
            <a:endParaRPr lang="tr-TR" dirty="0"/>
          </a:p>
        </p:txBody>
      </p:sp>
      <p:sp>
        <p:nvSpPr>
          <p:cNvPr id="3" name="İçerik Yer Tutucusu 2">
            <a:extLst>
              <a:ext uri="{FF2B5EF4-FFF2-40B4-BE49-F238E27FC236}">
                <a16:creationId xmlns:a16="http://schemas.microsoft.com/office/drawing/2014/main" id="{4D90202D-61EA-FC4C-AC65-972CD73C2DCC}"/>
              </a:ext>
            </a:extLst>
          </p:cNvPr>
          <p:cNvSpPr>
            <a:spLocks noGrp="1"/>
          </p:cNvSpPr>
          <p:nvPr>
            <p:ph idx="1"/>
          </p:nvPr>
        </p:nvSpPr>
        <p:spPr/>
        <p:txBody>
          <a:bodyPr>
            <a:normAutofit/>
          </a:bodyPr>
          <a:lstStyle/>
          <a:p>
            <a:r>
              <a:rPr lang="tr-TR" dirty="0"/>
              <a:t>Tanım</a:t>
            </a:r>
            <a:r>
              <a:rPr lang="tr-TR" dirty="0" smtClean="0"/>
              <a:t>: «Finansal </a:t>
            </a:r>
            <a:r>
              <a:rPr lang="tr-TR" dirty="0"/>
              <a:t>kiralama sözleş-</a:t>
            </a:r>
            <a:r>
              <a:rPr lang="tr-TR" dirty="0" err="1"/>
              <a:t>mesi</a:t>
            </a:r>
            <a:r>
              <a:rPr lang="tr-TR" dirty="0"/>
              <a:t>; kiralayanın, kiracının talebi ve seçimi üzerine üçüncü bir kişiden veya bizzat kiracıdan satın aldığı veya başka suretle temin ettiği veya daha önce mülkiyetine geçirmiş bulunduğu bir malın zilyetliğini, her türlü faydayı sağlamak üzere kira bedeli karşılığında, kiracıya bırak-</a:t>
            </a:r>
            <a:r>
              <a:rPr lang="tr-TR" dirty="0" err="1"/>
              <a:t>masını</a:t>
            </a:r>
            <a:r>
              <a:rPr lang="tr-TR" dirty="0"/>
              <a:t> öngören sözleşmedir</a:t>
            </a:r>
            <a:r>
              <a:rPr lang="tr-TR" dirty="0" smtClean="0"/>
              <a:t>.» (FFFK m. 18)</a:t>
            </a:r>
          </a:p>
          <a:p>
            <a:r>
              <a:rPr lang="tr-TR" dirty="0" smtClean="0"/>
              <a:t>Sözleşmenin Nitelikleri</a:t>
            </a:r>
          </a:p>
          <a:p>
            <a:pPr lvl="1"/>
            <a:r>
              <a:rPr lang="en-US" dirty="0" err="1" smtClean="0"/>
              <a:t>Finansal</a:t>
            </a:r>
            <a:r>
              <a:rPr lang="en-US" dirty="0" smtClean="0"/>
              <a:t> </a:t>
            </a:r>
            <a:r>
              <a:rPr lang="en-US" dirty="0" err="1" smtClean="0"/>
              <a:t>kiralama</a:t>
            </a:r>
            <a:r>
              <a:rPr lang="en-US" dirty="0" smtClean="0"/>
              <a:t> </a:t>
            </a:r>
            <a:r>
              <a:rPr lang="en-US" dirty="0" err="1" smtClean="0"/>
              <a:t>sözleşmesi</a:t>
            </a:r>
            <a:r>
              <a:rPr lang="en-US" dirty="0" smtClean="0"/>
              <a:t>, </a:t>
            </a:r>
            <a:r>
              <a:rPr lang="en-US" dirty="0" err="1" smtClean="0"/>
              <a:t>isimli</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Finansal</a:t>
            </a:r>
            <a:r>
              <a:rPr lang="en-US" dirty="0" smtClean="0"/>
              <a:t> </a:t>
            </a:r>
            <a:r>
              <a:rPr lang="en-US" dirty="0" err="1" smtClean="0"/>
              <a:t>kiralama</a:t>
            </a:r>
            <a:r>
              <a:rPr lang="en-US" dirty="0" smtClean="0"/>
              <a:t> </a:t>
            </a:r>
            <a:r>
              <a:rPr lang="en-US" dirty="0" err="1" smtClean="0"/>
              <a:t>sözleşmesi</a:t>
            </a:r>
            <a:r>
              <a:rPr lang="en-US" dirty="0" smtClean="0"/>
              <a:t> tam </a:t>
            </a:r>
            <a:r>
              <a:rPr lang="en-US" dirty="0" err="1" smtClean="0"/>
              <a:t>iki</a:t>
            </a:r>
            <a:r>
              <a:rPr lang="en-US" dirty="0" smtClean="0"/>
              <a:t> </a:t>
            </a:r>
            <a:r>
              <a:rPr lang="en-US" dirty="0" err="1" smtClean="0"/>
              <a:t>tarafa</a:t>
            </a:r>
            <a:r>
              <a:rPr lang="en-US" dirty="0" smtClean="0"/>
              <a:t> </a:t>
            </a:r>
            <a:r>
              <a:rPr lang="en-US" dirty="0" err="1" smtClean="0"/>
              <a:t>borç</a:t>
            </a:r>
            <a:r>
              <a:rPr lang="en-US" dirty="0" smtClean="0"/>
              <a:t> </a:t>
            </a:r>
            <a:r>
              <a:rPr lang="en-US" dirty="0" err="1" smtClean="0"/>
              <a:t>yükleyen</a:t>
            </a:r>
            <a:r>
              <a:rPr lang="en-US" dirty="0" smtClean="0"/>
              <a:t> </a:t>
            </a:r>
            <a:r>
              <a:rPr lang="en-US" dirty="0" err="1" smtClean="0"/>
              <a:t>bir</a:t>
            </a:r>
            <a:r>
              <a:rPr lang="en-US" dirty="0" smtClean="0"/>
              <a:t> </a:t>
            </a:r>
            <a:r>
              <a:rPr lang="en-US" dirty="0" err="1" smtClean="0"/>
              <a:t>sözleşmedir</a:t>
            </a:r>
            <a:r>
              <a:rPr lang="tr-TR" dirty="0" smtClean="0"/>
              <a:t>.</a:t>
            </a:r>
            <a:endParaRPr lang="tr-TR" dirty="0"/>
          </a:p>
        </p:txBody>
      </p:sp>
    </p:spTree>
    <p:extLst>
      <p:ext uri="{BB962C8B-B14F-4D97-AF65-F5344CB8AC3E}">
        <p14:creationId xmlns:p14="http://schemas.microsoft.com/office/powerpoint/2010/main" val="4271952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p:txBody>
          <a:bodyPr/>
          <a:lstStyle/>
          <a:p>
            <a:r>
              <a:rPr lang="tr-TR" dirty="0"/>
              <a:t>Sözleşmenin </a:t>
            </a:r>
            <a:r>
              <a:rPr lang="tr-TR" dirty="0" smtClean="0"/>
              <a:t>Nitelikleri</a:t>
            </a:r>
            <a:r>
              <a:rPr lang="tr-TR" dirty="0"/>
              <a:t> </a:t>
            </a:r>
            <a:r>
              <a:rPr lang="tr-TR" dirty="0" smtClean="0"/>
              <a:t>(devam)</a:t>
            </a:r>
          </a:p>
          <a:p>
            <a:pPr lvl="1"/>
            <a:r>
              <a:rPr lang="en-US" dirty="0" err="1" smtClean="0"/>
              <a:t>Finansal</a:t>
            </a:r>
            <a:r>
              <a:rPr lang="en-US" dirty="0" smtClean="0"/>
              <a:t> </a:t>
            </a:r>
            <a:r>
              <a:rPr lang="en-US" dirty="0" err="1" smtClean="0"/>
              <a:t>kiralama</a:t>
            </a:r>
            <a:r>
              <a:rPr lang="en-US" dirty="0" smtClean="0"/>
              <a:t> </a:t>
            </a:r>
            <a:r>
              <a:rPr lang="en-US" dirty="0" err="1" smtClean="0"/>
              <a:t>sözleşmesi</a:t>
            </a:r>
            <a:r>
              <a:rPr lang="en-US" dirty="0" smtClean="0"/>
              <a:t>, </a:t>
            </a:r>
            <a:r>
              <a:rPr lang="en-US" dirty="0" err="1" smtClean="0"/>
              <a:t>ivazl</a:t>
            </a:r>
            <a:r>
              <a:rPr lang="tr-TR" dirty="0" smtClean="0"/>
              <a:t>ı</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Finansal</a:t>
            </a:r>
            <a:r>
              <a:rPr lang="en-US" dirty="0" smtClean="0"/>
              <a:t> </a:t>
            </a:r>
            <a:r>
              <a:rPr lang="en-US" dirty="0" err="1" smtClean="0"/>
              <a:t>kiralama</a:t>
            </a:r>
            <a:r>
              <a:rPr lang="en-US" dirty="0" smtClean="0"/>
              <a:t> </a:t>
            </a:r>
            <a:r>
              <a:rPr lang="en-US" dirty="0" err="1" smtClean="0"/>
              <a:t>sözleşmesi</a:t>
            </a:r>
            <a:r>
              <a:rPr lang="en-US" dirty="0" smtClean="0"/>
              <a:t>, r</a:t>
            </a:r>
            <a:r>
              <a:rPr lang="tr-TR" dirty="0" smtClean="0"/>
              <a:t>ı</a:t>
            </a:r>
            <a:r>
              <a:rPr lang="en-US" dirty="0" err="1" smtClean="0"/>
              <a:t>zai</a:t>
            </a:r>
            <a:r>
              <a:rPr lang="en-US" dirty="0" smtClean="0"/>
              <a:t> </a:t>
            </a:r>
            <a:r>
              <a:rPr lang="en-US" dirty="0" err="1" smtClean="0"/>
              <a:t>bir</a:t>
            </a:r>
            <a:r>
              <a:rPr lang="en-US" dirty="0" smtClean="0"/>
              <a:t> </a:t>
            </a:r>
            <a:r>
              <a:rPr lang="en-US" dirty="0" err="1" smtClean="0"/>
              <a:t>sözleşmedir</a:t>
            </a:r>
            <a:r>
              <a:rPr lang="tr-TR" dirty="0" smtClean="0"/>
              <a:t>.</a:t>
            </a:r>
          </a:p>
          <a:p>
            <a:pPr lvl="1"/>
            <a:r>
              <a:rPr lang="en-US" dirty="0" err="1" smtClean="0"/>
              <a:t>Finansal</a:t>
            </a:r>
            <a:r>
              <a:rPr lang="en-US" dirty="0" smtClean="0"/>
              <a:t> </a:t>
            </a:r>
            <a:r>
              <a:rPr lang="en-US" dirty="0" err="1" smtClean="0"/>
              <a:t>kiralama</a:t>
            </a:r>
            <a:r>
              <a:rPr lang="en-US" dirty="0" smtClean="0"/>
              <a:t> </a:t>
            </a:r>
            <a:r>
              <a:rPr lang="en-US" dirty="0" err="1" smtClean="0"/>
              <a:t>sözleşmesi</a:t>
            </a:r>
            <a:r>
              <a:rPr lang="en-US" dirty="0" smtClean="0"/>
              <a:t> </a:t>
            </a:r>
            <a:r>
              <a:rPr lang="en-US" dirty="0" err="1" smtClean="0"/>
              <a:t>sürekli</a:t>
            </a:r>
            <a:r>
              <a:rPr lang="en-US" dirty="0" smtClean="0"/>
              <a:t> </a:t>
            </a:r>
            <a:r>
              <a:rPr lang="en-US" dirty="0" err="1" smtClean="0"/>
              <a:t>bir</a:t>
            </a:r>
            <a:r>
              <a:rPr lang="en-US" dirty="0" smtClean="0"/>
              <a:t> </a:t>
            </a:r>
            <a:r>
              <a:rPr lang="en-US" dirty="0" err="1" smtClean="0"/>
              <a:t>sözleşmedir</a:t>
            </a:r>
            <a:r>
              <a:rPr lang="tr-TR" dirty="0" smtClean="0"/>
              <a:t>.</a:t>
            </a:r>
          </a:p>
          <a:p>
            <a:r>
              <a:rPr lang="tr-TR" dirty="0" smtClean="0"/>
              <a:t>Kiralama (Leasing) Çeşitleri</a:t>
            </a:r>
          </a:p>
          <a:p>
            <a:pPr lvl="1"/>
            <a:r>
              <a:rPr lang="en-US" dirty="0" err="1" smtClean="0"/>
              <a:t>Doğrudan</a:t>
            </a:r>
            <a:r>
              <a:rPr lang="en-US" dirty="0" smtClean="0"/>
              <a:t> </a:t>
            </a:r>
            <a:r>
              <a:rPr lang="en-US" dirty="0" err="1" smtClean="0"/>
              <a:t>kiralama</a:t>
            </a:r>
            <a:r>
              <a:rPr lang="en-US" dirty="0" smtClean="0"/>
              <a:t>-</a:t>
            </a:r>
            <a:r>
              <a:rPr lang="tr-TR" dirty="0" smtClean="0"/>
              <a:t>D</a:t>
            </a:r>
            <a:r>
              <a:rPr lang="en-US" dirty="0" err="1" smtClean="0"/>
              <a:t>olayl</a:t>
            </a:r>
            <a:r>
              <a:rPr lang="tr-TR" dirty="0" smtClean="0"/>
              <a:t>ı</a:t>
            </a:r>
            <a:r>
              <a:rPr lang="en-US" dirty="0" smtClean="0"/>
              <a:t> </a:t>
            </a:r>
            <a:r>
              <a:rPr lang="en-US" dirty="0" err="1" smtClean="0"/>
              <a:t>kiralama</a:t>
            </a:r>
            <a:endParaRPr lang="tr-TR" dirty="0" smtClean="0"/>
          </a:p>
          <a:p>
            <a:pPr lvl="1"/>
            <a:r>
              <a:rPr lang="en-US" dirty="0" err="1" smtClean="0"/>
              <a:t>Finansal</a:t>
            </a:r>
            <a:r>
              <a:rPr lang="en-US" dirty="0" smtClean="0"/>
              <a:t> </a:t>
            </a:r>
            <a:r>
              <a:rPr lang="en-US" dirty="0" err="1" smtClean="0"/>
              <a:t>kiralama</a:t>
            </a:r>
            <a:r>
              <a:rPr lang="en-US" dirty="0" smtClean="0"/>
              <a:t>-</a:t>
            </a:r>
            <a:r>
              <a:rPr lang="tr-TR" dirty="0" smtClean="0"/>
              <a:t>F</a:t>
            </a:r>
            <a:r>
              <a:rPr lang="en-US" dirty="0" err="1" smtClean="0"/>
              <a:t>aaliyet</a:t>
            </a:r>
            <a:r>
              <a:rPr lang="en-US" dirty="0" smtClean="0"/>
              <a:t> </a:t>
            </a:r>
            <a:r>
              <a:rPr lang="en-US" dirty="0" err="1" smtClean="0"/>
              <a:t>kiralamasi</a:t>
            </a:r>
            <a:endParaRPr lang="tr-TR" dirty="0"/>
          </a:p>
          <a:p>
            <a:pPr lvl="1"/>
            <a:r>
              <a:rPr lang="en-US" dirty="0" err="1" smtClean="0"/>
              <a:t>Yat</a:t>
            </a:r>
            <a:r>
              <a:rPr lang="tr-TR" dirty="0" err="1" smtClean="0"/>
              <a:t>ırım</a:t>
            </a:r>
            <a:r>
              <a:rPr lang="en-US" dirty="0" smtClean="0"/>
              <a:t> </a:t>
            </a:r>
            <a:r>
              <a:rPr lang="en-US" dirty="0" err="1" smtClean="0"/>
              <a:t>mallar</a:t>
            </a:r>
            <a:r>
              <a:rPr lang="tr-TR" dirty="0" smtClean="0"/>
              <a:t>ı</a:t>
            </a:r>
            <a:r>
              <a:rPr lang="en-US" dirty="0" smtClean="0"/>
              <a:t> </a:t>
            </a:r>
            <a:r>
              <a:rPr lang="en-US" dirty="0" err="1" smtClean="0"/>
              <a:t>kiralamas</a:t>
            </a:r>
            <a:r>
              <a:rPr lang="tr-TR" dirty="0" smtClean="0"/>
              <a:t>ı</a:t>
            </a:r>
            <a:r>
              <a:rPr lang="en-US" dirty="0" smtClean="0"/>
              <a:t>-</a:t>
            </a:r>
            <a:r>
              <a:rPr lang="en-US" dirty="0" err="1" smtClean="0"/>
              <a:t>tüketim</a:t>
            </a:r>
            <a:r>
              <a:rPr lang="en-US" dirty="0" smtClean="0"/>
              <a:t> </a:t>
            </a:r>
            <a:r>
              <a:rPr lang="en-US" dirty="0" err="1" smtClean="0"/>
              <a:t>mallar</a:t>
            </a:r>
            <a:r>
              <a:rPr lang="tr-TR" dirty="0" smtClean="0"/>
              <a:t>ı</a:t>
            </a:r>
            <a:r>
              <a:rPr lang="en-US" dirty="0" smtClean="0"/>
              <a:t> </a:t>
            </a:r>
            <a:r>
              <a:rPr lang="en-US" dirty="0" err="1" smtClean="0"/>
              <a:t>kiralamas</a:t>
            </a:r>
            <a:r>
              <a:rPr lang="tr-TR" dirty="0" smtClean="0"/>
              <a:t>ı</a:t>
            </a:r>
            <a:r>
              <a:rPr lang="en-US" dirty="0" smtClean="0"/>
              <a:t> </a:t>
            </a:r>
            <a:endParaRPr lang="tr-TR" dirty="0" smtClean="0"/>
          </a:p>
        </p:txBody>
      </p:sp>
    </p:spTree>
    <p:extLst>
      <p:ext uri="{BB962C8B-B14F-4D97-AF65-F5344CB8AC3E}">
        <p14:creationId xmlns:p14="http://schemas.microsoft.com/office/powerpoint/2010/main" val="97575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a:xfrm>
            <a:off x="1451579" y="2015732"/>
            <a:ext cx="9603275" cy="3862554"/>
          </a:xfrm>
        </p:spPr>
        <p:txBody>
          <a:bodyPr/>
          <a:lstStyle/>
          <a:p>
            <a:r>
              <a:rPr lang="tr-TR" dirty="0"/>
              <a:t>Kiralama (Leasing) </a:t>
            </a:r>
            <a:r>
              <a:rPr lang="tr-TR" dirty="0" smtClean="0"/>
              <a:t>Çeşitleri</a:t>
            </a:r>
            <a:r>
              <a:rPr lang="tr-TR" dirty="0"/>
              <a:t> </a:t>
            </a:r>
            <a:r>
              <a:rPr lang="tr-TR" dirty="0" smtClean="0"/>
              <a:t>(devam)</a:t>
            </a:r>
          </a:p>
          <a:p>
            <a:pPr lvl="1"/>
            <a:r>
              <a:rPr lang="en-US" dirty="0" err="1" smtClean="0"/>
              <a:t>Taş</a:t>
            </a:r>
            <a:r>
              <a:rPr lang="tr-TR" dirty="0" err="1" smtClean="0"/>
              <a:t>ını</a:t>
            </a:r>
            <a:r>
              <a:rPr lang="en-US" dirty="0" smtClean="0"/>
              <a:t>r </a:t>
            </a:r>
            <a:r>
              <a:rPr lang="en-US" dirty="0" err="1" smtClean="0"/>
              <a:t>kiralamas</a:t>
            </a:r>
            <a:r>
              <a:rPr lang="tr-TR" dirty="0" smtClean="0"/>
              <a:t>ı</a:t>
            </a:r>
            <a:r>
              <a:rPr lang="en-US" dirty="0" smtClean="0"/>
              <a:t>-</a:t>
            </a:r>
            <a:r>
              <a:rPr lang="en-US" dirty="0" err="1" smtClean="0"/>
              <a:t>taş</a:t>
            </a:r>
            <a:r>
              <a:rPr lang="tr-TR" dirty="0" smtClean="0"/>
              <a:t>ı</a:t>
            </a:r>
            <a:r>
              <a:rPr lang="en-US" dirty="0" err="1" smtClean="0"/>
              <a:t>nmaz</a:t>
            </a:r>
            <a:r>
              <a:rPr lang="en-US" dirty="0" smtClean="0"/>
              <a:t> </a:t>
            </a:r>
            <a:r>
              <a:rPr lang="en-US" dirty="0" err="1" smtClean="0"/>
              <a:t>kiralamas</a:t>
            </a:r>
            <a:r>
              <a:rPr lang="tr-TR" dirty="0" smtClean="0"/>
              <a:t>ı</a:t>
            </a:r>
          </a:p>
          <a:p>
            <a:pPr lvl="1"/>
            <a:r>
              <a:rPr lang="en-US" dirty="0" smtClean="0"/>
              <a:t>Sat </a:t>
            </a:r>
            <a:r>
              <a:rPr lang="en-US" dirty="0" err="1" smtClean="0"/>
              <a:t>ve</a:t>
            </a:r>
            <a:r>
              <a:rPr lang="en-US" dirty="0" smtClean="0"/>
              <a:t> </a:t>
            </a:r>
            <a:r>
              <a:rPr lang="en-US" dirty="0" err="1" smtClean="0"/>
              <a:t>geri</a:t>
            </a:r>
            <a:r>
              <a:rPr lang="en-US" dirty="0" smtClean="0"/>
              <a:t> </a:t>
            </a:r>
            <a:r>
              <a:rPr lang="en-US" dirty="0" err="1" smtClean="0"/>
              <a:t>kirala</a:t>
            </a:r>
            <a:endParaRPr lang="tr-TR" dirty="0" smtClean="0"/>
          </a:p>
          <a:p>
            <a:r>
              <a:rPr lang="tr-TR" dirty="0" smtClean="0"/>
              <a:t>Sözleşmenin Unsurları</a:t>
            </a:r>
          </a:p>
          <a:p>
            <a:pPr lvl="1"/>
            <a:r>
              <a:rPr lang="en-US" dirty="0" err="1" smtClean="0"/>
              <a:t>Kiralanan</a:t>
            </a:r>
            <a:r>
              <a:rPr lang="en-US" dirty="0" smtClean="0"/>
              <a:t> mal</a:t>
            </a:r>
            <a:r>
              <a:rPr lang="tr-TR" dirty="0" smtClean="0"/>
              <a:t>ı</a:t>
            </a:r>
            <a:r>
              <a:rPr lang="en-US" dirty="0" smtClean="0"/>
              <a:t>n </a:t>
            </a:r>
            <a:r>
              <a:rPr lang="en-US" dirty="0" err="1" smtClean="0"/>
              <a:t>zilyetliğinin</a:t>
            </a:r>
            <a:r>
              <a:rPr lang="en-US" dirty="0" smtClean="0"/>
              <a:t> </a:t>
            </a:r>
            <a:r>
              <a:rPr lang="en-US" dirty="0" err="1" smtClean="0"/>
              <a:t>devri</a:t>
            </a:r>
            <a:endParaRPr lang="tr-TR" dirty="0" smtClean="0"/>
          </a:p>
          <a:p>
            <a:pPr lvl="2"/>
            <a:r>
              <a:rPr lang="en-US" dirty="0" smtClean="0"/>
              <a:t>Mal </a:t>
            </a:r>
            <a:r>
              <a:rPr lang="en-US" dirty="0" err="1" smtClean="0"/>
              <a:t>kavramı</a:t>
            </a:r>
            <a:endParaRPr lang="tr-TR" dirty="0"/>
          </a:p>
          <a:p>
            <a:pPr lvl="3"/>
            <a:r>
              <a:rPr lang="en-US" dirty="0" err="1"/>
              <a:t>Taşınır</a:t>
            </a:r>
            <a:r>
              <a:rPr lang="en-US" dirty="0"/>
              <a:t> </a:t>
            </a:r>
            <a:r>
              <a:rPr lang="en-US" dirty="0" err="1"/>
              <a:t>veya</a:t>
            </a:r>
            <a:r>
              <a:rPr lang="en-US" dirty="0"/>
              <a:t> </a:t>
            </a:r>
            <a:r>
              <a:rPr lang="en-US" dirty="0" err="1"/>
              <a:t>taşınmaz</a:t>
            </a:r>
            <a:r>
              <a:rPr lang="en-US" dirty="0"/>
              <a:t> </a:t>
            </a:r>
            <a:r>
              <a:rPr lang="en-US" dirty="0" smtClean="0"/>
              <a:t>mal</a:t>
            </a:r>
            <a:endParaRPr lang="tr-TR" dirty="0" smtClean="0"/>
          </a:p>
          <a:p>
            <a:pPr lvl="3"/>
            <a:r>
              <a:rPr lang="en-US" dirty="0" err="1"/>
              <a:t>Kiracının</a:t>
            </a:r>
            <a:r>
              <a:rPr lang="en-US" dirty="0"/>
              <a:t> </a:t>
            </a:r>
            <a:r>
              <a:rPr lang="en-US" dirty="0" err="1"/>
              <a:t>işletmesinde</a:t>
            </a:r>
            <a:r>
              <a:rPr lang="en-US" dirty="0"/>
              <a:t> </a:t>
            </a:r>
            <a:r>
              <a:rPr lang="en-US" dirty="0" err="1"/>
              <a:t>üretim</a:t>
            </a:r>
            <a:r>
              <a:rPr lang="en-US" dirty="0"/>
              <a:t> </a:t>
            </a:r>
            <a:r>
              <a:rPr lang="en-US" dirty="0" err="1"/>
              <a:t>faaliyetinde</a:t>
            </a:r>
            <a:r>
              <a:rPr lang="en-US" dirty="0"/>
              <a:t> </a:t>
            </a:r>
            <a:r>
              <a:rPr lang="en-US" dirty="0" err="1"/>
              <a:t>kullanılan</a:t>
            </a:r>
            <a:r>
              <a:rPr lang="en-US" dirty="0"/>
              <a:t> </a:t>
            </a:r>
            <a:r>
              <a:rPr lang="en-US" dirty="0" err="1"/>
              <a:t>bir</a:t>
            </a:r>
            <a:r>
              <a:rPr lang="en-US" dirty="0"/>
              <a:t> mal </a:t>
            </a:r>
            <a:endParaRPr lang="tr-TR" dirty="0" smtClean="0"/>
          </a:p>
          <a:p>
            <a:pPr lvl="2"/>
            <a:r>
              <a:rPr lang="en-US" dirty="0" err="1"/>
              <a:t>Malın</a:t>
            </a:r>
            <a:r>
              <a:rPr lang="en-US" dirty="0"/>
              <a:t> </a:t>
            </a:r>
            <a:r>
              <a:rPr lang="en-US" dirty="0" err="1"/>
              <a:t>zilyetliği</a:t>
            </a:r>
            <a:r>
              <a:rPr lang="en-US" dirty="0"/>
              <a:t> </a:t>
            </a:r>
            <a:r>
              <a:rPr lang="en-US" dirty="0" err="1"/>
              <a:t>devredilmiş</a:t>
            </a:r>
            <a:r>
              <a:rPr lang="en-US" dirty="0"/>
              <a:t> </a:t>
            </a:r>
            <a:r>
              <a:rPr lang="en-US" dirty="0" err="1" smtClean="0"/>
              <a:t>olmalıdır</a:t>
            </a:r>
            <a:r>
              <a:rPr lang="tr-TR" dirty="0"/>
              <a:t>.</a:t>
            </a:r>
            <a:endParaRPr lang="tr-TR" dirty="0"/>
          </a:p>
        </p:txBody>
      </p:sp>
    </p:spTree>
    <p:extLst>
      <p:ext uri="{BB962C8B-B14F-4D97-AF65-F5344CB8AC3E}">
        <p14:creationId xmlns:p14="http://schemas.microsoft.com/office/powerpoint/2010/main" val="230207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a:xfrm>
            <a:off x="1451579" y="2015732"/>
            <a:ext cx="9603275" cy="3836428"/>
          </a:xfrm>
        </p:spPr>
        <p:txBody>
          <a:bodyPr/>
          <a:lstStyle/>
          <a:p>
            <a:r>
              <a:rPr lang="tr-TR" dirty="0"/>
              <a:t>Sözleşmenin </a:t>
            </a:r>
            <a:r>
              <a:rPr lang="tr-TR" dirty="0" smtClean="0"/>
              <a:t>Unsurları (devam)</a:t>
            </a:r>
          </a:p>
          <a:p>
            <a:pPr lvl="1"/>
            <a:r>
              <a:rPr lang="tr-TR" dirty="0" smtClean="0"/>
              <a:t>Kira bedeli</a:t>
            </a:r>
          </a:p>
          <a:p>
            <a:pPr lvl="1"/>
            <a:r>
              <a:rPr lang="tr-TR" dirty="0" smtClean="0"/>
              <a:t>Kira süresi</a:t>
            </a:r>
          </a:p>
          <a:p>
            <a:pPr lvl="1"/>
            <a:r>
              <a:rPr lang="en-US" dirty="0" err="1" smtClean="0"/>
              <a:t>Sözleşme</a:t>
            </a:r>
            <a:r>
              <a:rPr lang="en-US" dirty="0" smtClean="0"/>
              <a:t> </a:t>
            </a:r>
            <a:r>
              <a:rPr lang="en-US" dirty="0" err="1" smtClean="0"/>
              <a:t>sonunda</a:t>
            </a:r>
            <a:r>
              <a:rPr lang="en-US" dirty="0" smtClean="0"/>
              <a:t> </a:t>
            </a:r>
            <a:r>
              <a:rPr lang="en-US" dirty="0" err="1" smtClean="0"/>
              <a:t>kirac</a:t>
            </a:r>
            <a:r>
              <a:rPr lang="tr-TR" dirty="0" smtClean="0"/>
              <a:t>ı</a:t>
            </a:r>
            <a:r>
              <a:rPr lang="en-US" dirty="0" err="1" smtClean="0"/>
              <a:t>ya</a:t>
            </a:r>
            <a:r>
              <a:rPr lang="en-US" dirty="0" smtClean="0"/>
              <a:t> tan</a:t>
            </a:r>
            <a:r>
              <a:rPr lang="tr-TR" dirty="0" smtClean="0"/>
              <a:t>ı</a:t>
            </a:r>
            <a:r>
              <a:rPr lang="en-US" dirty="0" smtClean="0"/>
              <a:t>nan </a:t>
            </a:r>
            <a:r>
              <a:rPr lang="en-US" dirty="0" err="1" smtClean="0"/>
              <a:t>seçimlik</a:t>
            </a:r>
            <a:r>
              <a:rPr lang="en-US" dirty="0" smtClean="0"/>
              <a:t> </a:t>
            </a:r>
            <a:r>
              <a:rPr lang="en-US" dirty="0" err="1" smtClean="0"/>
              <a:t>haklar</a:t>
            </a:r>
            <a:r>
              <a:rPr lang="en-US" dirty="0" smtClean="0"/>
              <a:t> </a:t>
            </a:r>
            <a:endParaRPr lang="tr-TR" dirty="0" smtClean="0"/>
          </a:p>
          <a:p>
            <a:pPr lvl="1"/>
            <a:r>
              <a:rPr lang="tr-TR" dirty="0" smtClean="0"/>
              <a:t>Anlaşma unsuru</a:t>
            </a:r>
          </a:p>
          <a:p>
            <a:r>
              <a:rPr lang="tr-TR" dirty="0" smtClean="0"/>
              <a:t>Sözleşmenin Kurulması</a:t>
            </a:r>
          </a:p>
          <a:p>
            <a:pPr lvl="1"/>
            <a:r>
              <a:rPr lang="tr-TR" dirty="0" smtClean="0"/>
              <a:t>Sözleşmenin tarafları: Kiracı/Kiralayan</a:t>
            </a:r>
          </a:p>
          <a:p>
            <a:pPr lvl="1"/>
            <a:r>
              <a:rPr lang="tr-TR" dirty="0" smtClean="0"/>
              <a:t>Sözleşmenin şekli</a:t>
            </a:r>
          </a:p>
          <a:p>
            <a:pPr lvl="1"/>
            <a:r>
              <a:rPr lang="tr-TR" dirty="0" smtClean="0"/>
              <a:t>Sözleşmenin şerh ve tescili</a:t>
            </a:r>
          </a:p>
          <a:p>
            <a:endParaRPr lang="en-US" dirty="0"/>
          </a:p>
        </p:txBody>
      </p:sp>
    </p:spTree>
    <p:extLst>
      <p:ext uri="{BB962C8B-B14F-4D97-AF65-F5344CB8AC3E}">
        <p14:creationId xmlns:p14="http://schemas.microsoft.com/office/powerpoint/2010/main" val="326131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p:txBody>
          <a:bodyPr/>
          <a:lstStyle/>
          <a:p>
            <a:r>
              <a:rPr lang="tr-TR" dirty="0" smtClean="0"/>
              <a:t>Tarafların Borçları</a:t>
            </a:r>
          </a:p>
          <a:p>
            <a:pPr lvl="1"/>
            <a:r>
              <a:rPr lang="tr-TR" dirty="0" smtClean="0"/>
              <a:t>Kiralayanın borçları</a:t>
            </a:r>
          </a:p>
          <a:p>
            <a:pPr lvl="2"/>
            <a:r>
              <a:rPr lang="en-US" dirty="0" err="1"/>
              <a:t>Kiralayanın</a:t>
            </a:r>
            <a:r>
              <a:rPr lang="en-US" dirty="0"/>
              <a:t>, </a:t>
            </a:r>
            <a:r>
              <a:rPr lang="en-US" dirty="0" err="1"/>
              <a:t>kiracının</a:t>
            </a:r>
            <a:r>
              <a:rPr lang="en-US" dirty="0"/>
              <a:t> </a:t>
            </a:r>
            <a:r>
              <a:rPr lang="en-US" dirty="0" err="1"/>
              <a:t>talebi</a:t>
            </a:r>
            <a:r>
              <a:rPr lang="en-US" dirty="0"/>
              <a:t> </a:t>
            </a:r>
            <a:r>
              <a:rPr lang="en-US" dirty="0" err="1"/>
              <a:t>ve</a:t>
            </a:r>
            <a:r>
              <a:rPr lang="en-US" dirty="0"/>
              <a:t> </a:t>
            </a:r>
            <a:r>
              <a:rPr lang="en-US" dirty="0" err="1"/>
              <a:t>seçimi</a:t>
            </a:r>
            <a:r>
              <a:rPr lang="en-US" dirty="0"/>
              <a:t> </a:t>
            </a:r>
            <a:r>
              <a:rPr lang="en-US" dirty="0" err="1"/>
              <a:t>üzerine</a:t>
            </a:r>
            <a:r>
              <a:rPr lang="en-US" dirty="0"/>
              <a:t> </a:t>
            </a:r>
            <a:r>
              <a:rPr lang="en-US" dirty="0" err="1"/>
              <a:t>belirlediği</a:t>
            </a:r>
            <a:r>
              <a:rPr lang="en-US" dirty="0"/>
              <a:t> </a:t>
            </a:r>
            <a:r>
              <a:rPr lang="en-US" dirty="0" err="1"/>
              <a:t>malın</a:t>
            </a:r>
            <a:r>
              <a:rPr lang="en-US" dirty="0"/>
              <a:t> </a:t>
            </a:r>
            <a:r>
              <a:rPr lang="en-US" dirty="0" err="1"/>
              <a:t>mülkiyetini</a:t>
            </a:r>
            <a:r>
              <a:rPr lang="en-US" dirty="0"/>
              <a:t> </a:t>
            </a:r>
            <a:r>
              <a:rPr lang="en-US" dirty="0" err="1"/>
              <a:t>üçüncü</a:t>
            </a:r>
            <a:r>
              <a:rPr lang="en-US" dirty="0"/>
              <a:t> </a:t>
            </a:r>
            <a:r>
              <a:rPr lang="en-US" dirty="0" err="1"/>
              <a:t>kişi</a:t>
            </a:r>
            <a:r>
              <a:rPr lang="en-US" dirty="0"/>
              <a:t> </a:t>
            </a:r>
            <a:r>
              <a:rPr lang="en-US" dirty="0" err="1"/>
              <a:t>veya</a:t>
            </a:r>
            <a:r>
              <a:rPr lang="en-US" dirty="0"/>
              <a:t> </a:t>
            </a:r>
            <a:r>
              <a:rPr lang="en-US" dirty="0" err="1"/>
              <a:t>bizzat</a:t>
            </a:r>
            <a:r>
              <a:rPr lang="en-US" dirty="0"/>
              <a:t> </a:t>
            </a:r>
            <a:r>
              <a:rPr lang="en-US" dirty="0" err="1"/>
              <a:t>kiracıdan</a:t>
            </a:r>
            <a:r>
              <a:rPr lang="en-US" dirty="0"/>
              <a:t> </a:t>
            </a:r>
            <a:r>
              <a:rPr lang="en-US" dirty="0" err="1"/>
              <a:t>devralmak</a:t>
            </a:r>
            <a:r>
              <a:rPr lang="en-US" dirty="0"/>
              <a:t> </a:t>
            </a:r>
            <a:r>
              <a:rPr lang="en-US" dirty="0" err="1"/>
              <a:t>suretiyle</a:t>
            </a:r>
            <a:r>
              <a:rPr lang="en-US" dirty="0"/>
              <a:t> </a:t>
            </a:r>
            <a:r>
              <a:rPr lang="en-US" dirty="0" err="1"/>
              <a:t>edinme</a:t>
            </a:r>
            <a:r>
              <a:rPr lang="en-US" dirty="0"/>
              <a:t> </a:t>
            </a:r>
            <a:r>
              <a:rPr lang="en-US" dirty="0" err="1" smtClean="0"/>
              <a:t>borcu</a:t>
            </a:r>
            <a:endParaRPr lang="tr-TR" dirty="0"/>
          </a:p>
          <a:p>
            <a:pPr lvl="2"/>
            <a:r>
              <a:rPr lang="en-US" dirty="0" err="1"/>
              <a:t>Kiralayanın</a:t>
            </a:r>
            <a:r>
              <a:rPr lang="en-US" dirty="0"/>
              <a:t>, </a:t>
            </a:r>
            <a:r>
              <a:rPr lang="en-US" dirty="0" err="1"/>
              <a:t>kiracının</a:t>
            </a:r>
            <a:r>
              <a:rPr lang="en-US" dirty="0"/>
              <a:t> </a:t>
            </a:r>
            <a:r>
              <a:rPr lang="en-US" dirty="0" err="1"/>
              <a:t>talebi</a:t>
            </a:r>
            <a:r>
              <a:rPr lang="en-US" dirty="0"/>
              <a:t> </a:t>
            </a:r>
            <a:r>
              <a:rPr lang="en-US" dirty="0" err="1"/>
              <a:t>ve</a:t>
            </a:r>
            <a:r>
              <a:rPr lang="en-US" dirty="0"/>
              <a:t> </a:t>
            </a:r>
            <a:r>
              <a:rPr lang="en-US" dirty="0" err="1"/>
              <a:t>seçimi</a:t>
            </a:r>
            <a:r>
              <a:rPr lang="en-US" dirty="0"/>
              <a:t> </a:t>
            </a:r>
            <a:r>
              <a:rPr lang="en-US" dirty="0" err="1"/>
              <a:t>üzerine</a:t>
            </a:r>
            <a:r>
              <a:rPr lang="en-US" dirty="0"/>
              <a:t> </a:t>
            </a:r>
            <a:r>
              <a:rPr lang="en-US" dirty="0" err="1"/>
              <a:t>belirlediği</a:t>
            </a:r>
            <a:r>
              <a:rPr lang="en-US" dirty="0"/>
              <a:t> </a:t>
            </a:r>
            <a:r>
              <a:rPr lang="en-US" dirty="0" err="1"/>
              <a:t>malın</a:t>
            </a:r>
            <a:r>
              <a:rPr lang="en-US" dirty="0"/>
              <a:t> </a:t>
            </a:r>
            <a:r>
              <a:rPr lang="en-US" dirty="0" err="1"/>
              <a:t>zilyetliğini</a:t>
            </a:r>
            <a:r>
              <a:rPr lang="en-US" dirty="0"/>
              <a:t> </a:t>
            </a:r>
            <a:r>
              <a:rPr lang="en-US" dirty="0" err="1"/>
              <a:t>devretme</a:t>
            </a:r>
            <a:r>
              <a:rPr lang="en-US" dirty="0"/>
              <a:t> </a:t>
            </a:r>
            <a:r>
              <a:rPr lang="en-US" dirty="0" err="1" smtClean="0"/>
              <a:t>borcu</a:t>
            </a:r>
            <a:endParaRPr lang="tr-TR" dirty="0"/>
          </a:p>
          <a:p>
            <a:pPr lvl="2"/>
            <a:r>
              <a:rPr lang="en-US" dirty="0" err="1"/>
              <a:t>Kiralayanın</a:t>
            </a:r>
            <a:r>
              <a:rPr lang="en-US" dirty="0"/>
              <a:t>, </a:t>
            </a:r>
            <a:r>
              <a:rPr lang="en-US" dirty="0" err="1"/>
              <a:t>kiracının</a:t>
            </a:r>
            <a:r>
              <a:rPr lang="en-US" dirty="0"/>
              <a:t> </a:t>
            </a:r>
            <a:r>
              <a:rPr lang="en-US" dirty="0" err="1"/>
              <a:t>sözleşme</a:t>
            </a:r>
            <a:r>
              <a:rPr lang="en-US" dirty="0"/>
              <a:t> </a:t>
            </a:r>
            <a:r>
              <a:rPr lang="en-US" dirty="0" err="1"/>
              <a:t>konusu</a:t>
            </a:r>
            <a:r>
              <a:rPr lang="en-US" dirty="0"/>
              <a:t> </a:t>
            </a:r>
            <a:r>
              <a:rPr lang="en-US" dirty="0" err="1"/>
              <a:t>malı</a:t>
            </a:r>
            <a:r>
              <a:rPr lang="en-US" dirty="0"/>
              <a:t> </a:t>
            </a:r>
            <a:r>
              <a:rPr lang="en-US" dirty="0" err="1"/>
              <a:t>kullanıp</a:t>
            </a:r>
            <a:r>
              <a:rPr lang="en-US" dirty="0"/>
              <a:t> </a:t>
            </a:r>
            <a:r>
              <a:rPr lang="en-US" dirty="0" err="1"/>
              <a:t>yararlanmasına</a:t>
            </a:r>
            <a:r>
              <a:rPr lang="en-US" dirty="0"/>
              <a:t> </a:t>
            </a:r>
            <a:r>
              <a:rPr lang="en-US" dirty="0" err="1"/>
              <a:t>katlanma</a:t>
            </a:r>
            <a:r>
              <a:rPr lang="en-US" dirty="0"/>
              <a:t> </a:t>
            </a:r>
            <a:r>
              <a:rPr lang="en-US" dirty="0" err="1" smtClean="0"/>
              <a:t>borcu</a:t>
            </a:r>
            <a:endParaRPr lang="tr-TR" dirty="0"/>
          </a:p>
          <a:p>
            <a:pPr lvl="2"/>
            <a:r>
              <a:rPr lang="en-US" dirty="0" err="1"/>
              <a:t>Kiralayanın</a:t>
            </a:r>
            <a:r>
              <a:rPr lang="en-US" dirty="0"/>
              <a:t>, </a:t>
            </a:r>
            <a:r>
              <a:rPr lang="en-US" dirty="0" err="1"/>
              <a:t>kiralanan</a:t>
            </a:r>
            <a:r>
              <a:rPr lang="en-US" dirty="0"/>
              <a:t> </a:t>
            </a:r>
            <a:r>
              <a:rPr lang="en-US" dirty="0" err="1"/>
              <a:t>malın</a:t>
            </a:r>
            <a:r>
              <a:rPr lang="en-US" dirty="0"/>
              <a:t> </a:t>
            </a:r>
            <a:r>
              <a:rPr lang="en-US" dirty="0" err="1"/>
              <a:t>mülkiyetini</a:t>
            </a:r>
            <a:r>
              <a:rPr lang="en-US" dirty="0"/>
              <a:t> </a:t>
            </a:r>
            <a:r>
              <a:rPr lang="en-US" dirty="0" err="1"/>
              <a:t>üçüncü</a:t>
            </a:r>
            <a:r>
              <a:rPr lang="en-US" dirty="0"/>
              <a:t> </a:t>
            </a:r>
            <a:r>
              <a:rPr lang="en-US" dirty="0" err="1"/>
              <a:t>bir</a:t>
            </a:r>
            <a:r>
              <a:rPr lang="en-US" dirty="0"/>
              <a:t> </a:t>
            </a:r>
            <a:r>
              <a:rPr lang="en-US" dirty="0" err="1"/>
              <a:t>kişiye</a:t>
            </a:r>
            <a:r>
              <a:rPr lang="en-US" dirty="0"/>
              <a:t> </a:t>
            </a:r>
            <a:r>
              <a:rPr lang="en-US" dirty="0" err="1"/>
              <a:t>devretmeme</a:t>
            </a:r>
            <a:r>
              <a:rPr lang="en-US" dirty="0"/>
              <a:t> </a:t>
            </a:r>
            <a:r>
              <a:rPr lang="en-US" dirty="0" err="1" smtClean="0"/>
              <a:t>borcu</a:t>
            </a:r>
            <a:endParaRPr lang="en-US" dirty="0"/>
          </a:p>
        </p:txBody>
      </p:sp>
    </p:spTree>
    <p:extLst>
      <p:ext uri="{BB962C8B-B14F-4D97-AF65-F5344CB8AC3E}">
        <p14:creationId xmlns:p14="http://schemas.microsoft.com/office/powerpoint/2010/main" val="2855153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p:txBody>
          <a:bodyPr/>
          <a:lstStyle/>
          <a:p>
            <a:r>
              <a:rPr lang="tr-TR" dirty="0"/>
              <a:t>Tarafların </a:t>
            </a:r>
            <a:r>
              <a:rPr lang="tr-TR" dirty="0" smtClean="0"/>
              <a:t>Borçları (devam)</a:t>
            </a:r>
            <a:endParaRPr lang="tr-TR" dirty="0"/>
          </a:p>
          <a:p>
            <a:pPr lvl="1"/>
            <a:r>
              <a:rPr lang="tr-TR" dirty="0"/>
              <a:t>Kiralayanın </a:t>
            </a:r>
            <a:r>
              <a:rPr lang="tr-TR" dirty="0" smtClean="0"/>
              <a:t>borçları </a:t>
            </a:r>
            <a:r>
              <a:rPr lang="tr-TR" dirty="0"/>
              <a:t>(devam</a:t>
            </a:r>
            <a:r>
              <a:rPr lang="tr-TR" dirty="0" smtClean="0"/>
              <a:t>)</a:t>
            </a:r>
          </a:p>
          <a:p>
            <a:pPr lvl="2"/>
            <a:r>
              <a:rPr lang="en-US" dirty="0" err="1"/>
              <a:t>Kiralananı</a:t>
            </a:r>
            <a:r>
              <a:rPr lang="en-US" dirty="0"/>
              <a:t> </a:t>
            </a:r>
            <a:r>
              <a:rPr lang="en-US" dirty="0" err="1"/>
              <a:t>sigorta</a:t>
            </a:r>
            <a:r>
              <a:rPr lang="en-US" dirty="0"/>
              <a:t> </a:t>
            </a:r>
            <a:r>
              <a:rPr lang="en-US" dirty="0" err="1"/>
              <a:t>ettirme</a:t>
            </a:r>
            <a:r>
              <a:rPr lang="en-US" dirty="0"/>
              <a:t> </a:t>
            </a:r>
            <a:r>
              <a:rPr lang="en-US" dirty="0" err="1" smtClean="0"/>
              <a:t>borcu</a:t>
            </a:r>
            <a:endParaRPr lang="tr-TR" dirty="0" smtClean="0"/>
          </a:p>
          <a:p>
            <a:pPr lvl="2"/>
            <a:r>
              <a:rPr lang="en-US" dirty="0" err="1"/>
              <a:t>Kiralayanın</a:t>
            </a:r>
            <a:r>
              <a:rPr lang="en-US" dirty="0"/>
              <a:t> </a:t>
            </a:r>
            <a:r>
              <a:rPr lang="en-US" dirty="0" err="1"/>
              <a:t>kiralananın</a:t>
            </a:r>
            <a:r>
              <a:rPr lang="en-US" dirty="0"/>
              <a:t> </a:t>
            </a:r>
            <a:r>
              <a:rPr lang="en-US" dirty="0" err="1"/>
              <a:t>ayıbından</a:t>
            </a:r>
            <a:r>
              <a:rPr lang="en-US" dirty="0"/>
              <a:t> </a:t>
            </a:r>
            <a:r>
              <a:rPr lang="en-US" dirty="0" err="1" smtClean="0"/>
              <a:t>sorumluluğu</a:t>
            </a:r>
            <a:endParaRPr lang="tr-TR" dirty="0" smtClean="0"/>
          </a:p>
          <a:p>
            <a:pPr lvl="2"/>
            <a:r>
              <a:rPr lang="en-US" dirty="0" err="1"/>
              <a:t>Kiralayanın</a:t>
            </a:r>
            <a:r>
              <a:rPr lang="en-US" dirty="0"/>
              <a:t>, </a:t>
            </a:r>
            <a:r>
              <a:rPr lang="en-US" dirty="0" err="1"/>
              <a:t>malın</a:t>
            </a:r>
            <a:r>
              <a:rPr lang="en-US" dirty="0"/>
              <a:t> </a:t>
            </a:r>
            <a:r>
              <a:rPr lang="en-US" dirty="0" err="1"/>
              <a:t>üstün</a:t>
            </a:r>
            <a:r>
              <a:rPr lang="en-US" dirty="0"/>
              <a:t> </a:t>
            </a:r>
            <a:r>
              <a:rPr lang="en-US" dirty="0" err="1"/>
              <a:t>hak</a:t>
            </a:r>
            <a:r>
              <a:rPr lang="en-US" dirty="0"/>
              <a:t> </a:t>
            </a:r>
            <a:r>
              <a:rPr lang="en-US" dirty="0" err="1"/>
              <a:t>sahibi</a:t>
            </a:r>
            <a:r>
              <a:rPr lang="en-US" dirty="0"/>
              <a:t> </a:t>
            </a:r>
            <a:r>
              <a:rPr lang="en-US" dirty="0" err="1"/>
              <a:t>üçüncü</a:t>
            </a:r>
            <a:r>
              <a:rPr lang="en-US" dirty="0"/>
              <a:t> </a:t>
            </a:r>
            <a:r>
              <a:rPr lang="en-US" dirty="0" err="1"/>
              <a:t>kişi</a:t>
            </a:r>
            <a:r>
              <a:rPr lang="en-US" dirty="0"/>
              <a:t> </a:t>
            </a:r>
            <a:r>
              <a:rPr lang="en-US" dirty="0" err="1"/>
              <a:t>tarafından</a:t>
            </a:r>
            <a:r>
              <a:rPr lang="en-US" dirty="0"/>
              <a:t> </a:t>
            </a:r>
            <a:r>
              <a:rPr lang="en-US" dirty="0" err="1"/>
              <a:t>zaptedilmesi</a:t>
            </a:r>
            <a:r>
              <a:rPr lang="en-US" dirty="0"/>
              <a:t> </a:t>
            </a:r>
            <a:r>
              <a:rPr lang="en-US" dirty="0" err="1"/>
              <a:t>halinde</a:t>
            </a:r>
            <a:r>
              <a:rPr lang="en-US" dirty="0"/>
              <a:t> </a:t>
            </a:r>
            <a:r>
              <a:rPr lang="en-US" dirty="0" err="1" smtClean="0"/>
              <a:t>sorumluluğu</a:t>
            </a:r>
            <a:endParaRPr lang="tr-TR" dirty="0" smtClean="0"/>
          </a:p>
          <a:p>
            <a:pPr lvl="2"/>
            <a:r>
              <a:rPr lang="en-US" dirty="0" err="1"/>
              <a:t>Sözleşmede</a:t>
            </a:r>
            <a:r>
              <a:rPr lang="en-US" dirty="0"/>
              <a:t> </a:t>
            </a:r>
            <a:r>
              <a:rPr lang="en-US" dirty="0" err="1"/>
              <a:t>kararlaştırılmışsa</a:t>
            </a:r>
            <a:r>
              <a:rPr lang="en-US" dirty="0"/>
              <a:t>, </a:t>
            </a:r>
            <a:r>
              <a:rPr lang="en-US" dirty="0" err="1"/>
              <a:t>kiralayanın</a:t>
            </a:r>
            <a:r>
              <a:rPr lang="en-US" dirty="0"/>
              <a:t> </a:t>
            </a:r>
            <a:r>
              <a:rPr lang="en-US" dirty="0" err="1"/>
              <a:t>malın</a:t>
            </a:r>
            <a:r>
              <a:rPr lang="en-US" dirty="0"/>
              <a:t> </a:t>
            </a:r>
            <a:r>
              <a:rPr lang="en-US" dirty="0" err="1"/>
              <a:t>mülkiyetini</a:t>
            </a:r>
            <a:r>
              <a:rPr lang="en-US" dirty="0"/>
              <a:t> </a:t>
            </a:r>
            <a:r>
              <a:rPr lang="en-US" dirty="0" err="1"/>
              <a:t>sözleşme</a:t>
            </a:r>
            <a:r>
              <a:rPr lang="en-US" dirty="0"/>
              <a:t> </a:t>
            </a:r>
            <a:r>
              <a:rPr lang="en-US" dirty="0" err="1"/>
              <a:t>sonunda</a:t>
            </a:r>
            <a:r>
              <a:rPr lang="en-US" dirty="0"/>
              <a:t> </a:t>
            </a:r>
            <a:r>
              <a:rPr lang="en-US" dirty="0" err="1"/>
              <a:t>kiracıya</a:t>
            </a:r>
            <a:r>
              <a:rPr lang="en-US" dirty="0"/>
              <a:t> </a:t>
            </a:r>
            <a:r>
              <a:rPr lang="en-US" dirty="0" err="1"/>
              <a:t>devretme</a:t>
            </a:r>
            <a:r>
              <a:rPr lang="en-US" dirty="0"/>
              <a:t> </a:t>
            </a:r>
            <a:r>
              <a:rPr lang="en-US" dirty="0" err="1"/>
              <a:t>borcu</a:t>
            </a:r>
            <a:endParaRPr lang="tr-TR" dirty="0"/>
          </a:p>
          <a:p>
            <a:endParaRPr lang="en-US" dirty="0"/>
          </a:p>
        </p:txBody>
      </p:sp>
    </p:spTree>
    <p:extLst>
      <p:ext uri="{BB962C8B-B14F-4D97-AF65-F5344CB8AC3E}">
        <p14:creationId xmlns:p14="http://schemas.microsoft.com/office/powerpoint/2010/main" val="166814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a:xfrm>
            <a:off x="1451579" y="2015732"/>
            <a:ext cx="9603275" cy="3940931"/>
          </a:xfrm>
        </p:spPr>
        <p:txBody>
          <a:bodyPr/>
          <a:lstStyle/>
          <a:p>
            <a:r>
              <a:rPr lang="tr-TR" dirty="0"/>
              <a:t>Tarafların Borçları (devam)</a:t>
            </a:r>
          </a:p>
          <a:p>
            <a:pPr lvl="1"/>
            <a:r>
              <a:rPr lang="tr-TR" dirty="0" smtClean="0"/>
              <a:t>Kiracının borçları</a:t>
            </a:r>
          </a:p>
          <a:p>
            <a:pPr lvl="2"/>
            <a:r>
              <a:rPr lang="en-US" dirty="0" err="1"/>
              <a:t>Kiracının</a:t>
            </a:r>
            <a:r>
              <a:rPr lang="en-US" dirty="0"/>
              <a:t> </a:t>
            </a:r>
            <a:r>
              <a:rPr lang="en-US" dirty="0" err="1"/>
              <a:t>kiralananı</a:t>
            </a:r>
            <a:r>
              <a:rPr lang="en-US" dirty="0"/>
              <a:t> </a:t>
            </a:r>
            <a:r>
              <a:rPr lang="en-US" dirty="0" err="1"/>
              <a:t>teslim</a:t>
            </a:r>
            <a:r>
              <a:rPr lang="en-US" dirty="0"/>
              <a:t> alma (kabul </a:t>
            </a:r>
            <a:r>
              <a:rPr lang="en-US" dirty="0" err="1"/>
              <a:t>etme</a:t>
            </a:r>
            <a:r>
              <a:rPr lang="en-US" dirty="0"/>
              <a:t>) </a:t>
            </a:r>
            <a:r>
              <a:rPr lang="en-US" dirty="0" err="1" smtClean="0"/>
              <a:t>borcu</a:t>
            </a:r>
            <a:endParaRPr lang="tr-TR" dirty="0" smtClean="0"/>
          </a:p>
          <a:p>
            <a:pPr lvl="2"/>
            <a:r>
              <a:rPr lang="en-US" dirty="0" err="1"/>
              <a:t>Kiracının</a:t>
            </a:r>
            <a:r>
              <a:rPr lang="en-US" dirty="0"/>
              <a:t> </a:t>
            </a:r>
            <a:r>
              <a:rPr lang="en-US" dirty="0" err="1"/>
              <a:t>kiralama</a:t>
            </a:r>
            <a:r>
              <a:rPr lang="en-US" dirty="0"/>
              <a:t> </a:t>
            </a:r>
            <a:r>
              <a:rPr lang="en-US" dirty="0" err="1"/>
              <a:t>bedelini</a:t>
            </a:r>
            <a:r>
              <a:rPr lang="en-US" dirty="0"/>
              <a:t> </a:t>
            </a:r>
            <a:r>
              <a:rPr lang="en-US" dirty="0" err="1"/>
              <a:t>ödeme</a:t>
            </a:r>
            <a:r>
              <a:rPr lang="en-US" dirty="0"/>
              <a:t> </a:t>
            </a:r>
            <a:r>
              <a:rPr lang="en-US" dirty="0" err="1" smtClean="0"/>
              <a:t>borcu</a:t>
            </a:r>
            <a:endParaRPr lang="tr-TR" dirty="0" smtClean="0"/>
          </a:p>
          <a:p>
            <a:pPr lvl="2"/>
            <a:r>
              <a:rPr lang="en-US" dirty="0" err="1"/>
              <a:t>Kiracının</a:t>
            </a:r>
            <a:r>
              <a:rPr lang="en-US" dirty="0"/>
              <a:t>, </a:t>
            </a:r>
            <a:r>
              <a:rPr lang="en-US" dirty="0" err="1"/>
              <a:t>sözleşme</a:t>
            </a:r>
            <a:r>
              <a:rPr lang="en-US" dirty="0"/>
              <a:t> </a:t>
            </a:r>
            <a:r>
              <a:rPr lang="en-US" dirty="0" err="1"/>
              <a:t>konusu</a:t>
            </a:r>
            <a:r>
              <a:rPr lang="en-US" dirty="0"/>
              <a:t> </a:t>
            </a:r>
            <a:r>
              <a:rPr lang="en-US" dirty="0" err="1"/>
              <a:t>malı</a:t>
            </a:r>
            <a:r>
              <a:rPr lang="en-US" dirty="0"/>
              <a:t> </a:t>
            </a:r>
            <a:r>
              <a:rPr lang="en-US" dirty="0" err="1"/>
              <a:t>özenle</a:t>
            </a:r>
            <a:r>
              <a:rPr lang="en-US" dirty="0"/>
              <a:t> </a:t>
            </a:r>
            <a:r>
              <a:rPr lang="en-US" dirty="0" err="1"/>
              <a:t>kullanma</a:t>
            </a:r>
            <a:r>
              <a:rPr lang="en-US" dirty="0"/>
              <a:t> </a:t>
            </a:r>
            <a:r>
              <a:rPr lang="en-US" dirty="0" err="1" smtClean="0"/>
              <a:t>borcu</a:t>
            </a:r>
            <a:endParaRPr lang="tr-TR" dirty="0" smtClean="0"/>
          </a:p>
          <a:p>
            <a:pPr lvl="2"/>
            <a:r>
              <a:rPr lang="sv-SE" dirty="0"/>
              <a:t>Kiracının mala bakma ve onu koruma </a:t>
            </a:r>
            <a:r>
              <a:rPr lang="sv-SE" dirty="0" smtClean="0"/>
              <a:t>borcu</a:t>
            </a:r>
            <a:endParaRPr lang="tr-TR" dirty="0"/>
          </a:p>
          <a:p>
            <a:pPr lvl="2"/>
            <a:r>
              <a:rPr lang="en-US" dirty="0" err="1"/>
              <a:t>Malın</a:t>
            </a:r>
            <a:r>
              <a:rPr lang="en-US" dirty="0"/>
              <a:t> </a:t>
            </a:r>
            <a:r>
              <a:rPr lang="en-US" dirty="0" err="1"/>
              <a:t>zilyetliğini</a:t>
            </a:r>
            <a:r>
              <a:rPr lang="en-US" dirty="0"/>
              <a:t> </a:t>
            </a:r>
            <a:r>
              <a:rPr lang="en-US" dirty="0" err="1"/>
              <a:t>ve</a:t>
            </a:r>
            <a:r>
              <a:rPr lang="en-US" dirty="0"/>
              <a:t> </a:t>
            </a:r>
            <a:r>
              <a:rPr lang="en-US" dirty="0" err="1"/>
              <a:t>kiracılık</a:t>
            </a:r>
            <a:r>
              <a:rPr lang="en-US" dirty="0"/>
              <a:t> </a:t>
            </a:r>
            <a:r>
              <a:rPr lang="en-US" dirty="0" err="1"/>
              <a:t>sıfatını</a:t>
            </a:r>
            <a:r>
              <a:rPr lang="en-US" dirty="0"/>
              <a:t> </a:t>
            </a:r>
            <a:r>
              <a:rPr lang="en-US" dirty="0" err="1"/>
              <a:t>başkasına</a:t>
            </a:r>
            <a:r>
              <a:rPr lang="en-US" dirty="0"/>
              <a:t> </a:t>
            </a:r>
            <a:r>
              <a:rPr lang="en-US" dirty="0" err="1"/>
              <a:t>devretmeme</a:t>
            </a:r>
            <a:r>
              <a:rPr lang="en-US" dirty="0"/>
              <a:t> </a:t>
            </a:r>
            <a:r>
              <a:rPr lang="en-US" dirty="0" err="1" smtClean="0"/>
              <a:t>borcu</a:t>
            </a:r>
            <a:endParaRPr lang="tr-TR" dirty="0" smtClean="0"/>
          </a:p>
          <a:p>
            <a:pPr lvl="2"/>
            <a:r>
              <a:rPr lang="en-US" dirty="0" err="1"/>
              <a:t>Sigorta</a:t>
            </a:r>
            <a:r>
              <a:rPr lang="en-US" dirty="0"/>
              <a:t> </a:t>
            </a:r>
            <a:r>
              <a:rPr lang="en-US" dirty="0" err="1"/>
              <a:t>primlerini</a:t>
            </a:r>
            <a:r>
              <a:rPr lang="en-US" dirty="0"/>
              <a:t> </a:t>
            </a:r>
            <a:r>
              <a:rPr lang="en-US" dirty="0" err="1"/>
              <a:t>ödeme</a:t>
            </a:r>
            <a:r>
              <a:rPr lang="en-US" dirty="0"/>
              <a:t> </a:t>
            </a:r>
            <a:r>
              <a:rPr lang="en-US" dirty="0" err="1" smtClean="0"/>
              <a:t>borcu</a:t>
            </a:r>
            <a:r>
              <a:rPr lang="en-US" dirty="0"/>
              <a:t> </a:t>
            </a:r>
            <a:endParaRPr lang="tr-TR" dirty="0" smtClean="0"/>
          </a:p>
          <a:p>
            <a:pPr lvl="2"/>
            <a:r>
              <a:rPr lang="en-US" dirty="0" err="1" smtClean="0"/>
              <a:t>Kiracının</a:t>
            </a:r>
            <a:r>
              <a:rPr lang="en-US" dirty="0" smtClean="0"/>
              <a:t> </a:t>
            </a:r>
            <a:r>
              <a:rPr lang="en-US" dirty="0" err="1"/>
              <a:t>hasardan</a:t>
            </a:r>
            <a:r>
              <a:rPr lang="en-US" dirty="0"/>
              <a:t> </a:t>
            </a:r>
            <a:r>
              <a:rPr lang="en-US" dirty="0" err="1" smtClean="0"/>
              <a:t>sorumluluğu</a:t>
            </a:r>
            <a:endParaRPr lang="tr-TR" dirty="0"/>
          </a:p>
          <a:p>
            <a:pPr lvl="2"/>
            <a:r>
              <a:rPr lang="en-US" dirty="0" err="1"/>
              <a:t>Kiracının</a:t>
            </a:r>
            <a:r>
              <a:rPr lang="en-US" dirty="0"/>
              <a:t>, </a:t>
            </a:r>
            <a:r>
              <a:rPr lang="en-US" dirty="0" err="1"/>
              <a:t>sözleşme</a:t>
            </a:r>
            <a:r>
              <a:rPr lang="en-US" dirty="0"/>
              <a:t> </a:t>
            </a:r>
            <a:r>
              <a:rPr lang="en-US" dirty="0" err="1"/>
              <a:t>sonunda</a:t>
            </a:r>
            <a:r>
              <a:rPr lang="en-US" dirty="0"/>
              <a:t> </a:t>
            </a:r>
            <a:r>
              <a:rPr lang="en-US" dirty="0" err="1"/>
              <a:t>malı</a:t>
            </a:r>
            <a:r>
              <a:rPr lang="en-US" dirty="0"/>
              <a:t> </a:t>
            </a:r>
            <a:r>
              <a:rPr lang="en-US" dirty="0" err="1"/>
              <a:t>kiralayana</a:t>
            </a:r>
            <a:r>
              <a:rPr lang="en-US" dirty="0"/>
              <a:t> </a:t>
            </a:r>
            <a:r>
              <a:rPr lang="en-US" dirty="0" err="1"/>
              <a:t>geri</a:t>
            </a:r>
            <a:r>
              <a:rPr lang="en-US" dirty="0"/>
              <a:t> </a:t>
            </a:r>
            <a:r>
              <a:rPr lang="en-US" dirty="0" err="1"/>
              <a:t>verme</a:t>
            </a:r>
            <a:r>
              <a:rPr lang="en-US" dirty="0"/>
              <a:t> </a:t>
            </a:r>
            <a:r>
              <a:rPr lang="en-US" dirty="0" err="1"/>
              <a:t>borcu</a:t>
            </a:r>
            <a:endParaRPr lang="en-US" dirty="0"/>
          </a:p>
        </p:txBody>
      </p:sp>
    </p:spTree>
    <p:extLst>
      <p:ext uri="{BB962C8B-B14F-4D97-AF65-F5344CB8AC3E}">
        <p14:creationId xmlns:p14="http://schemas.microsoft.com/office/powerpoint/2010/main" val="3658780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finansal kiralama sözleşmesi</a:t>
            </a:r>
            <a:endParaRPr lang="en-US" dirty="0"/>
          </a:p>
        </p:txBody>
      </p:sp>
      <p:sp>
        <p:nvSpPr>
          <p:cNvPr id="3" name="İçerik Yer Tutucusu 2"/>
          <p:cNvSpPr>
            <a:spLocks noGrp="1"/>
          </p:cNvSpPr>
          <p:nvPr>
            <p:ph idx="1"/>
          </p:nvPr>
        </p:nvSpPr>
        <p:spPr>
          <a:xfrm>
            <a:off x="1451579" y="2015732"/>
            <a:ext cx="9603275" cy="3640485"/>
          </a:xfrm>
        </p:spPr>
        <p:txBody>
          <a:bodyPr/>
          <a:lstStyle/>
          <a:p>
            <a:r>
              <a:rPr lang="tr-TR" dirty="0" smtClean="0"/>
              <a:t>Sözleşmenin Sona Ermesi</a:t>
            </a:r>
          </a:p>
          <a:p>
            <a:pPr lvl="1"/>
            <a:r>
              <a:rPr lang="en-US" dirty="0" err="1" smtClean="0"/>
              <a:t>Sözleşmenin</a:t>
            </a:r>
            <a:r>
              <a:rPr lang="en-US" dirty="0" smtClean="0"/>
              <a:t> </a:t>
            </a:r>
            <a:r>
              <a:rPr lang="en-US" dirty="0" err="1" smtClean="0"/>
              <a:t>olağan</a:t>
            </a:r>
            <a:r>
              <a:rPr lang="en-US" dirty="0" smtClean="0"/>
              <a:t> </a:t>
            </a:r>
            <a:r>
              <a:rPr lang="en-US" dirty="0" err="1" smtClean="0"/>
              <a:t>sebeplerle</a:t>
            </a:r>
            <a:r>
              <a:rPr lang="en-US" dirty="0" smtClean="0"/>
              <a:t> </a:t>
            </a:r>
            <a:r>
              <a:rPr lang="en-US" dirty="0" err="1" smtClean="0"/>
              <a:t>sona</a:t>
            </a:r>
            <a:r>
              <a:rPr lang="en-US" dirty="0" smtClean="0"/>
              <a:t> </a:t>
            </a:r>
            <a:r>
              <a:rPr lang="en-US" dirty="0" err="1" smtClean="0"/>
              <a:t>ermesi</a:t>
            </a:r>
            <a:endParaRPr lang="tr-TR" dirty="0" smtClean="0"/>
          </a:p>
          <a:p>
            <a:pPr lvl="2"/>
            <a:r>
              <a:rPr lang="en-US" dirty="0" err="1" smtClean="0"/>
              <a:t>Sürenin</a:t>
            </a:r>
            <a:r>
              <a:rPr lang="en-US" dirty="0" smtClean="0"/>
              <a:t> dolma</a:t>
            </a:r>
            <a:r>
              <a:rPr lang="tr-TR" dirty="0" err="1" smtClean="0"/>
              <a:t>sı</a:t>
            </a:r>
            <a:r>
              <a:rPr lang="en-US" dirty="0" smtClean="0"/>
              <a:t> </a:t>
            </a:r>
            <a:r>
              <a:rPr lang="en-US" dirty="0" err="1" smtClean="0"/>
              <a:t>nedeniyle</a:t>
            </a:r>
            <a:r>
              <a:rPr lang="en-US" dirty="0" smtClean="0"/>
              <a:t> </a:t>
            </a:r>
            <a:r>
              <a:rPr lang="en-US" dirty="0" err="1" smtClean="0"/>
              <a:t>sözleşmenin</a:t>
            </a:r>
            <a:r>
              <a:rPr lang="en-US" dirty="0" smtClean="0"/>
              <a:t> </a:t>
            </a:r>
            <a:r>
              <a:rPr lang="en-US" dirty="0" err="1" smtClean="0"/>
              <a:t>sona</a:t>
            </a:r>
            <a:r>
              <a:rPr lang="en-US" dirty="0" smtClean="0"/>
              <a:t> </a:t>
            </a:r>
            <a:r>
              <a:rPr lang="en-US" dirty="0" err="1" smtClean="0"/>
              <a:t>ermesi</a:t>
            </a:r>
            <a:endParaRPr lang="tr-TR" dirty="0" smtClean="0"/>
          </a:p>
          <a:p>
            <a:pPr lvl="2"/>
            <a:r>
              <a:rPr lang="en-US" dirty="0" err="1" smtClean="0"/>
              <a:t>Kirac</a:t>
            </a:r>
            <a:r>
              <a:rPr lang="tr-TR" dirty="0" err="1" smtClean="0"/>
              <a:t>ının</a:t>
            </a:r>
            <a:r>
              <a:rPr lang="en-US" dirty="0" smtClean="0"/>
              <a:t> </a:t>
            </a:r>
            <a:r>
              <a:rPr lang="en-US" dirty="0" err="1" smtClean="0"/>
              <a:t>iflas</a:t>
            </a:r>
            <a:r>
              <a:rPr lang="tr-TR" dirty="0" smtClean="0"/>
              <a:t>ı</a:t>
            </a:r>
            <a:r>
              <a:rPr lang="en-US" dirty="0" smtClean="0"/>
              <a:t>, </a:t>
            </a:r>
            <a:r>
              <a:rPr lang="en-US" dirty="0" err="1" smtClean="0"/>
              <a:t>ölümü</a:t>
            </a:r>
            <a:r>
              <a:rPr lang="en-US" dirty="0" smtClean="0"/>
              <a:t> </a:t>
            </a:r>
            <a:r>
              <a:rPr lang="en-US" dirty="0" err="1" smtClean="0"/>
              <a:t>veya</a:t>
            </a:r>
            <a:r>
              <a:rPr lang="en-US" dirty="0" smtClean="0"/>
              <a:t> </a:t>
            </a:r>
            <a:r>
              <a:rPr lang="en-US" dirty="0" err="1" smtClean="0"/>
              <a:t>fiil</a:t>
            </a:r>
            <a:r>
              <a:rPr lang="en-US" dirty="0" smtClean="0"/>
              <a:t> </a:t>
            </a:r>
            <a:r>
              <a:rPr lang="en-US" dirty="0" err="1" smtClean="0"/>
              <a:t>ehliyetini</a:t>
            </a:r>
            <a:r>
              <a:rPr lang="en-US" dirty="0" smtClean="0"/>
              <a:t> </a:t>
            </a:r>
            <a:r>
              <a:rPr lang="en-US" dirty="0" err="1" smtClean="0"/>
              <a:t>kaybetmesi</a:t>
            </a:r>
            <a:r>
              <a:rPr lang="en-US" dirty="0" smtClean="0"/>
              <a:t> </a:t>
            </a:r>
            <a:r>
              <a:rPr lang="en-US" dirty="0" err="1" smtClean="0"/>
              <a:t>nedeniyle</a:t>
            </a:r>
            <a:r>
              <a:rPr lang="en-US" dirty="0" smtClean="0"/>
              <a:t> </a:t>
            </a:r>
            <a:r>
              <a:rPr lang="en-US" dirty="0" err="1" smtClean="0"/>
              <a:t>sözleşmenin</a:t>
            </a:r>
            <a:r>
              <a:rPr lang="en-US" dirty="0" smtClean="0"/>
              <a:t> </a:t>
            </a:r>
            <a:r>
              <a:rPr lang="en-US" dirty="0" err="1" smtClean="0"/>
              <a:t>sona</a:t>
            </a:r>
            <a:r>
              <a:rPr lang="en-US" dirty="0" smtClean="0"/>
              <a:t> </a:t>
            </a:r>
            <a:r>
              <a:rPr lang="en-US" dirty="0" err="1" smtClean="0"/>
              <a:t>ermesi</a:t>
            </a:r>
            <a:endParaRPr lang="tr-TR" dirty="0" smtClean="0"/>
          </a:p>
          <a:p>
            <a:pPr lvl="2"/>
            <a:r>
              <a:rPr lang="en-US" dirty="0" err="1" smtClean="0"/>
              <a:t>Sözleşmenin</a:t>
            </a:r>
            <a:r>
              <a:rPr lang="en-US" dirty="0" smtClean="0"/>
              <a:t> </a:t>
            </a:r>
            <a:r>
              <a:rPr lang="en-US" dirty="0" err="1" smtClean="0"/>
              <a:t>kirac</a:t>
            </a:r>
            <a:r>
              <a:rPr lang="tr-TR" dirty="0" err="1" smtClean="0"/>
              <a:t>ını</a:t>
            </a:r>
            <a:r>
              <a:rPr lang="en-US" dirty="0" smtClean="0"/>
              <a:t>n </a:t>
            </a:r>
            <a:r>
              <a:rPr lang="en-US" dirty="0" err="1" smtClean="0"/>
              <a:t>tasfiye</a:t>
            </a:r>
            <a:r>
              <a:rPr lang="en-US" dirty="0" smtClean="0"/>
              <a:t> </a:t>
            </a:r>
            <a:r>
              <a:rPr lang="en-US" dirty="0" err="1" smtClean="0"/>
              <a:t>sürecine</a:t>
            </a:r>
            <a:r>
              <a:rPr lang="en-US" dirty="0" smtClean="0"/>
              <a:t> </a:t>
            </a:r>
            <a:r>
              <a:rPr lang="en-US" dirty="0" err="1" smtClean="0"/>
              <a:t>girmesi</a:t>
            </a:r>
            <a:r>
              <a:rPr lang="en-US" dirty="0" smtClean="0"/>
              <a:t> </a:t>
            </a:r>
            <a:r>
              <a:rPr lang="en-US" dirty="0" err="1" smtClean="0"/>
              <a:t>nedeniyle</a:t>
            </a:r>
            <a:r>
              <a:rPr lang="en-US" dirty="0" smtClean="0"/>
              <a:t> </a:t>
            </a:r>
            <a:r>
              <a:rPr lang="en-US" dirty="0" err="1" smtClean="0"/>
              <a:t>vaktinden</a:t>
            </a:r>
            <a:r>
              <a:rPr lang="en-US" dirty="0" smtClean="0"/>
              <a:t> </a:t>
            </a:r>
            <a:r>
              <a:rPr lang="en-US" dirty="0" err="1" smtClean="0"/>
              <a:t>önce</a:t>
            </a:r>
            <a:r>
              <a:rPr lang="en-US" dirty="0" smtClean="0"/>
              <a:t> </a:t>
            </a:r>
            <a:r>
              <a:rPr lang="en-US" dirty="0" err="1" smtClean="0"/>
              <a:t>sona</a:t>
            </a:r>
            <a:r>
              <a:rPr lang="en-US" dirty="0" smtClean="0"/>
              <a:t> </a:t>
            </a:r>
            <a:r>
              <a:rPr lang="en-US" dirty="0" err="1" smtClean="0"/>
              <a:t>ermesi</a:t>
            </a:r>
            <a:endParaRPr lang="tr-TR" dirty="0" smtClean="0"/>
          </a:p>
          <a:p>
            <a:pPr lvl="1"/>
            <a:r>
              <a:rPr lang="en-US" dirty="0" err="1" smtClean="0"/>
              <a:t>Sözleşmenin</a:t>
            </a:r>
            <a:r>
              <a:rPr lang="en-US" dirty="0" smtClean="0"/>
              <a:t> </a:t>
            </a:r>
            <a:r>
              <a:rPr lang="en-US" dirty="0" err="1" smtClean="0"/>
              <a:t>olağan</a:t>
            </a:r>
            <a:r>
              <a:rPr lang="tr-TR" dirty="0" smtClean="0"/>
              <a:t>üstü</a:t>
            </a:r>
            <a:r>
              <a:rPr lang="en-US" dirty="0" smtClean="0"/>
              <a:t> </a:t>
            </a:r>
            <a:r>
              <a:rPr lang="en-US" dirty="0" err="1"/>
              <a:t>sebeplerle</a:t>
            </a:r>
            <a:r>
              <a:rPr lang="en-US" dirty="0"/>
              <a:t> </a:t>
            </a:r>
            <a:r>
              <a:rPr lang="en-US" dirty="0" err="1"/>
              <a:t>sona</a:t>
            </a:r>
            <a:r>
              <a:rPr lang="en-US" dirty="0"/>
              <a:t> </a:t>
            </a:r>
            <a:r>
              <a:rPr lang="en-US" dirty="0" err="1" smtClean="0"/>
              <a:t>ermesi</a:t>
            </a:r>
            <a:endParaRPr lang="tr-TR" dirty="0" smtClean="0"/>
          </a:p>
          <a:p>
            <a:pPr lvl="2"/>
            <a:r>
              <a:rPr lang="en-US" dirty="0" err="1" smtClean="0"/>
              <a:t>Sözleşmenin</a:t>
            </a:r>
            <a:r>
              <a:rPr lang="en-US" dirty="0" smtClean="0"/>
              <a:t> </a:t>
            </a:r>
            <a:r>
              <a:rPr lang="en-US" dirty="0" err="1" smtClean="0"/>
              <a:t>ihlâli</a:t>
            </a:r>
            <a:r>
              <a:rPr lang="en-US" dirty="0" smtClean="0"/>
              <a:t> </a:t>
            </a:r>
            <a:r>
              <a:rPr lang="en-US" dirty="0" err="1" smtClean="0"/>
              <a:t>nedeniyle</a:t>
            </a:r>
            <a:endParaRPr lang="tr-TR" dirty="0" smtClean="0"/>
          </a:p>
          <a:p>
            <a:pPr lvl="2"/>
            <a:r>
              <a:rPr lang="en-US" dirty="0" err="1" smtClean="0"/>
              <a:t>Sözleşmenin</a:t>
            </a:r>
            <a:r>
              <a:rPr lang="en-US" dirty="0" smtClean="0"/>
              <a:t> </a:t>
            </a:r>
            <a:r>
              <a:rPr lang="en-US" dirty="0" err="1" smtClean="0"/>
              <a:t>önemli</a:t>
            </a:r>
            <a:r>
              <a:rPr lang="en-US" dirty="0" smtClean="0"/>
              <a:t> </a:t>
            </a:r>
            <a:r>
              <a:rPr lang="en-US" dirty="0" err="1" smtClean="0"/>
              <a:t>sebeplerle</a:t>
            </a:r>
            <a:r>
              <a:rPr lang="en-US" dirty="0" smtClean="0"/>
              <a:t> </a:t>
            </a:r>
            <a:r>
              <a:rPr lang="en-US" dirty="0" err="1" smtClean="0"/>
              <a:t>sona</a:t>
            </a:r>
            <a:r>
              <a:rPr lang="en-US" dirty="0" smtClean="0"/>
              <a:t> </a:t>
            </a:r>
            <a:r>
              <a:rPr lang="en-US" dirty="0" err="1" smtClean="0"/>
              <a:t>ermesi</a:t>
            </a:r>
            <a:endParaRPr lang="en-US" dirty="0" smtClean="0"/>
          </a:p>
          <a:p>
            <a:pPr lvl="1"/>
            <a:r>
              <a:rPr lang="en-US" dirty="0" err="1" smtClean="0"/>
              <a:t>Sözleşmenin</a:t>
            </a:r>
            <a:r>
              <a:rPr lang="en-US" dirty="0" smtClean="0"/>
              <a:t> </a:t>
            </a:r>
            <a:r>
              <a:rPr lang="en-US" dirty="0" err="1" smtClean="0"/>
              <a:t>sona</a:t>
            </a:r>
            <a:r>
              <a:rPr lang="en-US" dirty="0" smtClean="0"/>
              <a:t> </a:t>
            </a:r>
            <a:r>
              <a:rPr lang="en-US" dirty="0" err="1" smtClean="0"/>
              <a:t>ermesi</a:t>
            </a:r>
            <a:r>
              <a:rPr lang="tr-TR" dirty="0" err="1" smtClean="0"/>
              <a:t>nin</a:t>
            </a:r>
            <a:r>
              <a:rPr lang="tr-TR" dirty="0" smtClean="0"/>
              <a:t> sonuçları</a:t>
            </a:r>
            <a:endParaRPr lang="en-US" dirty="0"/>
          </a:p>
          <a:p>
            <a:pPr lvl="1"/>
            <a:endParaRPr lang="en-US" dirty="0"/>
          </a:p>
        </p:txBody>
      </p:sp>
    </p:spTree>
    <p:extLst>
      <p:ext uri="{BB962C8B-B14F-4D97-AF65-F5344CB8AC3E}">
        <p14:creationId xmlns:p14="http://schemas.microsoft.com/office/powerpoint/2010/main" val="3190396756"/>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1388</TotalTime>
  <Words>465</Words>
  <Application>Microsoft Office PowerPoint</Application>
  <PresentationFormat>Geniş ekran</PresentationFormat>
  <Paragraphs>72</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Galeri</vt:lpstr>
      <vt:lpstr>BORÇLAR HUKUKU ÖZEL HÜKÜMLER</vt:lpstr>
      <vt:lpstr>finansal kiralama sözleşmesi</vt:lpstr>
      <vt:lpstr>finansal kiralama sözleşmesi</vt:lpstr>
      <vt:lpstr>finansal kiralama sözleşmesi</vt:lpstr>
      <vt:lpstr>finansal kiralama sözleşmesi</vt:lpstr>
      <vt:lpstr>finansal kiralama sözleşmesi</vt:lpstr>
      <vt:lpstr>finansal kiralama sözleşmesi</vt:lpstr>
      <vt:lpstr>finansal kiralama sözleşmesi</vt:lpstr>
      <vt:lpstr>finansal kiralama sözleşmesi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Harun Kılıç</dc:creator>
  <cp:lastModifiedBy>pc1</cp:lastModifiedBy>
  <cp:revision>28</cp:revision>
  <dcterms:created xsi:type="dcterms:W3CDTF">2020-07-01T13:53:34Z</dcterms:created>
  <dcterms:modified xsi:type="dcterms:W3CDTF">2021-03-22T09:25:37Z</dcterms:modified>
</cp:coreProperties>
</file>