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4662"/>
  </p:normalViewPr>
  <p:slideViewPr>
    <p:cSldViewPr snapToGrid="0" snapToObjects="1">
      <p:cViewPr varScale="1">
        <p:scale>
          <a:sx n="73" d="100"/>
          <a:sy n="73" d="100"/>
        </p:scale>
        <p:origin x="59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3/22/2021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3/22/2021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
İkinci düzey
Üçüncü düzey
Dördüncü düzey
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3/22/2021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3/22/2021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3/22/2021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3/22/2021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3/22/2021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3/22/2021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9C034D3-149A-C940-A0EF-9D1624A33F48}"/>
              </a:ext>
            </a:extLst>
          </p:cNvPr>
          <p:cNvSpPr>
            <a:spLocks noGrp="1"/>
          </p:cNvSpPr>
          <p:nvPr>
            <p:ph type="ctrTitle"/>
          </p:nvPr>
        </p:nvSpPr>
        <p:spPr/>
        <p:txBody>
          <a:bodyPr/>
          <a:lstStyle/>
          <a:p>
            <a:r>
              <a:rPr lang="tr-TR" dirty="0" smtClean="0"/>
              <a:t>BORÇLAR HUKUKU ÖZEL HÜKÜMLER</a:t>
            </a:r>
            <a:endParaRPr lang="tr-TR" dirty="0"/>
          </a:p>
        </p:txBody>
      </p:sp>
      <p:sp>
        <p:nvSpPr>
          <p:cNvPr id="3" name="Alt Başlık 2">
            <a:extLst>
              <a:ext uri="{FF2B5EF4-FFF2-40B4-BE49-F238E27FC236}">
                <a16:creationId xmlns:a16="http://schemas.microsoft.com/office/drawing/2014/main" id="{37E78F00-F2C7-364B-B937-63F11DBE461D}"/>
              </a:ext>
            </a:extLst>
          </p:cNvPr>
          <p:cNvSpPr>
            <a:spLocks noGrp="1"/>
          </p:cNvSpPr>
          <p:nvPr>
            <p:ph type="subTitle" idx="1"/>
          </p:nvPr>
        </p:nvSpPr>
        <p:spPr/>
        <p:txBody>
          <a:bodyPr/>
          <a:lstStyle/>
          <a:p>
            <a:r>
              <a:rPr lang="tr-TR" dirty="0"/>
              <a:t>Kullandırma borcu doğuran sözleşmeler</a:t>
            </a:r>
          </a:p>
          <a:p>
            <a:r>
              <a:rPr lang="tr-TR" dirty="0"/>
              <a:t>	</a:t>
            </a:r>
            <a:r>
              <a:rPr lang="tr-TR" dirty="0" smtClean="0"/>
              <a:t>finansal kiralama sözleşmesi</a:t>
            </a:r>
            <a:endParaRPr lang="tr-TR" dirty="0"/>
          </a:p>
        </p:txBody>
      </p:sp>
    </p:spTree>
    <p:extLst>
      <p:ext uri="{BB962C8B-B14F-4D97-AF65-F5344CB8AC3E}">
        <p14:creationId xmlns:p14="http://schemas.microsoft.com/office/powerpoint/2010/main" val="23184768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C315317-64F8-E14E-AD9A-599A0C228C77}"/>
              </a:ext>
            </a:extLst>
          </p:cNvPr>
          <p:cNvSpPr>
            <a:spLocks noGrp="1"/>
          </p:cNvSpPr>
          <p:nvPr>
            <p:ph type="title"/>
          </p:nvPr>
        </p:nvSpPr>
        <p:spPr/>
        <p:txBody>
          <a:bodyPr/>
          <a:lstStyle/>
          <a:p>
            <a:r>
              <a:rPr lang="tr-TR" dirty="0" smtClean="0"/>
              <a:t>finansal </a:t>
            </a:r>
            <a:r>
              <a:rPr lang="tr-TR" dirty="0"/>
              <a:t>kiralama </a:t>
            </a:r>
            <a:r>
              <a:rPr lang="tr-TR" dirty="0" smtClean="0"/>
              <a:t>sözleşmesi</a:t>
            </a:r>
            <a:endParaRPr lang="tr-TR" dirty="0"/>
          </a:p>
        </p:txBody>
      </p:sp>
      <p:sp>
        <p:nvSpPr>
          <p:cNvPr id="3" name="İçerik Yer Tutucusu 2">
            <a:extLst>
              <a:ext uri="{FF2B5EF4-FFF2-40B4-BE49-F238E27FC236}">
                <a16:creationId xmlns:a16="http://schemas.microsoft.com/office/drawing/2014/main" id="{4D90202D-61EA-FC4C-AC65-972CD73C2DCC}"/>
              </a:ext>
            </a:extLst>
          </p:cNvPr>
          <p:cNvSpPr>
            <a:spLocks noGrp="1"/>
          </p:cNvSpPr>
          <p:nvPr>
            <p:ph idx="1"/>
          </p:nvPr>
        </p:nvSpPr>
        <p:spPr/>
        <p:txBody>
          <a:bodyPr>
            <a:normAutofit/>
          </a:bodyPr>
          <a:lstStyle/>
          <a:p>
            <a:r>
              <a:rPr lang="tr-TR" dirty="0"/>
              <a:t>Tanım</a:t>
            </a:r>
            <a:r>
              <a:rPr lang="tr-TR" dirty="0" smtClean="0"/>
              <a:t>: «Finansal </a:t>
            </a:r>
            <a:r>
              <a:rPr lang="tr-TR" dirty="0"/>
              <a:t>kiralama sözleş-</a:t>
            </a:r>
            <a:r>
              <a:rPr lang="tr-TR" dirty="0" err="1"/>
              <a:t>mesi</a:t>
            </a:r>
            <a:r>
              <a:rPr lang="tr-TR" dirty="0"/>
              <a:t>; kiralayanın, kiracının talebi ve seçimi üzerine üçüncü bir kişiden veya bizzat kiracıdan satın aldığı veya başka suretle temin ettiği veya daha önce mülkiyetine geçirmiş bulunduğu bir malın zilyetliğini, her türlü faydayı sağlamak üzere kira bedeli karşılığında, kiracıya bırak-</a:t>
            </a:r>
            <a:r>
              <a:rPr lang="tr-TR" dirty="0" err="1"/>
              <a:t>masını</a:t>
            </a:r>
            <a:r>
              <a:rPr lang="tr-TR" dirty="0"/>
              <a:t> öngören sözleşmedir</a:t>
            </a:r>
            <a:r>
              <a:rPr lang="tr-TR" dirty="0" smtClean="0"/>
              <a:t>.» (FFFK m. 18)</a:t>
            </a:r>
          </a:p>
          <a:p>
            <a:r>
              <a:rPr lang="tr-TR" dirty="0" smtClean="0"/>
              <a:t>Sözleşmenin Nitelikleri</a:t>
            </a:r>
          </a:p>
          <a:p>
            <a:pPr lvl="1"/>
            <a:r>
              <a:rPr lang="en-US" dirty="0" err="1" smtClean="0"/>
              <a:t>Finansal</a:t>
            </a:r>
            <a:r>
              <a:rPr lang="en-US" dirty="0" smtClean="0"/>
              <a:t> </a:t>
            </a:r>
            <a:r>
              <a:rPr lang="en-US" dirty="0" err="1" smtClean="0"/>
              <a:t>kiralama</a:t>
            </a:r>
            <a:r>
              <a:rPr lang="en-US" dirty="0" smtClean="0"/>
              <a:t> </a:t>
            </a:r>
            <a:r>
              <a:rPr lang="en-US" dirty="0" err="1" smtClean="0"/>
              <a:t>sözleşmesi</a:t>
            </a:r>
            <a:r>
              <a:rPr lang="en-US" dirty="0" smtClean="0"/>
              <a:t>, </a:t>
            </a:r>
            <a:r>
              <a:rPr lang="en-US" dirty="0" err="1" smtClean="0"/>
              <a:t>isimli</a:t>
            </a:r>
            <a:r>
              <a:rPr lang="en-US" dirty="0" smtClean="0"/>
              <a:t> </a:t>
            </a:r>
            <a:r>
              <a:rPr lang="en-US" dirty="0" err="1" smtClean="0"/>
              <a:t>bir</a:t>
            </a:r>
            <a:r>
              <a:rPr lang="en-US" dirty="0" smtClean="0"/>
              <a:t> </a:t>
            </a:r>
            <a:r>
              <a:rPr lang="en-US" dirty="0" err="1" smtClean="0"/>
              <a:t>sözleşmedir</a:t>
            </a:r>
            <a:r>
              <a:rPr lang="tr-TR" dirty="0" smtClean="0"/>
              <a:t>.</a:t>
            </a:r>
          </a:p>
          <a:p>
            <a:pPr lvl="1"/>
            <a:r>
              <a:rPr lang="en-US" dirty="0" err="1" smtClean="0"/>
              <a:t>Finansal</a:t>
            </a:r>
            <a:r>
              <a:rPr lang="en-US" dirty="0" smtClean="0"/>
              <a:t> </a:t>
            </a:r>
            <a:r>
              <a:rPr lang="en-US" dirty="0" err="1" smtClean="0"/>
              <a:t>kiralama</a:t>
            </a:r>
            <a:r>
              <a:rPr lang="en-US" dirty="0" smtClean="0"/>
              <a:t> </a:t>
            </a:r>
            <a:r>
              <a:rPr lang="en-US" dirty="0" err="1" smtClean="0"/>
              <a:t>sözleşmesi</a:t>
            </a:r>
            <a:r>
              <a:rPr lang="en-US" dirty="0" smtClean="0"/>
              <a:t> tam </a:t>
            </a:r>
            <a:r>
              <a:rPr lang="en-US" dirty="0" err="1" smtClean="0"/>
              <a:t>iki</a:t>
            </a:r>
            <a:r>
              <a:rPr lang="en-US" dirty="0" smtClean="0"/>
              <a:t> </a:t>
            </a:r>
            <a:r>
              <a:rPr lang="en-US" dirty="0" err="1" smtClean="0"/>
              <a:t>tarafa</a:t>
            </a:r>
            <a:r>
              <a:rPr lang="en-US" dirty="0" smtClean="0"/>
              <a:t> </a:t>
            </a:r>
            <a:r>
              <a:rPr lang="en-US" dirty="0" err="1" smtClean="0"/>
              <a:t>borç</a:t>
            </a:r>
            <a:r>
              <a:rPr lang="en-US" dirty="0" smtClean="0"/>
              <a:t> </a:t>
            </a:r>
            <a:r>
              <a:rPr lang="en-US" dirty="0" err="1" smtClean="0"/>
              <a:t>yükleyen</a:t>
            </a:r>
            <a:r>
              <a:rPr lang="en-US" dirty="0" smtClean="0"/>
              <a:t> </a:t>
            </a:r>
            <a:r>
              <a:rPr lang="en-US" dirty="0" err="1" smtClean="0"/>
              <a:t>bir</a:t>
            </a:r>
            <a:r>
              <a:rPr lang="en-US" dirty="0" smtClean="0"/>
              <a:t> </a:t>
            </a:r>
            <a:r>
              <a:rPr lang="en-US" dirty="0" err="1" smtClean="0"/>
              <a:t>sözleşmedir</a:t>
            </a:r>
            <a:r>
              <a:rPr lang="tr-TR" dirty="0" smtClean="0"/>
              <a:t>.</a:t>
            </a:r>
            <a:endParaRPr lang="tr-TR" dirty="0"/>
          </a:p>
        </p:txBody>
      </p:sp>
    </p:spTree>
    <p:extLst>
      <p:ext uri="{BB962C8B-B14F-4D97-AF65-F5344CB8AC3E}">
        <p14:creationId xmlns:p14="http://schemas.microsoft.com/office/powerpoint/2010/main" val="42719524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finansal kiralama sözleşmesi</a:t>
            </a:r>
            <a:endParaRPr lang="en-US" dirty="0"/>
          </a:p>
        </p:txBody>
      </p:sp>
      <p:sp>
        <p:nvSpPr>
          <p:cNvPr id="3" name="İçerik Yer Tutucusu 2"/>
          <p:cNvSpPr>
            <a:spLocks noGrp="1"/>
          </p:cNvSpPr>
          <p:nvPr>
            <p:ph idx="1"/>
          </p:nvPr>
        </p:nvSpPr>
        <p:spPr/>
        <p:txBody>
          <a:bodyPr/>
          <a:lstStyle/>
          <a:p>
            <a:r>
              <a:rPr lang="tr-TR" dirty="0"/>
              <a:t>Sözleşmenin </a:t>
            </a:r>
            <a:r>
              <a:rPr lang="tr-TR" dirty="0" smtClean="0"/>
              <a:t>Nitelikleri</a:t>
            </a:r>
            <a:r>
              <a:rPr lang="tr-TR" dirty="0"/>
              <a:t> </a:t>
            </a:r>
            <a:r>
              <a:rPr lang="tr-TR" dirty="0" smtClean="0"/>
              <a:t>(devam)</a:t>
            </a:r>
          </a:p>
          <a:p>
            <a:pPr lvl="1"/>
            <a:r>
              <a:rPr lang="en-US" dirty="0" err="1" smtClean="0"/>
              <a:t>Finansal</a:t>
            </a:r>
            <a:r>
              <a:rPr lang="en-US" dirty="0" smtClean="0"/>
              <a:t> </a:t>
            </a:r>
            <a:r>
              <a:rPr lang="en-US" dirty="0" err="1" smtClean="0"/>
              <a:t>kiralama</a:t>
            </a:r>
            <a:r>
              <a:rPr lang="en-US" dirty="0" smtClean="0"/>
              <a:t> </a:t>
            </a:r>
            <a:r>
              <a:rPr lang="en-US" dirty="0" err="1" smtClean="0"/>
              <a:t>sözleşmesi</a:t>
            </a:r>
            <a:r>
              <a:rPr lang="en-US" dirty="0" smtClean="0"/>
              <a:t>, </a:t>
            </a:r>
            <a:r>
              <a:rPr lang="en-US" dirty="0" err="1" smtClean="0"/>
              <a:t>ivazl</a:t>
            </a:r>
            <a:r>
              <a:rPr lang="tr-TR" dirty="0" smtClean="0"/>
              <a:t>ı</a:t>
            </a:r>
            <a:r>
              <a:rPr lang="en-US" dirty="0" smtClean="0"/>
              <a:t> </a:t>
            </a:r>
            <a:r>
              <a:rPr lang="en-US" dirty="0" err="1" smtClean="0"/>
              <a:t>bir</a:t>
            </a:r>
            <a:r>
              <a:rPr lang="en-US" dirty="0" smtClean="0"/>
              <a:t> </a:t>
            </a:r>
            <a:r>
              <a:rPr lang="en-US" dirty="0" err="1" smtClean="0"/>
              <a:t>sözleşmedir</a:t>
            </a:r>
            <a:r>
              <a:rPr lang="tr-TR" dirty="0" smtClean="0"/>
              <a:t>.</a:t>
            </a:r>
          </a:p>
          <a:p>
            <a:pPr lvl="1"/>
            <a:r>
              <a:rPr lang="en-US" dirty="0" err="1" smtClean="0"/>
              <a:t>Finansal</a:t>
            </a:r>
            <a:r>
              <a:rPr lang="en-US" dirty="0" smtClean="0"/>
              <a:t> </a:t>
            </a:r>
            <a:r>
              <a:rPr lang="en-US" dirty="0" err="1" smtClean="0"/>
              <a:t>kiralama</a:t>
            </a:r>
            <a:r>
              <a:rPr lang="en-US" dirty="0" smtClean="0"/>
              <a:t> </a:t>
            </a:r>
            <a:r>
              <a:rPr lang="en-US" dirty="0" err="1" smtClean="0"/>
              <a:t>sözleşmesi</a:t>
            </a:r>
            <a:r>
              <a:rPr lang="en-US" dirty="0" smtClean="0"/>
              <a:t>, r</a:t>
            </a:r>
            <a:r>
              <a:rPr lang="tr-TR" dirty="0" smtClean="0"/>
              <a:t>ı</a:t>
            </a:r>
            <a:r>
              <a:rPr lang="en-US" dirty="0" err="1" smtClean="0"/>
              <a:t>zai</a:t>
            </a:r>
            <a:r>
              <a:rPr lang="en-US" dirty="0" smtClean="0"/>
              <a:t> </a:t>
            </a:r>
            <a:r>
              <a:rPr lang="en-US" dirty="0" err="1" smtClean="0"/>
              <a:t>bir</a:t>
            </a:r>
            <a:r>
              <a:rPr lang="en-US" dirty="0" smtClean="0"/>
              <a:t> </a:t>
            </a:r>
            <a:r>
              <a:rPr lang="en-US" dirty="0" err="1" smtClean="0"/>
              <a:t>sözleşmedir</a:t>
            </a:r>
            <a:r>
              <a:rPr lang="tr-TR" dirty="0" smtClean="0"/>
              <a:t>.</a:t>
            </a:r>
          </a:p>
          <a:p>
            <a:pPr lvl="1"/>
            <a:r>
              <a:rPr lang="en-US" dirty="0" err="1" smtClean="0"/>
              <a:t>Finansal</a:t>
            </a:r>
            <a:r>
              <a:rPr lang="en-US" dirty="0" smtClean="0"/>
              <a:t> </a:t>
            </a:r>
            <a:r>
              <a:rPr lang="en-US" dirty="0" err="1" smtClean="0"/>
              <a:t>kiralama</a:t>
            </a:r>
            <a:r>
              <a:rPr lang="en-US" dirty="0" smtClean="0"/>
              <a:t> </a:t>
            </a:r>
            <a:r>
              <a:rPr lang="en-US" dirty="0" err="1" smtClean="0"/>
              <a:t>sözleşmesi</a:t>
            </a:r>
            <a:r>
              <a:rPr lang="en-US" dirty="0" smtClean="0"/>
              <a:t> </a:t>
            </a:r>
            <a:r>
              <a:rPr lang="en-US" dirty="0" err="1" smtClean="0"/>
              <a:t>sürekli</a:t>
            </a:r>
            <a:r>
              <a:rPr lang="en-US" dirty="0" smtClean="0"/>
              <a:t> </a:t>
            </a:r>
            <a:r>
              <a:rPr lang="en-US" dirty="0" err="1" smtClean="0"/>
              <a:t>bir</a:t>
            </a:r>
            <a:r>
              <a:rPr lang="en-US" dirty="0" smtClean="0"/>
              <a:t> </a:t>
            </a:r>
            <a:r>
              <a:rPr lang="en-US" dirty="0" err="1" smtClean="0"/>
              <a:t>sözleşmedir</a:t>
            </a:r>
            <a:r>
              <a:rPr lang="tr-TR" dirty="0" smtClean="0"/>
              <a:t>.</a:t>
            </a:r>
          </a:p>
          <a:p>
            <a:r>
              <a:rPr lang="tr-TR" dirty="0" smtClean="0"/>
              <a:t>Kiralama (Leasing) Çeşitleri</a:t>
            </a:r>
          </a:p>
          <a:p>
            <a:pPr lvl="1"/>
            <a:r>
              <a:rPr lang="en-US" dirty="0" err="1" smtClean="0"/>
              <a:t>Doğrudan</a:t>
            </a:r>
            <a:r>
              <a:rPr lang="en-US" dirty="0" smtClean="0"/>
              <a:t> </a:t>
            </a:r>
            <a:r>
              <a:rPr lang="en-US" dirty="0" err="1" smtClean="0"/>
              <a:t>kiralama</a:t>
            </a:r>
            <a:r>
              <a:rPr lang="en-US" dirty="0" smtClean="0"/>
              <a:t>-</a:t>
            </a:r>
            <a:r>
              <a:rPr lang="tr-TR" dirty="0" smtClean="0"/>
              <a:t>D</a:t>
            </a:r>
            <a:r>
              <a:rPr lang="en-US" dirty="0" err="1" smtClean="0"/>
              <a:t>olayl</a:t>
            </a:r>
            <a:r>
              <a:rPr lang="tr-TR" dirty="0" smtClean="0"/>
              <a:t>ı</a:t>
            </a:r>
            <a:r>
              <a:rPr lang="en-US" dirty="0" smtClean="0"/>
              <a:t> </a:t>
            </a:r>
            <a:r>
              <a:rPr lang="en-US" dirty="0" err="1" smtClean="0"/>
              <a:t>kiralama</a:t>
            </a:r>
            <a:endParaRPr lang="tr-TR" dirty="0" smtClean="0"/>
          </a:p>
          <a:p>
            <a:pPr lvl="1"/>
            <a:r>
              <a:rPr lang="en-US" dirty="0" err="1" smtClean="0"/>
              <a:t>Finansal</a:t>
            </a:r>
            <a:r>
              <a:rPr lang="en-US" dirty="0" smtClean="0"/>
              <a:t> </a:t>
            </a:r>
            <a:r>
              <a:rPr lang="en-US" dirty="0" err="1" smtClean="0"/>
              <a:t>kiralama</a:t>
            </a:r>
            <a:r>
              <a:rPr lang="en-US" dirty="0" smtClean="0"/>
              <a:t>-</a:t>
            </a:r>
            <a:r>
              <a:rPr lang="tr-TR" dirty="0" smtClean="0"/>
              <a:t>F</a:t>
            </a:r>
            <a:r>
              <a:rPr lang="en-US" dirty="0" err="1" smtClean="0"/>
              <a:t>aaliyet</a:t>
            </a:r>
            <a:r>
              <a:rPr lang="en-US" dirty="0" smtClean="0"/>
              <a:t> </a:t>
            </a:r>
            <a:r>
              <a:rPr lang="en-US" dirty="0" err="1" smtClean="0"/>
              <a:t>kiralamasi</a:t>
            </a:r>
            <a:endParaRPr lang="tr-TR" dirty="0"/>
          </a:p>
          <a:p>
            <a:pPr lvl="1"/>
            <a:r>
              <a:rPr lang="en-US" dirty="0" err="1" smtClean="0"/>
              <a:t>Yat</a:t>
            </a:r>
            <a:r>
              <a:rPr lang="tr-TR" dirty="0" err="1" smtClean="0"/>
              <a:t>ırım</a:t>
            </a:r>
            <a:r>
              <a:rPr lang="en-US" dirty="0" smtClean="0"/>
              <a:t> </a:t>
            </a:r>
            <a:r>
              <a:rPr lang="en-US" dirty="0" err="1" smtClean="0"/>
              <a:t>mallar</a:t>
            </a:r>
            <a:r>
              <a:rPr lang="tr-TR" dirty="0" smtClean="0"/>
              <a:t>ı</a:t>
            </a:r>
            <a:r>
              <a:rPr lang="en-US" dirty="0" smtClean="0"/>
              <a:t> </a:t>
            </a:r>
            <a:r>
              <a:rPr lang="en-US" dirty="0" err="1" smtClean="0"/>
              <a:t>kiralamas</a:t>
            </a:r>
            <a:r>
              <a:rPr lang="tr-TR" dirty="0" smtClean="0"/>
              <a:t>ı</a:t>
            </a:r>
            <a:r>
              <a:rPr lang="en-US" dirty="0" smtClean="0"/>
              <a:t>-</a:t>
            </a:r>
            <a:r>
              <a:rPr lang="en-US" dirty="0" err="1" smtClean="0"/>
              <a:t>tüketim</a:t>
            </a:r>
            <a:r>
              <a:rPr lang="en-US" dirty="0" smtClean="0"/>
              <a:t> </a:t>
            </a:r>
            <a:r>
              <a:rPr lang="en-US" dirty="0" err="1" smtClean="0"/>
              <a:t>mallar</a:t>
            </a:r>
            <a:r>
              <a:rPr lang="tr-TR" dirty="0" smtClean="0"/>
              <a:t>ı</a:t>
            </a:r>
            <a:r>
              <a:rPr lang="en-US" dirty="0" smtClean="0"/>
              <a:t> </a:t>
            </a:r>
            <a:r>
              <a:rPr lang="en-US" dirty="0" err="1" smtClean="0"/>
              <a:t>kiralamas</a:t>
            </a:r>
            <a:r>
              <a:rPr lang="tr-TR" dirty="0" smtClean="0"/>
              <a:t>ı</a:t>
            </a:r>
            <a:r>
              <a:rPr lang="en-US" dirty="0" smtClean="0"/>
              <a:t> </a:t>
            </a:r>
            <a:endParaRPr lang="tr-TR" dirty="0" smtClean="0"/>
          </a:p>
        </p:txBody>
      </p:sp>
    </p:spTree>
    <p:extLst>
      <p:ext uri="{BB962C8B-B14F-4D97-AF65-F5344CB8AC3E}">
        <p14:creationId xmlns:p14="http://schemas.microsoft.com/office/powerpoint/2010/main" val="9757512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finansal kiralama sözleşmesi</a:t>
            </a:r>
            <a:endParaRPr lang="en-US" dirty="0"/>
          </a:p>
        </p:txBody>
      </p:sp>
      <p:sp>
        <p:nvSpPr>
          <p:cNvPr id="3" name="İçerik Yer Tutucusu 2"/>
          <p:cNvSpPr>
            <a:spLocks noGrp="1"/>
          </p:cNvSpPr>
          <p:nvPr>
            <p:ph idx="1"/>
          </p:nvPr>
        </p:nvSpPr>
        <p:spPr>
          <a:xfrm>
            <a:off x="1451579" y="2015732"/>
            <a:ext cx="9603275" cy="3862554"/>
          </a:xfrm>
        </p:spPr>
        <p:txBody>
          <a:bodyPr/>
          <a:lstStyle/>
          <a:p>
            <a:r>
              <a:rPr lang="tr-TR" dirty="0"/>
              <a:t>Kiralama (Leasing) </a:t>
            </a:r>
            <a:r>
              <a:rPr lang="tr-TR" dirty="0" smtClean="0"/>
              <a:t>Çeşitleri</a:t>
            </a:r>
            <a:r>
              <a:rPr lang="tr-TR" dirty="0"/>
              <a:t> </a:t>
            </a:r>
            <a:r>
              <a:rPr lang="tr-TR" dirty="0" smtClean="0"/>
              <a:t>(devam)</a:t>
            </a:r>
          </a:p>
          <a:p>
            <a:pPr lvl="1"/>
            <a:r>
              <a:rPr lang="en-US" dirty="0" err="1" smtClean="0"/>
              <a:t>Taş</a:t>
            </a:r>
            <a:r>
              <a:rPr lang="tr-TR" dirty="0" err="1" smtClean="0"/>
              <a:t>ını</a:t>
            </a:r>
            <a:r>
              <a:rPr lang="en-US" dirty="0" smtClean="0"/>
              <a:t>r </a:t>
            </a:r>
            <a:r>
              <a:rPr lang="en-US" dirty="0" err="1" smtClean="0"/>
              <a:t>kiralamas</a:t>
            </a:r>
            <a:r>
              <a:rPr lang="tr-TR" dirty="0" smtClean="0"/>
              <a:t>ı</a:t>
            </a:r>
            <a:r>
              <a:rPr lang="en-US" dirty="0" smtClean="0"/>
              <a:t>-</a:t>
            </a:r>
            <a:r>
              <a:rPr lang="en-US" dirty="0" err="1" smtClean="0"/>
              <a:t>taş</a:t>
            </a:r>
            <a:r>
              <a:rPr lang="tr-TR" dirty="0" smtClean="0"/>
              <a:t>ı</a:t>
            </a:r>
            <a:r>
              <a:rPr lang="en-US" dirty="0" err="1" smtClean="0"/>
              <a:t>nmaz</a:t>
            </a:r>
            <a:r>
              <a:rPr lang="en-US" dirty="0" smtClean="0"/>
              <a:t> </a:t>
            </a:r>
            <a:r>
              <a:rPr lang="en-US" dirty="0" err="1" smtClean="0"/>
              <a:t>kiralamas</a:t>
            </a:r>
            <a:r>
              <a:rPr lang="tr-TR" dirty="0" smtClean="0"/>
              <a:t>ı</a:t>
            </a:r>
          </a:p>
          <a:p>
            <a:pPr lvl="1"/>
            <a:r>
              <a:rPr lang="en-US" dirty="0" smtClean="0"/>
              <a:t>Sat </a:t>
            </a:r>
            <a:r>
              <a:rPr lang="en-US" dirty="0" err="1" smtClean="0"/>
              <a:t>ve</a:t>
            </a:r>
            <a:r>
              <a:rPr lang="en-US" dirty="0" smtClean="0"/>
              <a:t> </a:t>
            </a:r>
            <a:r>
              <a:rPr lang="en-US" dirty="0" err="1" smtClean="0"/>
              <a:t>geri</a:t>
            </a:r>
            <a:r>
              <a:rPr lang="en-US" dirty="0" smtClean="0"/>
              <a:t> </a:t>
            </a:r>
            <a:r>
              <a:rPr lang="en-US" dirty="0" err="1" smtClean="0"/>
              <a:t>kirala</a:t>
            </a:r>
            <a:endParaRPr lang="tr-TR" dirty="0" smtClean="0"/>
          </a:p>
          <a:p>
            <a:r>
              <a:rPr lang="tr-TR" dirty="0" smtClean="0"/>
              <a:t>Sözleşmenin Unsurları</a:t>
            </a:r>
          </a:p>
          <a:p>
            <a:pPr lvl="1"/>
            <a:r>
              <a:rPr lang="en-US" dirty="0" err="1" smtClean="0"/>
              <a:t>Kiralanan</a:t>
            </a:r>
            <a:r>
              <a:rPr lang="en-US" dirty="0" smtClean="0"/>
              <a:t> mal</a:t>
            </a:r>
            <a:r>
              <a:rPr lang="tr-TR" dirty="0" smtClean="0"/>
              <a:t>ı</a:t>
            </a:r>
            <a:r>
              <a:rPr lang="en-US" dirty="0" smtClean="0"/>
              <a:t>n </a:t>
            </a:r>
            <a:r>
              <a:rPr lang="en-US" dirty="0" err="1" smtClean="0"/>
              <a:t>zilyetliğinin</a:t>
            </a:r>
            <a:r>
              <a:rPr lang="en-US" dirty="0" smtClean="0"/>
              <a:t> </a:t>
            </a:r>
            <a:r>
              <a:rPr lang="en-US" dirty="0" err="1" smtClean="0"/>
              <a:t>devri</a:t>
            </a:r>
            <a:endParaRPr lang="tr-TR" dirty="0" smtClean="0"/>
          </a:p>
          <a:p>
            <a:pPr lvl="2"/>
            <a:r>
              <a:rPr lang="en-US" dirty="0" smtClean="0"/>
              <a:t>Mal </a:t>
            </a:r>
            <a:r>
              <a:rPr lang="en-US" dirty="0" err="1" smtClean="0"/>
              <a:t>kavramı</a:t>
            </a:r>
            <a:endParaRPr lang="tr-TR" dirty="0"/>
          </a:p>
          <a:p>
            <a:pPr lvl="3"/>
            <a:r>
              <a:rPr lang="en-US" dirty="0" err="1"/>
              <a:t>Taşınır</a:t>
            </a:r>
            <a:r>
              <a:rPr lang="en-US" dirty="0"/>
              <a:t> </a:t>
            </a:r>
            <a:r>
              <a:rPr lang="en-US" dirty="0" err="1"/>
              <a:t>veya</a:t>
            </a:r>
            <a:r>
              <a:rPr lang="en-US" dirty="0"/>
              <a:t> </a:t>
            </a:r>
            <a:r>
              <a:rPr lang="en-US" dirty="0" err="1"/>
              <a:t>taşınmaz</a:t>
            </a:r>
            <a:r>
              <a:rPr lang="en-US" dirty="0"/>
              <a:t> </a:t>
            </a:r>
            <a:r>
              <a:rPr lang="en-US" dirty="0" smtClean="0"/>
              <a:t>mal</a:t>
            </a:r>
            <a:endParaRPr lang="tr-TR" dirty="0" smtClean="0"/>
          </a:p>
          <a:p>
            <a:pPr lvl="3"/>
            <a:r>
              <a:rPr lang="en-US" dirty="0" err="1"/>
              <a:t>Kiracının</a:t>
            </a:r>
            <a:r>
              <a:rPr lang="en-US" dirty="0"/>
              <a:t> </a:t>
            </a:r>
            <a:r>
              <a:rPr lang="en-US" dirty="0" err="1"/>
              <a:t>işletmesinde</a:t>
            </a:r>
            <a:r>
              <a:rPr lang="en-US" dirty="0"/>
              <a:t> </a:t>
            </a:r>
            <a:r>
              <a:rPr lang="en-US" dirty="0" err="1"/>
              <a:t>üretim</a:t>
            </a:r>
            <a:r>
              <a:rPr lang="en-US" dirty="0"/>
              <a:t> </a:t>
            </a:r>
            <a:r>
              <a:rPr lang="en-US" dirty="0" err="1"/>
              <a:t>faaliyetinde</a:t>
            </a:r>
            <a:r>
              <a:rPr lang="en-US" dirty="0"/>
              <a:t> </a:t>
            </a:r>
            <a:r>
              <a:rPr lang="en-US" dirty="0" err="1"/>
              <a:t>kullanılan</a:t>
            </a:r>
            <a:r>
              <a:rPr lang="en-US" dirty="0"/>
              <a:t> </a:t>
            </a:r>
            <a:r>
              <a:rPr lang="en-US" dirty="0" err="1"/>
              <a:t>bir</a:t>
            </a:r>
            <a:r>
              <a:rPr lang="en-US" dirty="0"/>
              <a:t> mal </a:t>
            </a:r>
            <a:endParaRPr lang="tr-TR" dirty="0" smtClean="0"/>
          </a:p>
          <a:p>
            <a:pPr lvl="2"/>
            <a:r>
              <a:rPr lang="en-US" dirty="0" err="1"/>
              <a:t>Malın</a:t>
            </a:r>
            <a:r>
              <a:rPr lang="en-US" dirty="0"/>
              <a:t> </a:t>
            </a:r>
            <a:r>
              <a:rPr lang="en-US" dirty="0" err="1"/>
              <a:t>zilyetliği</a:t>
            </a:r>
            <a:r>
              <a:rPr lang="en-US" dirty="0"/>
              <a:t> </a:t>
            </a:r>
            <a:r>
              <a:rPr lang="en-US" dirty="0" err="1"/>
              <a:t>devredilmiş</a:t>
            </a:r>
            <a:r>
              <a:rPr lang="en-US" dirty="0"/>
              <a:t> </a:t>
            </a:r>
            <a:r>
              <a:rPr lang="en-US" dirty="0" err="1" smtClean="0"/>
              <a:t>olmalıdır</a:t>
            </a:r>
            <a:r>
              <a:rPr lang="tr-TR" dirty="0"/>
              <a:t>.</a:t>
            </a:r>
            <a:endParaRPr lang="tr-TR" dirty="0"/>
          </a:p>
        </p:txBody>
      </p:sp>
    </p:spTree>
    <p:extLst>
      <p:ext uri="{BB962C8B-B14F-4D97-AF65-F5344CB8AC3E}">
        <p14:creationId xmlns:p14="http://schemas.microsoft.com/office/powerpoint/2010/main" val="2302079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finansal kiralama sözleşmesi</a:t>
            </a:r>
            <a:endParaRPr lang="en-US" dirty="0"/>
          </a:p>
        </p:txBody>
      </p:sp>
      <p:sp>
        <p:nvSpPr>
          <p:cNvPr id="3" name="İçerik Yer Tutucusu 2"/>
          <p:cNvSpPr>
            <a:spLocks noGrp="1"/>
          </p:cNvSpPr>
          <p:nvPr>
            <p:ph idx="1"/>
          </p:nvPr>
        </p:nvSpPr>
        <p:spPr>
          <a:xfrm>
            <a:off x="1451579" y="2015732"/>
            <a:ext cx="9603275" cy="3836428"/>
          </a:xfrm>
        </p:spPr>
        <p:txBody>
          <a:bodyPr/>
          <a:lstStyle/>
          <a:p>
            <a:r>
              <a:rPr lang="tr-TR" dirty="0"/>
              <a:t>Sözleşmenin </a:t>
            </a:r>
            <a:r>
              <a:rPr lang="tr-TR" dirty="0" smtClean="0"/>
              <a:t>Unsurları (devam)</a:t>
            </a:r>
          </a:p>
          <a:p>
            <a:pPr lvl="1"/>
            <a:r>
              <a:rPr lang="tr-TR" dirty="0" smtClean="0"/>
              <a:t>Kira bedeli</a:t>
            </a:r>
          </a:p>
          <a:p>
            <a:pPr lvl="1"/>
            <a:r>
              <a:rPr lang="tr-TR" dirty="0" smtClean="0"/>
              <a:t>Kira süresi</a:t>
            </a:r>
          </a:p>
          <a:p>
            <a:pPr lvl="1"/>
            <a:r>
              <a:rPr lang="en-US" dirty="0" err="1" smtClean="0"/>
              <a:t>Sözleşme</a:t>
            </a:r>
            <a:r>
              <a:rPr lang="en-US" dirty="0" smtClean="0"/>
              <a:t> </a:t>
            </a:r>
            <a:r>
              <a:rPr lang="en-US" dirty="0" err="1" smtClean="0"/>
              <a:t>sonunda</a:t>
            </a:r>
            <a:r>
              <a:rPr lang="en-US" dirty="0" smtClean="0"/>
              <a:t> </a:t>
            </a:r>
            <a:r>
              <a:rPr lang="en-US" dirty="0" err="1" smtClean="0"/>
              <a:t>kirac</a:t>
            </a:r>
            <a:r>
              <a:rPr lang="tr-TR" dirty="0" smtClean="0"/>
              <a:t>ı</a:t>
            </a:r>
            <a:r>
              <a:rPr lang="en-US" dirty="0" err="1" smtClean="0"/>
              <a:t>ya</a:t>
            </a:r>
            <a:r>
              <a:rPr lang="en-US" dirty="0" smtClean="0"/>
              <a:t> tan</a:t>
            </a:r>
            <a:r>
              <a:rPr lang="tr-TR" dirty="0" smtClean="0"/>
              <a:t>ı</a:t>
            </a:r>
            <a:r>
              <a:rPr lang="en-US" dirty="0" smtClean="0"/>
              <a:t>nan </a:t>
            </a:r>
            <a:r>
              <a:rPr lang="en-US" dirty="0" err="1" smtClean="0"/>
              <a:t>seçimlik</a:t>
            </a:r>
            <a:r>
              <a:rPr lang="en-US" dirty="0" smtClean="0"/>
              <a:t> </a:t>
            </a:r>
            <a:r>
              <a:rPr lang="en-US" dirty="0" err="1" smtClean="0"/>
              <a:t>haklar</a:t>
            </a:r>
            <a:r>
              <a:rPr lang="en-US" dirty="0" smtClean="0"/>
              <a:t> </a:t>
            </a:r>
            <a:endParaRPr lang="tr-TR" dirty="0" smtClean="0"/>
          </a:p>
          <a:p>
            <a:pPr lvl="1"/>
            <a:r>
              <a:rPr lang="tr-TR" dirty="0" smtClean="0"/>
              <a:t>Anlaşma unsuru</a:t>
            </a:r>
          </a:p>
          <a:p>
            <a:r>
              <a:rPr lang="tr-TR" dirty="0" smtClean="0"/>
              <a:t>Sözleşmenin Kurulması</a:t>
            </a:r>
          </a:p>
          <a:p>
            <a:pPr lvl="1"/>
            <a:r>
              <a:rPr lang="tr-TR" dirty="0" smtClean="0"/>
              <a:t>Sözleşmenin tarafları: Kiracı/Kiralayan</a:t>
            </a:r>
          </a:p>
          <a:p>
            <a:pPr lvl="1"/>
            <a:r>
              <a:rPr lang="tr-TR" dirty="0" smtClean="0"/>
              <a:t>Sözleşmenin şekli</a:t>
            </a:r>
          </a:p>
          <a:p>
            <a:pPr lvl="1"/>
            <a:r>
              <a:rPr lang="tr-TR" dirty="0" smtClean="0"/>
              <a:t>Sözleşmenin şerh ve tescili</a:t>
            </a:r>
          </a:p>
          <a:p>
            <a:endParaRPr lang="en-US" dirty="0"/>
          </a:p>
        </p:txBody>
      </p:sp>
    </p:spTree>
    <p:extLst>
      <p:ext uri="{BB962C8B-B14F-4D97-AF65-F5344CB8AC3E}">
        <p14:creationId xmlns:p14="http://schemas.microsoft.com/office/powerpoint/2010/main" val="32613124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finansal kiralama sözleşmesi</a:t>
            </a:r>
            <a:endParaRPr lang="en-US" dirty="0"/>
          </a:p>
        </p:txBody>
      </p:sp>
      <p:sp>
        <p:nvSpPr>
          <p:cNvPr id="3" name="İçerik Yer Tutucusu 2"/>
          <p:cNvSpPr>
            <a:spLocks noGrp="1"/>
          </p:cNvSpPr>
          <p:nvPr>
            <p:ph idx="1"/>
          </p:nvPr>
        </p:nvSpPr>
        <p:spPr/>
        <p:txBody>
          <a:bodyPr/>
          <a:lstStyle/>
          <a:p>
            <a:r>
              <a:rPr lang="tr-TR" dirty="0" smtClean="0"/>
              <a:t>Tarafların Borçları</a:t>
            </a:r>
          </a:p>
          <a:p>
            <a:pPr lvl="1"/>
            <a:r>
              <a:rPr lang="tr-TR" dirty="0" smtClean="0"/>
              <a:t>Kiralayanın borçları</a:t>
            </a:r>
          </a:p>
          <a:p>
            <a:pPr lvl="2"/>
            <a:r>
              <a:rPr lang="en-US" dirty="0" err="1"/>
              <a:t>Kiralayanın</a:t>
            </a:r>
            <a:r>
              <a:rPr lang="en-US" dirty="0"/>
              <a:t>, </a:t>
            </a:r>
            <a:r>
              <a:rPr lang="en-US" dirty="0" err="1"/>
              <a:t>kiracının</a:t>
            </a:r>
            <a:r>
              <a:rPr lang="en-US" dirty="0"/>
              <a:t> </a:t>
            </a:r>
            <a:r>
              <a:rPr lang="en-US" dirty="0" err="1"/>
              <a:t>talebi</a:t>
            </a:r>
            <a:r>
              <a:rPr lang="en-US" dirty="0"/>
              <a:t> </a:t>
            </a:r>
            <a:r>
              <a:rPr lang="en-US" dirty="0" err="1"/>
              <a:t>ve</a:t>
            </a:r>
            <a:r>
              <a:rPr lang="en-US" dirty="0"/>
              <a:t> </a:t>
            </a:r>
            <a:r>
              <a:rPr lang="en-US" dirty="0" err="1"/>
              <a:t>seçimi</a:t>
            </a:r>
            <a:r>
              <a:rPr lang="en-US" dirty="0"/>
              <a:t> </a:t>
            </a:r>
            <a:r>
              <a:rPr lang="en-US" dirty="0" err="1"/>
              <a:t>üzerine</a:t>
            </a:r>
            <a:r>
              <a:rPr lang="en-US" dirty="0"/>
              <a:t> </a:t>
            </a:r>
            <a:r>
              <a:rPr lang="en-US" dirty="0" err="1"/>
              <a:t>belirlediği</a:t>
            </a:r>
            <a:r>
              <a:rPr lang="en-US" dirty="0"/>
              <a:t> </a:t>
            </a:r>
            <a:r>
              <a:rPr lang="en-US" dirty="0" err="1"/>
              <a:t>malın</a:t>
            </a:r>
            <a:r>
              <a:rPr lang="en-US" dirty="0"/>
              <a:t> </a:t>
            </a:r>
            <a:r>
              <a:rPr lang="en-US" dirty="0" err="1"/>
              <a:t>mülkiyetini</a:t>
            </a:r>
            <a:r>
              <a:rPr lang="en-US" dirty="0"/>
              <a:t> </a:t>
            </a:r>
            <a:r>
              <a:rPr lang="en-US" dirty="0" err="1"/>
              <a:t>üçüncü</a:t>
            </a:r>
            <a:r>
              <a:rPr lang="en-US" dirty="0"/>
              <a:t> </a:t>
            </a:r>
            <a:r>
              <a:rPr lang="en-US" dirty="0" err="1"/>
              <a:t>kişi</a:t>
            </a:r>
            <a:r>
              <a:rPr lang="en-US" dirty="0"/>
              <a:t> </a:t>
            </a:r>
            <a:r>
              <a:rPr lang="en-US" dirty="0" err="1"/>
              <a:t>veya</a:t>
            </a:r>
            <a:r>
              <a:rPr lang="en-US" dirty="0"/>
              <a:t> </a:t>
            </a:r>
            <a:r>
              <a:rPr lang="en-US" dirty="0" err="1"/>
              <a:t>bizzat</a:t>
            </a:r>
            <a:r>
              <a:rPr lang="en-US" dirty="0"/>
              <a:t> </a:t>
            </a:r>
            <a:r>
              <a:rPr lang="en-US" dirty="0" err="1"/>
              <a:t>kiracıdan</a:t>
            </a:r>
            <a:r>
              <a:rPr lang="en-US" dirty="0"/>
              <a:t> </a:t>
            </a:r>
            <a:r>
              <a:rPr lang="en-US" dirty="0" err="1"/>
              <a:t>devralmak</a:t>
            </a:r>
            <a:r>
              <a:rPr lang="en-US" dirty="0"/>
              <a:t> </a:t>
            </a:r>
            <a:r>
              <a:rPr lang="en-US" dirty="0" err="1"/>
              <a:t>suretiyle</a:t>
            </a:r>
            <a:r>
              <a:rPr lang="en-US" dirty="0"/>
              <a:t> </a:t>
            </a:r>
            <a:r>
              <a:rPr lang="en-US" dirty="0" err="1"/>
              <a:t>edinme</a:t>
            </a:r>
            <a:r>
              <a:rPr lang="en-US" dirty="0"/>
              <a:t> </a:t>
            </a:r>
            <a:r>
              <a:rPr lang="en-US" dirty="0" err="1" smtClean="0"/>
              <a:t>borcu</a:t>
            </a:r>
            <a:endParaRPr lang="tr-TR" dirty="0"/>
          </a:p>
          <a:p>
            <a:pPr lvl="2"/>
            <a:r>
              <a:rPr lang="en-US" dirty="0" err="1"/>
              <a:t>Kiralayanın</a:t>
            </a:r>
            <a:r>
              <a:rPr lang="en-US" dirty="0"/>
              <a:t>, </a:t>
            </a:r>
            <a:r>
              <a:rPr lang="en-US" dirty="0" err="1"/>
              <a:t>kiracının</a:t>
            </a:r>
            <a:r>
              <a:rPr lang="en-US" dirty="0"/>
              <a:t> </a:t>
            </a:r>
            <a:r>
              <a:rPr lang="en-US" dirty="0" err="1"/>
              <a:t>talebi</a:t>
            </a:r>
            <a:r>
              <a:rPr lang="en-US" dirty="0"/>
              <a:t> </a:t>
            </a:r>
            <a:r>
              <a:rPr lang="en-US" dirty="0" err="1"/>
              <a:t>ve</a:t>
            </a:r>
            <a:r>
              <a:rPr lang="en-US" dirty="0"/>
              <a:t> </a:t>
            </a:r>
            <a:r>
              <a:rPr lang="en-US" dirty="0" err="1"/>
              <a:t>seçimi</a:t>
            </a:r>
            <a:r>
              <a:rPr lang="en-US" dirty="0"/>
              <a:t> </a:t>
            </a:r>
            <a:r>
              <a:rPr lang="en-US" dirty="0" err="1"/>
              <a:t>üzerine</a:t>
            </a:r>
            <a:r>
              <a:rPr lang="en-US" dirty="0"/>
              <a:t> </a:t>
            </a:r>
            <a:r>
              <a:rPr lang="en-US" dirty="0" err="1"/>
              <a:t>belirlediği</a:t>
            </a:r>
            <a:r>
              <a:rPr lang="en-US" dirty="0"/>
              <a:t> </a:t>
            </a:r>
            <a:r>
              <a:rPr lang="en-US" dirty="0" err="1"/>
              <a:t>malın</a:t>
            </a:r>
            <a:r>
              <a:rPr lang="en-US" dirty="0"/>
              <a:t> </a:t>
            </a:r>
            <a:r>
              <a:rPr lang="en-US" dirty="0" err="1"/>
              <a:t>zilyetliğini</a:t>
            </a:r>
            <a:r>
              <a:rPr lang="en-US" dirty="0"/>
              <a:t> </a:t>
            </a:r>
            <a:r>
              <a:rPr lang="en-US" dirty="0" err="1"/>
              <a:t>devretme</a:t>
            </a:r>
            <a:r>
              <a:rPr lang="en-US" dirty="0"/>
              <a:t> </a:t>
            </a:r>
            <a:r>
              <a:rPr lang="en-US" dirty="0" err="1" smtClean="0"/>
              <a:t>borcu</a:t>
            </a:r>
            <a:endParaRPr lang="tr-TR" dirty="0"/>
          </a:p>
          <a:p>
            <a:pPr lvl="2"/>
            <a:r>
              <a:rPr lang="en-US" dirty="0" err="1"/>
              <a:t>Kiralayanın</a:t>
            </a:r>
            <a:r>
              <a:rPr lang="en-US" dirty="0"/>
              <a:t>, </a:t>
            </a:r>
            <a:r>
              <a:rPr lang="en-US" dirty="0" err="1"/>
              <a:t>kiracının</a:t>
            </a:r>
            <a:r>
              <a:rPr lang="en-US" dirty="0"/>
              <a:t> </a:t>
            </a:r>
            <a:r>
              <a:rPr lang="en-US" dirty="0" err="1"/>
              <a:t>sözleşme</a:t>
            </a:r>
            <a:r>
              <a:rPr lang="en-US" dirty="0"/>
              <a:t> </a:t>
            </a:r>
            <a:r>
              <a:rPr lang="en-US" dirty="0" err="1"/>
              <a:t>konusu</a:t>
            </a:r>
            <a:r>
              <a:rPr lang="en-US" dirty="0"/>
              <a:t> </a:t>
            </a:r>
            <a:r>
              <a:rPr lang="en-US" dirty="0" err="1"/>
              <a:t>malı</a:t>
            </a:r>
            <a:r>
              <a:rPr lang="en-US" dirty="0"/>
              <a:t> </a:t>
            </a:r>
            <a:r>
              <a:rPr lang="en-US" dirty="0" err="1"/>
              <a:t>kullanıp</a:t>
            </a:r>
            <a:r>
              <a:rPr lang="en-US" dirty="0"/>
              <a:t> </a:t>
            </a:r>
            <a:r>
              <a:rPr lang="en-US" dirty="0" err="1"/>
              <a:t>yararlanmasına</a:t>
            </a:r>
            <a:r>
              <a:rPr lang="en-US" dirty="0"/>
              <a:t> </a:t>
            </a:r>
            <a:r>
              <a:rPr lang="en-US" dirty="0" err="1"/>
              <a:t>katlanma</a:t>
            </a:r>
            <a:r>
              <a:rPr lang="en-US" dirty="0"/>
              <a:t> </a:t>
            </a:r>
            <a:r>
              <a:rPr lang="en-US" dirty="0" err="1" smtClean="0"/>
              <a:t>borcu</a:t>
            </a:r>
            <a:endParaRPr lang="tr-TR" dirty="0"/>
          </a:p>
          <a:p>
            <a:pPr lvl="2"/>
            <a:r>
              <a:rPr lang="en-US" dirty="0" err="1"/>
              <a:t>Kiralayanın</a:t>
            </a:r>
            <a:r>
              <a:rPr lang="en-US" dirty="0"/>
              <a:t>, </a:t>
            </a:r>
            <a:r>
              <a:rPr lang="en-US" dirty="0" err="1"/>
              <a:t>kiralanan</a:t>
            </a:r>
            <a:r>
              <a:rPr lang="en-US" dirty="0"/>
              <a:t> </a:t>
            </a:r>
            <a:r>
              <a:rPr lang="en-US" dirty="0" err="1"/>
              <a:t>malın</a:t>
            </a:r>
            <a:r>
              <a:rPr lang="en-US" dirty="0"/>
              <a:t> </a:t>
            </a:r>
            <a:r>
              <a:rPr lang="en-US" dirty="0" err="1"/>
              <a:t>mülkiyetini</a:t>
            </a:r>
            <a:r>
              <a:rPr lang="en-US" dirty="0"/>
              <a:t> </a:t>
            </a:r>
            <a:r>
              <a:rPr lang="en-US" dirty="0" err="1"/>
              <a:t>üçüncü</a:t>
            </a:r>
            <a:r>
              <a:rPr lang="en-US" dirty="0"/>
              <a:t> </a:t>
            </a:r>
            <a:r>
              <a:rPr lang="en-US" dirty="0" err="1"/>
              <a:t>bir</a:t>
            </a:r>
            <a:r>
              <a:rPr lang="en-US" dirty="0"/>
              <a:t> </a:t>
            </a:r>
            <a:r>
              <a:rPr lang="en-US" dirty="0" err="1"/>
              <a:t>kişiye</a:t>
            </a:r>
            <a:r>
              <a:rPr lang="en-US" dirty="0"/>
              <a:t> </a:t>
            </a:r>
            <a:r>
              <a:rPr lang="en-US" dirty="0" err="1"/>
              <a:t>devretmeme</a:t>
            </a:r>
            <a:r>
              <a:rPr lang="en-US" dirty="0"/>
              <a:t> </a:t>
            </a:r>
            <a:r>
              <a:rPr lang="en-US" dirty="0" err="1" smtClean="0"/>
              <a:t>borcu</a:t>
            </a:r>
            <a:endParaRPr lang="en-US" dirty="0"/>
          </a:p>
        </p:txBody>
      </p:sp>
    </p:spTree>
    <p:extLst>
      <p:ext uri="{BB962C8B-B14F-4D97-AF65-F5344CB8AC3E}">
        <p14:creationId xmlns:p14="http://schemas.microsoft.com/office/powerpoint/2010/main" val="28551533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finansal kiralama sözleşmesi</a:t>
            </a:r>
            <a:endParaRPr lang="en-US" dirty="0"/>
          </a:p>
        </p:txBody>
      </p:sp>
      <p:sp>
        <p:nvSpPr>
          <p:cNvPr id="3" name="İçerik Yer Tutucusu 2"/>
          <p:cNvSpPr>
            <a:spLocks noGrp="1"/>
          </p:cNvSpPr>
          <p:nvPr>
            <p:ph idx="1"/>
          </p:nvPr>
        </p:nvSpPr>
        <p:spPr/>
        <p:txBody>
          <a:bodyPr/>
          <a:lstStyle/>
          <a:p>
            <a:r>
              <a:rPr lang="tr-TR" dirty="0"/>
              <a:t>Tarafların </a:t>
            </a:r>
            <a:r>
              <a:rPr lang="tr-TR" dirty="0" smtClean="0"/>
              <a:t>Borçları (devam)</a:t>
            </a:r>
            <a:endParaRPr lang="tr-TR" dirty="0"/>
          </a:p>
          <a:p>
            <a:pPr lvl="1"/>
            <a:r>
              <a:rPr lang="tr-TR" dirty="0"/>
              <a:t>Kiralayanın </a:t>
            </a:r>
            <a:r>
              <a:rPr lang="tr-TR" dirty="0" smtClean="0"/>
              <a:t>borçları </a:t>
            </a:r>
            <a:r>
              <a:rPr lang="tr-TR" dirty="0"/>
              <a:t>(devam</a:t>
            </a:r>
            <a:r>
              <a:rPr lang="tr-TR" dirty="0" smtClean="0"/>
              <a:t>)</a:t>
            </a:r>
          </a:p>
          <a:p>
            <a:pPr lvl="2"/>
            <a:r>
              <a:rPr lang="en-US" dirty="0" err="1"/>
              <a:t>Kiralananı</a:t>
            </a:r>
            <a:r>
              <a:rPr lang="en-US" dirty="0"/>
              <a:t> </a:t>
            </a:r>
            <a:r>
              <a:rPr lang="en-US" dirty="0" err="1"/>
              <a:t>sigorta</a:t>
            </a:r>
            <a:r>
              <a:rPr lang="en-US" dirty="0"/>
              <a:t> </a:t>
            </a:r>
            <a:r>
              <a:rPr lang="en-US" dirty="0" err="1"/>
              <a:t>ettirme</a:t>
            </a:r>
            <a:r>
              <a:rPr lang="en-US" dirty="0"/>
              <a:t> </a:t>
            </a:r>
            <a:r>
              <a:rPr lang="en-US" dirty="0" err="1" smtClean="0"/>
              <a:t>borcu</a:t>
            </a:r>
            <a:endParaRPr lang="tr-TR" dirty="0" smtClean="0"/>
          </a:p>
          <a:p>
            <a:pPr lvl="2"/>
            <a:r>
              <a:rPr lang="en-US" dirty="0" err="1"/>
              <a:t>Kiralayanın</a:t>
            </a:r>
            <a:r>
              <a:rPr lang="en-US" dirty="0"/>
              <a:t> </a:t>
            </a:r>
            <a:r>
              <a:rPr lang="en-US" dirty="0" err="1"/>
              <a:t>kiralananın</a:t>
            </a:r>
            <a:r>
              <a:rPr lang="en-US" dirty="0"/>
              <a:t> </a:t>
            </a:r>
            <a:r>
              <a:rPr lang="en-US" dirty="0" err="1"/>
              <a:t>ayıbından</a:t>
            </a:r>
            <a:r>
              <a:rPr lang="en-US" dirty="0"/>
              <a:t> </a:t>
            </a:r>
            <a:r>
              <a:rPr lang="en-US" dirty="0" err="1" smtClean="0"/>
              <a:t>sorumluluğu</a:t>
            </a:r>
            <a:endParaRPr lang="tr-TR" dirty="0" smtClean="0"/>
          </a:p>
          <a:p>
            <a:pPr lvl="2"/>
            <a:r>
              <a:rPr lang="en-US" dirty="0" err="1"/>
              <a:t>Kiralayanın</a:t>
            </a:r>
            <a:r>
              <a:rPr lang="en-US" dirty="0"/>
              <a:t>, </a:t>
            </a:r>
            <a:r>
              <a:rPr lang="en-US" dirty="0" err="1"/>
              <a:t>malın</a:t>
            </a:r>
            <a:r>
              <a:rPr lang="en-US" dirty="0"/>
              <a:t> </a:t>
            </a:r>
            <a:r>
              <a:rPr lang="en-US" dirty="0" err="1"/>
              <a:t>üstün</a:t>
            </a:r>
            <a:r>
              <a:rPr lang="en-US" dirty="0"/>
              <a:t> </a:t>
            </a:r>
            <a:r>
              <a:rPr lang="en-US" dirty="0" err="1"/>
              <a:t>hak</a:t>
            </a:r>
            <a:r>
              <a:rPr lang="en-US" dirty="0"/>
              <a:t> </a:t>
            </a:r>
            <a:r>
              <a:rPr lang="en-US" dirty="0" err="1"/>
              <a:t>sahibi</a:t>
            </a:r>
            <a:r>
              <a:rPr lang="en-US" dirty="0"/>
              <a:t> </a:t>
            </a:r>
            <a:r>
              <a:rPr lang="en-US" dirty="0" err="1"/>
              <a:t>üçüncü</a:t>
            </a:r>
            <a:r>
              <a:rPr lang="en-US" dirty="0"/>
              <a:t> </a:t>
            </a:r>
            <a:r>
              <a:rPr lang="en-US" dirty="0" err="1"/>
              <a:t>kişi</a:t>
            </a:r>
            <a:r>
              <a:rPr lang="en-US" dirty="0"/>
              <a:t> </a:t>
            </a:r>
            <a:r>
              <a:rPr lang="en-US" dirty="0" err="1"/>
              <a:t>tarafından</a:t>
            </a:r>
            <a:r>
              <a:rPr lang="en-US" dirty="0"/>
              <a:t> </a:t>
            </a:r>
            <a:r>
              <a:rPr lang="en-US" dirty="0" err="1"/>
              <a:t>zaptedilmesi</a:t>
            </a:r>
            <a:r>
              <a:rPr lang="en-US" dirty="0"/>
              <a:t> </a:t>
            </a:r>
            <a:r>
              <a:rPr lang="en-US" dirty="0" err="1"/>
              <a:t>halinde</a:t>
            </a:r>
            <a:r>
              <a:rPr lang="en-US" dirty="0"/>
              <a:t> </a:t>
            </a:r>
            <a:r>
              <a:rPr lang="en-US" dirty="0" err="1" smtClean="0"/>
              <a:t>sorumluluğu</a:t>
            </a:r>
            <a:endParaRPr lang="tr-TR" dirty="0" smtClean="0"/>
          </a:p>
          <a:p>
            <a:pPr lvl="2"/>
            <a:r>
              <a:rPr lang="en-US" dirty="0" err="1"/>
              <a:t>Sözleşmede</a:t>
            </a:r>
            <a:r>
              <a:rPr lang="en-US" dirty="0"/>
              <a:t> </a:t>
            </a:r>
            <a:r>
              <a:rPr lang="en-US" dirty="0" err="1"/>
              <a:t>kararlaştırılmışsa</a:t>
            </a:r>
            <a:r>
              <a:rPr lang="en-US" dirty="0"/>
              <a:t>, </a:t>
            </a:r>
            <a:r>
              <a:rPr lang="en-US" dirty="0" err="1"/>
              <a:t>kiralayanın</a:t>
            </a:r>
            <a:r>
              <a:rPr lang="en-US" dirty="0"/>
              <a:t> </a:t>
            </a:r>
            <a:r>
              <a:rPr lang="en-US" dirty="0" err="1"/>
              <a:t>malın</a:t>
            </a:r>
            <a:r>
              <a:rPr lang="en-US" dirty="0"/>
              <a:t> </a:t>
            </a:r>
            <a:r>
              <a:rPr lang="en-US" dirty="0" err="1"/>
              <a:t>mülkiyetini</a:t>
            </a:r>
            <a:r>
              <a:rPr lang="en-US" dirty="0"/>
              <a:t> </a:t>
            </a:r>
            <a:r>
              <a:rPr lang="en-US" dirty="0" err="1"/>
              <a:t>sözleşme</a:t>
            </a:r>
            <a:r>
              <a:rPr lang="en-US" dirty="0"/>
              <a:t> </a:t>
            </a:r>
            <a:r>
              <a:rPr lang="en-US" dirty="0" err="1"/>
              <a:t>sonunda</a:t>
            </a:r>
            <a:r>
              <a:rPr lang="en-US" dirty="0"/>
              <a:t> </a:t>
            </a:r>
            <a:r>
              <a:rPr lang="en-US" dirty="0" err="1"/>
              <a:t>kiracıya</a:t>
            </a:r>
            <a:r>
              <a:rPr lang="en-US" dirty="0"/>
              <a:t> </a:t>
            </a:r>
            <a:r>
              <a:rPr lang="en-US" dirty="0" err="1"/>
              <a:t>devretme</a:t>
            </a:r>
            <a:r>
              <a:rPr lang="en-US" dirty="0"/>
              <a:t> </a:t>
            </a:r>
            <a:r>
              <a:rPr lang="en-US" dirty="0" err="1"/>
              <a:t>borcu</a:t>
            </a:r>
            <a:endParaRPr lang="tr-TR" dirty="0"/>
          </a:p>
          <a:p>
            <a:endParaRPr lang="en-US" dirty="0"/>
          </a:p>
        </p:txBody>
      </p:sp>
    </p:spTree>
    <p:extLst>
      <p:ext uri="{BB962C8B-B14F-4D97-AF65-F5344CB8AC3E}">
        <p14:creationId xmlns:p14="http://schemas.microsoft.com/office/powerpoint/2010/main" val="16681400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finansal kiralama sözleşmesi</a:t>
            </a:r>
            <a:endParaRPr lang="en-US" dirty="0"/>
          </a:p>
        </p:txBody>
      </p:sp>
      <p:sp>
        <p:nvSpPr>
          <p:cNvPr id="3" name="İçerik Yer Tutucusu 2"/>
          <p:cNvSpPr>
            <a:spLocks noGrp="1"/>
          </p:cNvSpPr>
          <p:nvPr>
            <p:ph idx="1"/>
          </p:nvPr>
        </p:nvSpPr>
        <p:spPr>
          <a:xfrm>
            <a:off x="1451579" y="2015732"/>
            <a:ext cx="9603275" cy="3940931"/>
          </a:xfrm>
        </p:spPr>
        <p:txBody>
          <a:bodyPr/>
          <a:lstStyle/>
          <a:p>
            <a:r>
              <a:rPr lang="tr-TR" dirty="0"/>
              <a:t>Tarafların Borçları (devam)</a:t>
            </a:r>
          </a:p>
          <a:p>
            <a:pPr lvl="1"/>
            <a:r>
              <a:rPr lang="tr-TR" dirty="0" smtClean="0"/>
              <a:t>Kiracının borçları</a:t>
            </a:r>
          </a:p>
          <a:p>
            <a:pPr lvl="2"/>
            <a:r>
              <a:rPr lang="en-US" dirty="0" err="1"/>
              <a:t>Kiracının</a:t>
            </a:r>
            <a:r>
              <a:rPr lang="en-US" dirty="0"/>
              <a:t> </a:t>
            </a:r>
            <a:r>
              <a:rPr lang="en-US" dirty="0" err="1"/>
              <a:t>kiralananı</a:t>
            </a:r>
            <a:r>
              <a:rPr lang="en-US" dirty="0"/>
              <a:t> </a:t>
            </a:r>
            <a:r>
              <a:rPr lang="en-US" dirty="0" err="1"/>
              <a:t>teslim</a:t>
            </a:r>
            <a:r>
              <a:rPr lang="en-US" dirty="0"/>
              <a:t> alma (kabul </a:t>
            </a:r>
            <a:r>
              <a:rPr lang="en-US" dirty="0" err="1"/>
              <a:t>etme</a:t>
            </a:r>
            <a:r>
              <a:rPr lang="en-US" dirty="0"/>
              <a:t>) </a:t>
            </a:r>
            <a:r>
              <a:rPr lang="en-US" dirty="0" err="1" smtClean="0"/>
              <a:t>borcu</a:t>
            </a:r>
            <a:endParaRPr lang="tr-TR" dirty="0" smtClean="0"/>
          </a:p>
          <a:p>
            <a:pPr lvl="2"/>
            <a:r>
              <a:rPr lang="en-US" dirty="0" err="1"/>
              <a:t>Kiracının</a:t>
            </a:r>
            <a:r>
              <a:rPr lang="en-US" dirty="0"/>
              <a:t> </a:t>
            </a:r>
            <a:r>
              <a:rPr lang="en-US" dirty="0" err="1"/>
              <a:t>kiralama</a:t>
            </a:r>
            <a:r>
              <a:rPr lang="en-US" dirty="0"/>
              <a:t> </a:t>
            </a:r>
            <a:r>
              <a:rPr lang="en-US" dirty="0" err="1"/>
              <a:t>bedelini</a:t>
            </a:r>
            <a:r>
              <a:rPr lang="en-US" dirty="0"/>
              <a:t> </a:t>
            </a:r>
            <a:r>
              <a:rPr lang="en-US" dirty="0" err="1"/>
              <a:t>ödeme</a:t>
            </a:r>
            <a:r>
              <a:rPr lang="en-US" dirty="0"/>
              <a:t> </a:t>
            </a:r>
            <a:r>
              <a:rPr lang="en-US" dirty="0" err="1" smtClean="0"/>
              <a:t>borcu</a:t>
            </a:r>
            <a:endParaRPr lang="tr-TR" dirty="0" smtClean="0"/>
          </a:p>
          <a:p>
            <a:pPr lvl="2"/>
            <a:r>
              <a:rPr lang="en-US" dirty="0" err="1"/>
              <a:t>Kiracının</a:t>
            </a:r>
            <a:r>
              <a:rPr lang="en-US" dirty="0"/>
              <a:t>, </a:t>
            </a:r>
            <a:r>
              <a:rPr lang="en-US" dirty="0" err="1"/>
              <a:t>sözleşme</a:t>
            </a:r>
            <a:r>
              <a:rPr lang="en-US" dirty="0"/>
              <a:t> </a:t>
            </a:r>
            <a:r>
              <a:rPr lang="en-US" dirty="0" err="1"/>
              <a:t>konusu</a:t>
            </a:r>
            <a:r>
              <a:rPr lang="en-US" dirty="0"/>
              <a:t> </a:t>
            </a:r>
            <a:r>
              <a:rPr lang="en-US" dirty="0" err="1"/>
              <a:t>malı</a:t>
            </a:r>
            <a:r>
              <a:rPr lang="en-US" dirty="0"/>
              <a:t> </a:t>
            </a:r>
            <a:r>
              <a:rPr lang="en-US" dirty="0" err="1"/>
              <a:t>özenle</a:t>
            </a:r>
            <a:r>
              <a:rPr lang="en-US" dirty="0"/>
              <a:t> </a:t>
            </a:r>
            <a:r>
              <a:rPr lang="en-US" dirty="0" err="1"/>
              <a:t>kullanma</a:t>
            </a:r>
            <a:r>
              <a:rPr lang="en-US" dirty="0"/>
              <a:t> </a:t>
            </a:r>
            <a:r>
              <a:rPr lang="en-US" dirty="0" err="1" smtClean="0"/>
              <a:t>borcu</a:t>
            </a:r>
            <a:endParaRPr lang="tr-TR" dirty="0" smtClean="0"/>
          </a:p>
          <a:p>
            <a:pPr lvl="2"/>
            <a:r>
              <a:rPr lang="sv-SE" dirty="0"/>
              <a:t>Kiracının mala bakma ve onu koruma </a:t>
            </a:r>
            <a:r>
              <a:rPr lang="sv-SE" dirty="0" smtClean="0"/>
              <a:t>borcu</a:t>
            </a:r>
            <a:endParaRPr lang="tr-TR" dirty="0"/>
          </a:p>
          <a:p>
            <a:pPr lvl="2"/>
            <a:r>
              <a:rPr lang="en-US" dirty="0" err="1"/>
              <a:t>Malın</a:t>
            </a:r>
            <a:r>
              <a:rPr lang="en-US" dirty="0"/>
              <a:t> </a:t>
            </a:r>
            <a:r>
              <a:rPr lang="en-US" dirty="0" err="1"/>
              <a:t>zilyetliğini</a:t>
            </a:r>
            <a:r>
              <a:rPr lang="en-US" dirty="0"/>
              <a:t> </a:t>
            </a:r>
            <a:r>
              <a:rPr lang="en-US" dirty="0" err="1"/>
              <a:t>ve</a:t>
            </a:r>
            <a:r>
              <a:rPr lang="en-US" dirty="0"/>
              <a:t> </a:t>
            </a:r>
            <a:r>
              <a:rPr lang="en-US" dirty="0" err="1"/>
              <a:t>kiracılık</a:t>
            </a:r>
            <a:r>
              <a:rPr lang="en-US" dirty="0"/>
              <a:t> </a:t>
            </a:r>
            <a:r>
              <a:rPr lang="en-US" dirty="0" err="1"/>
              <a:t>sıfatını</a:t>
            </a:r>
            <a:r>
              <a:rPr lang="en-US" dirty="0"/>
              <a:t> </a:t>
            </a:r>
            <a:r>
              <a:rPr lang="en-US" dirty="0" err="1"/>
              <a:t>başkasına</a:t>
            </a:r>
            <a:r>
              <a:rPr lang="en-US" dirty="0"/>
              <a:t> </a:t>
            </a:r>
            <a:r>
              <a:rPr lang="en-US" dirty="0" err="1"/>
              <a:t>devretmeme</a:t>
            </a:r>
            <a:r>
              <a:rPr lang="en-US" dirty="0"/>
              <a:t> </a:t>
            </a:r>
            <a:r>
              <a:rPr lang="en-US" dirty="0" err="1" smtClean="0"/>
              <a:t>borcu</a:t>
            </a:r>
            <a:endParaRPr lang="tr-TR" dirty="0" smtClean="0"/>
          </a:p>
          <a:p>
            <a:pPr lvl="2"/>
            <a:r>
              <a:rPr lang="en-US" dirty="0" err="1"/>
              <a:t>Sigorta</a:t>
            </a:r>
            <a:r>
              <a:rPr lang="en-US" dirty="0"/>
              <a:t> </a:t>
            </a:r>
            <a:r>
              <a:rPr lang="en-US" dirty="0" err="1"/>
              <a:t>primlerini</a:t>
            </a:r>
            <a:r>
              <a:rPr lang="en-US" dirty="0"/>
              <a:t> </a:t>
            </a:r>
            <a:r>
              <a:rPr lang="en-US" dirty="0" err="1"/>
              <a:t>ödeme</a:t>
            </a:r>
            <a:r>
              <a:rPr lang="en-US" dirty="0"/>
              <a:t> </a:t>
            </a:r>
            <a:r>
              <a:rPr lang="en-US" dirty="0" err="1" smtClean="0"/>
              <a:t>borcu</a:t>
            </a:r>
            <a:r>
              <a:rPr lang="en-US" dirty="0"/>
              <a:t> </a:t>
            </a:r>
            <a:endParaRPr lang="tr-TR" dirty="0" smtClean="0"/>
          </a:p>
          <a:p>
            <a:pPr lvl="2"/>
            <a:r>
              <a:rPr lang="en-US" dirty="0" err="1" smtClean="0"/>
              <a:t>Kiracının</a:t>
            </a:r>
            <a:r>
              <a:rPr lang="en-US" dirty="0" smtClean="0"/>
              <a:t> </a:t>
            </a:r>
            <a:r>
              <a:rPr lang="en-US" dirty="0" err="1"/>
              <a:t>hasardan</a:t>
            </a:r>
            <a:r>
              <a:rPr lang="en-US" dirty="0"/>
              <a:t> </a:t>
            </a:r>
            <a:r>
              <a:rPr lang="en-US" dirty="0" err="1" smtClean="0"/>
              <a:t>sorumluluğu</a:t>
            </a:r>
            <a:endParaRPr lang="tr-TR" dirty="0"/>
          </a:p>
          <a:p>
            <a:pPr lvl="2"/>
            <a:r>
              <a:rPr lang="en-US" dirty="0" err="1"/>
              <a:t>Kiracının</a:t>
            </a:r>
            <a:r>
              <a:rPr lang="en-US" dirty="0"/>
              <a:t>, </a:t>
            </a:r>
            <a:r>
              <a:rPr lang="en-US" dirty="0" err="1"/>
              <a:t>sözleşme</a:t>
            </a:r>
            <a:r>
              <a:rPr lang="en-US" dirty="0"/>
              <a:t> </a:t>
            </a:r>
            <a:r>
              <a:rPr lang="en-US" dirty="0" err="1"/>
              <a:t>sonunda</a:t>
            </a:r>
            <a:r>
              <a:rPr lang="en-US" dirty="0"/>
              <a:t> </a:t>
            </a:r>
            <a:r>
              <a:rPr lang="en-US" dirty="0" err="1"/>
              <a:t>malı</a:t>
            </a:r>
            <a:r>
              <a:rPr lang="en-US" dirty="0"/>
              <a:t> </a:t>
            </a:r>
            <a:r>
              <a:rPr lang="en-US" dirty="0" err="1"/>
              <a:t>kiralayana</a:t>
            </a:r>
            <a:r>
              <a:rPr lang="en-US" dirty="0"/>
              <a:t> </a:t>
            </a:r>
            <a:r>
              <a:rPr lang="en-US" dirty="0" err="1"/>
              <a:t>geri</a:t>
            </a:r>
            <a:r>
              <a:rPr lang="en-US" dirty="0"/>
              <a:t> </a:t>
            </a:r>
            <a:r>
              <a:rPr lang="en-US" dirty="0" err="1"/>
              <a:t>verme</a:t>
            </a:r>
            <a:r>
              <a:rPr lang="en-US" dirty="0"/>
              <a:t> </a:t>
            </a:r>
            <a:r>
              <a:rPr lang="en-US" dirty="0" err="1"/>
              <a:t>borcu</a:t>
            </a:r>
            <a:endParaRPr lang="en-US" dirty="0"/>
          </a:p>
        </p:txBody>
      </p:sp>
    </p:spTree>
    <p:extLst>
      <p:ext uri="{BB962C8B-B14F-4D97-AF65-F5344CB8AC3E}">
        <p14:creationId xmlns:p14="http://schemas.microsoft.com/office/powerpoint/2010/main" val="36587804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finansal kiralama sözleşmesi</a:t>
            </a:r>
            <a:endParaRPr lang="en-US" dirty="0"/>
          </a:p>
        </p:txBody>
      </p:sp>
      <p:sp>
        <p:nvSpPr>
          <p:cNvPr id="3" name="İçerik Yer Tutucusu 2"/>
          <p:cNvSpPr>
            <a:spLocks noGrp="1"/>
          </p:cNvSpPr>
          <p:nvPr>
            <p:ph idx="1"/>
          </p:nvPr>
        </p:nvSpPr>
        <p:spPr>
          <a:xfrm>
            <a:off x="1451579" y="2015732"/>
            <a:ext cx="9603275" cy="3640485"/>
          </a:xfrm>
        </p:spPr>
        <p:txBody>
          <a:bodyPr/>
          <a:lstStyle/>
          <a:p>
            <a:r>
              <a:rPr lang="tr-TR" dirty="0" smtClean="0"/>
              <a:t>Sözleşmenin Sona Ermesi</a:t>
            </a:r>
          </a:p>
          <a:p>
            <a:pPr lvl="1"/>
            <a:r>
              <a:rPr lang="en-US" dirty="0" err="1" smtClean="0"/>
              <a:t>Sözleşmenin</a:t>
            </a:r>
            <a:r>
              <a:rPr lang="en-US" dirty="0" smtClean="0"/>
              <a:t> </a:t>
            </a:r>
            <a:r>
              <a:rPr lang="en-US" dirty="0" err="1" smtClean="0"/>
              <a:t>olağan</a:t>
            </a:r>
            <a:r>
              <a:rPr lang="en-US" dirty="0" smtClean="0"/>
              <a:t> </a:t>
            </a:r>
            <a:r>
              <a:rPr lang="en-US" dirty="0" err="1" smtClean="0"/>
              <a:t>sebeplerle</a:t>
            </a:r>
            <a:r>
              <a:rPr lang="en-US" dirty="0" smtClean="0"/>
              <a:t> </a:t>
            </a:r>
            <a:r>
              <a:rPr lang="en-US" dirty="0" err="1" smtClean="0"/>
              <a:t>sona</a:t>
            </a:r>
            <a:r>
              <a:rPr lang="en-US" dirty="0" smtClean="0"/>
              <a:t> </a:t>
            </a:r>
            <a:r>
              <a:rPr lang="en-US" dirty="0" err="1" smtClean="0"/>
              <a:t>ermesi</a:t>
            </a:r>
            <a:endParaRPr lang="tr-TR" dirty="0" smtClean="0"/>
          </a:p>
          <a:p>
            <a:pPr lvl="2"/>
            <a:r>
              <a:rPr lang="en-US" dirty="0" err="1" smtClean="0"/>
              <a:t>Sürenin</a:t>
            </a:r>
            <a:r>
              <a:rPr lang="en-US" dirty="0" smtClean="0"/>
              <a:t> dolma</a:t>
            </a:r>
            <a:r>
              <a:rPr lang="tr-TR" dirty="0" err="1" smtClean="0"/>
              <a:t>sı</a:t>
            </a:r>
            <a:r>
              <a:rPr lang="en-US" dirty="0" smtClean="0"/>
              <a:t> </a:t>
            </a:r>
            <a:r>
              <a:rPr lang="en-US" dirty="0" err="1" smtClean="0"/>
              <a:t>nedeniyle</a:t>
            </a:r>
            <a:r>
              <a:rPr lang="en-US" dirty="0" smtClean="0"/>
              <a:t> </a:t>
            </a:r>
            <a:r>
              <a:rPr lang="en-US" dirty="0" err="1" smtClean="0"/>
              <a:t>sözleşmenin</a:t>
            </a:r>
            <a:r>
              <a:rPr lang="en-US" dirty="0" smtClean="0"/>
              <a:t> </a:t>
            </a:r>
            <a:r>
              <a:rPr lang="en-US" dirty="0" err="1" smtClean="0"/>
              <a:t>sona</a:t>
            </a:r>
            <a:r>
              <a:rPr lang="en-US" dirty="0" smtClean="0"/>
              <a:t> </a:t>
            </a:r>
            <a:r>
              <a:rPr lang="en-US" dirty="0" err="1" smtClean="0"/>
              <a:t>ermesi</a:t>
            </a:r>
            <a:endParaRPr lang="tr-TR" dirty="0" smtClean="0"/>
          </a:p>
          <a:p>
            <a:pPr lvl="2"/>
            <a:r>
              <a:rPr lang="en-US" dirty="0" err="1" smtClean="0"/>
              <a:t>Kirac</a:t>
            </a:r>
            <a:r>
              <a:rPr lang="tr-TR" dirty="0" err="1" smtClean="0"/>
              <a:t>ının</a:t>
            </a:r>
            <a:r>
              <a:rPr lang="en-US" dirty="0" smtClean="0"/>
              <a:t> </a:t>
            </a:r>
            <a:r>
              <a:rPr lang="en-US" dirty="0" err="1" smtClean="0"/>
              <a:t>iflas</a:t>
            </a:r>
            <a:r>
              <a:rPr lang="tr-TR" dirty="0" smtClean="0"/>
              <a:t>ı</a:t>
            </a:r>
            <a:r>
              <a:rPr lang="en-US" dirty="0" smtClean="0"/>
              <a:t>, </a:t>
            </a:r>
            <a:r>
              <a:rPr lang="en-US" dirty="0" err="1" smtClean="0"/>
              <a:t>ölümü</a:t>
            </a:r>
            <a:r>
              <a:rPr lang="en-US" dirty="0" smtClean="0"/>
              <a:t> </a:t>
            </a:r>
            <a:r>
              <a:rPr lang="en-US" dirty="0" err="1" smtClean="0"/>
              <a:t>veya</a:t>
            </a:r>
            <a:r>
              <a:rPr lang="en-US" dirty="0" smtClean="0"/>
              <a:t> </a:t>
            </a:r>
            <a:r>
              <a:rPr lang="en-US" dirty="0" err="1" smtClean="0"/>
              <a:t>fiil</a:t>
            </a:r>
            <a:r>
              <a:rPr lang="en-US" dirty="0" smtClean="0"/>
              <a:t> </a:t>
            </a:r>
            <a:r>
              <a:rPr lang="en-US" dirty="0" err="1" smtClean="0"/>
              <a:t>ehliyetini</a:t>
            </a:r>
            <a:r>
              <a:rPr lang="en-US" dirty="0" smtClean="0"/>
              <a:t> </a:t>
            </a:r>
            <a:r>
              <a:rPr lang="en-US" dirty="0" err="1" smtClean="0"/>
              <a:t>kaybetmesi</a:t>
            </a:r>
            <a:r>
              <a:rPr lang="en-US" dirty="0" smtClean="0"/>
              <a:t> </a:t>
            </a:r>
            <a:r>
              <a:rPr lang="en-US" dirty="0" err="1" smtClean="0"/>
              <a:t>nedeniyle</a:t>
            </a:r>
            <a:r>
              <a:rPr lang="en-US" dirty="0" smtClean="0"/>
              <a:t> </a:t>
            </a:r>
            <a:r>
              <a:rPr lang="en-US" dirty="0" err="1" smtClean="0"/>
              <a:t>sözleşmenin</a:t>
            </a:r>
            <a:r>
              <a:rPr lang="en-US" dirty="0" smtClean="0"/>
              <a:t> </a:t>
            </a:r>
            <a:r>
              <a:rPr lang="en-US" dirty="0" err="1" smtClean="0"/>
              <a:t>sona</a:t>
            </a:r>
            <a:r>
              <a:rPr lang="en-US" dirty="0" smtClean="0"/>
              <a:t> </a:t>
            </a:r>
            <a:r>
              <a:rPr lang="en-US" dirty="0" err="1" smtClean="0"/>
              <a:t>ermesi</a:t>
            </a:r>
            <a:endParaRPr lang="tr-TR" dirty="0" smtClean="0"/>
          </a:p>
          <a:p>
            <a:pPr lvl="2"/>
            <a:r>
              <a:rPr lang="en-US" dirty="0" err="1" smtClean="0"/>
              <a:t>Sözleşmenin</a:t>
            </a:r>
            <a:r>
              <a:rPr lang="en-US" dirty="0" smtClean="0"/>
              <a:t> </a:t>
            </a:r>
            <a:r>
              <a:rPr lang="en-US" dirty="0" err="1" smtClean="0"/>
              <a:t>kirac</a:t>
            </a:r>
            <a:r>
              <a:rPr lang="tr-TR" dirty="0" err="1" smtClean="0"/>
              <a:t>ını</a:t>
            </a:r>
            <a:r>
              <a:rPr lang="en-US" dirty="0" smtClean="0"/>
              <a:t>n </a:t>
            </a:r>
            <a:r>
              <a:rPr lang="en-US" dirty="0" err="1" smtClean="0"/>
              <a:t>tasfiye</a:t>
            </a:r>
            <a:r>
              <a:rPr lang="en-US" dirty="0" smtClean="0"/>
              <a:t> </a:t>
            </a:r>
            <a:r>
              <a:rPr lang="en-US" dirty="0" err="1" smtClean="0"/>
              <a:t>sürecine</a:t>
            </a:r>
            <a:r>
              <a:rPr lang="en-US" dirty="0" smtClean="0"/>
              <a:t> </a:t>
            </a:r>
            <a:r>
              <a:rPr lang="en-US" dirty="0" err="1" smtClean="0"/>
              <a:t>girmesi</a:t>
            </a:r>
            <a:r>
              <a:rPr lang="en-US" dirty="0" smtClean="0"/>
              <a:t> </a:t>
            </a:r>
            <a:r>
              <a:rPr lang="en-US" dirty="0" err="1" smtClean="0"/>
              <a:t>nedeniyle</a:t>
            </a:r>
            <a:r>
              <a:rPr lang="en-US" dirty="0" smtClean="0"/>
              <a:t> </a:t>
            </a:r>
            <a:r>
              <a:rPr lang="en-US" dirty="0" err="1" smtClean="0"/>
              <a:t>vaktinden</a:t>
            </a:r>
            <a:r>
              <a:rPr lang="en-US" dirty="0" smtClean="0"/>
              <a:t> </a:t>
            </a:r>
            <a:r>
              <a:rPr lang="en-US" dirty="0" err="1" smtClean="0"/>
              <a:t>önce</a:t>
            </a:r>
            <a:r>
              <a:rPr lang="en-US" dirty="0" smtClean="0"/>
              <a:t> </a:t>
            </a:r>
            <a:r>
              <a:rPr lang="en-US" dirty="0" err="1" smtClean="0"/>
              <a:t>sona</a:t>
            </a:r>
            <a:r>
              <a:rPr lang="en-US" dirty="0" smtClean="0"/>
              <a:t> </a:t>
            </a:r>
            <a:r>
              <a:rPr lang="en-US" dirty="0" err="1" smtClean="0"/>
              <a:t>ermesi</a:t>
            </a:r>
            <a:endParaRPr lang="tr-TR" dirty="0" smtClean="0"/>
          </a:p>
          <a:p>
            <a:pPr lvl="1"/>
            <a:r>
              <a:rPr lang="en-US" dirty="0" err="1" smtClean="0"/>
              <a:t>Sözleşmenin</a:t>
            </a:r>
            <a:r>
              <a:rPr lang="en-US" dirty="0" smtClean="0"/>
              <a:t> </a:t>
            </a:r>
            <a:r>
              <a:rPr lang="en-US" dirty="0" err="1" smtClean="0"/>
              <a:t>olağan</a:t>
            </a:r>
            <a:r>
              <a:rPr lang="tr-TR" dirty="0" smtClean="0"/>
              <a:t>üstü</a:t>
            </a:r>
            <a:r>
              <a:rPr lang="en-US" dirty="0" smtClean="0"/>
              <a:t> </a:t>
            </a:r>
            <a:r>
              <a:rPr lang="en-US" dirty="0" err="1"/>
              <a:t>sebeplerle</a:t>
            </a:r>
            <a:r>
              <a:rPr lang="en-US" dirty="0"/>
              <a:t> </a:t>
            </a:r>
            <a:r>
              <a:rPr lang="en-US" dirty="0" err="1"/>
              <a:t>sona</a:t>
            </a:r>
            <a:r>
              <a:rPr lang="en-US" dirty="0"/>
              <a:t> </a:t>
            </a:r>
            <a:r>
              <a:rPr lang="en-US" dirty="0" err="1" smtClean="0"/>
              <a:t>ermesi</a:t>
            </a:r>
            <a:endParaRPr lang="tr-TR" dirty="0" smtClean="0"/>
          </a:p>
          <a:p>
            <a:pPr lvl="2"/>
            <a:r>
              <a:rPr lang="en-US" dirty="0" err="1" smtClean="0"/>
              <a:t>Sözleşmenin</a:t>
            </a:r>
            <a:r>
              <a:rPr lang="en-US" dirty="0" smtClean="0"/>
              <a:t> </a:t>
            </a:r>
            <a:r>
              <a:rPr lang="en-US" dirty="0" err="1" smtClean="0"/>
              <a:t>ihlâli</a:t>
            </a:r>
            <a:r>
              <a:rPr lang="en-US" dirty="0" smtClean="0"/>
              <a:t> </a:t>
            </a:r>
            <a:r>
              <a:rPr lang="en-US" dirty="0" err="1" smtClean="0"/>
              <a:t>nedeniyle</a:t>
            </a:r>
            <a:endParaRPr lang="tr-TR" dirty="0" smtClean="0"/>
          </a:p>
          <a:p>
            <a:pPr lvl="2"/>
            <a:r>
              <a:rPr lang="en-US" dirty="0" err="1" smtClean="0"/>
              <a:t>Sözleşmenin</a:t>
            </a:r>
            <a:r>
              <a:rPr lang="en-US" dirty="0" smtClean="0"/>
              <a:t> </a:t>
            </a:r>
            <a:r>
              <a:rPr lang="en-US" dirty="0" err="1" smtClean="0"/>
              <a:t>önemli</a:t>
            </a:r>
            <a:r>
              <a:rPr lang="en-US" dirty="0" smtClean="0"/>
              <a:t> </a:t>
            </a:r>
            <a:r>
              <a:rPr lang="en-US" dirty="0" err="1" smtClean="0"/>
              <a:t>sebeplerle</a:t>
            </a:r>
            <a:r>
              <a:rPr lang="en-US" dirty="0" smtClean="0"/>
              <a:t> </a:t>
            </a:r>
            <a:r>
              <a:rPr lang="en-US" dirty="0" err="1" smtClean="0"/>
              <a:t>sona</a:t>
            </a:r>
            <a:r>
              <a:rPr lang="en-US" dirty="0" smtClean="0"/>
              <a:t> </a:t>
            </a:r>
            <a:r>
              <a:rPr lang="en-US" dirty="0" err="1" smtClean="0"/>
              <a:t>ermesi</a:t>
            </a:r>
            <a:endParaRPr lang="en-US" dirty="0" smtClean="0"/>
          </a:p>
          <a:p>
            <a:pPr lvl="1"/>
            <a:r>
              <a:rPr lang="en-US" dirty="0" err="1" smtClean="0"/>
              <a:t>Sözleşmenin</a:t>
            </a:r>
            <a:r>
              <a:rPr lang="en-US" dirty="0" smtClean="0"/>
              <a:t> </a:t>
            </a:r>
            <a:r>
              <a:rPr lang="en-US" dirty="0" err="1" smtClean="0"/>
              <a:t>sona</a:t>
            </a:r>
            <a:r>
              <a:rPr lang="en-US" dirty="0" smtClean="0"/>
              <a:t> </a:t>
            </a:r>
            <a:r>
              <a:rPr lang="en-US" dirty="0" err="1" smtClean="0"/>
              <a:t>ermesi</a:t>
            </a:r>
            <a:r>
              <a:rPr lang="tr-TR" dirty="0" err="1" smtClean="0"/>
              <a:t>nin</a:t>
            </a:r>
            <a:r>
              <a:rPr lang="tr-TR" dirty="0" smtClean="0"/>
              <a:t> sonuçları</a:t>
            </a:r>
            <a:endParaRPr lang="en-US" dirty="0"/>
          </a:p>
          <a:p>
            <a:pPr lvl="1"/>
            <a:endParaRPr lang="en-US" dirty="0"/>
          </a:p>
        </p:txBody>
      </p:sp>
    </p:spTree>
    <p:extLst>
      <p:ext uri="{BB962C8B-B14F-4D97-AF65-F5344CB8AC3E}">
        <p14:creationId xmlns:p14="http://schemas.microsoft.com/office/powerpoint/2010/main" val="3190396756"/>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Galeri</Template>
  <TotalTime>1388</TotalTime>
  <Words>465</Words>
  <Application>Microsoft Office PowerPoint</Application>
  <PresentationFormat>Geniş ekran</PresentationFormat>
  <Paragraphs>72</Paragraphs>
  <Slides>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Arial</vt:lpstr>
      <vt:lpstr>Gill Sans MT</vt:lpstr>
      <vt:lpstr>Galeri</vt:lpstr>
      <vt:lpstr>BORÇLAR HUKUKU ÖZEL HÜKÜMLER</vt:lpstr>
      <vt:lpstr>finansal kiralama sözleşmesi</vt:lpstr>
      <vt:lpstr>finansal kiralama sözleşmesi</vt:lpstr>
      <vt:lpstr>finansal kiralama sözleşmesi</vt:lpstr>
      <vt:lpstr>finansal kiralama sözleşmesi</vt:lpstr>
      <vt:lpstr>finansal kiralama sözleşmesi</vt:lpstr>
      <vt:lpstr>finansal kiralama sözleşmesi</vt:lpstr>
      <vt:lpstr>finansal kiralama sözleşmesi</vt:lpstr>
      <vt:lpstr>finansal kiralama sözleşmesi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Harun Kılıç</dc:creator>
  <cp:lastModifiedBy>pc1</cp:lastModifiedBy>
  <cp:revision>28</cp:revision>
  <dcterms:created xsi:type="dcterms:W3CDTF">2020-07-01T13:53:34Z</dcterms:created>
  <dcterms:modified xsi:type="dcterms:W3CDTF">2021-03-22T09:25:37Z</dcterms:modified>
</cp:coreProperties>
</file>