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6" r:id="rId5"/>
    <p:sldId id="267" r:id="rId6"/>
    <p:sldId id="268" r:id="rId7"/>
    <p:sldId id="269" r:id="rId8"/>
    <p:sldId id="271" r:id="rId9"/>
    <p:sldId id="270" r:id="rId10"/>
    <p:sldId id="273" r:id="rId11"/>
    <p:sldId id="25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71" autoAdjust="0"/>
    <p:restoredTop sz="94660"/>
  </p:normalViewPr>
  <p:slideViewPr>
    <p:cSldViewPr snapToGrid="0">
      <p:cViewPr varScale="1">
        <p:scale>
          <a:sx n="91" d="100"/>
          <a:sy n="91" d="100"/>
        </p:scale>
        <p:origin x="115"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a:p>
        </p:txBody>
      </p:sp>
      <p:sp>
        <p:nvSpPr>
          <p:cNvPr id="4" name="Veri Yer Tutucusu 3"/>
          <p:cNvSpPr>
            <a:spLocks noGrp="1"/>
          </p:cNvSpPr>
          <p:nvPr>
            <p:ph type="dt" sz="half" idx="10"/>
          </p:nvPr>
        </p:nvSpPr>
        <p:spPr/>
        <p:txBody>
          <a:bodyPr/>
          <a:lstStyle/>
          <a:p>
            <a:fld id="{D1EF2404-F38E-4C29-AC37-945A1956CD20}" type="datetimeFigureOut">
              <a:rPr lang="en-US" smtClean="0"/>
              <a:t>1/21/2020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8A51C234-313F-41FF-880B-E394A46D5643}" type="slidenum">
              <a:rPr lang="en-US" smtClean="0"/>
              <a:t>‹#›</a:t>
            </a:fld>
            <a:endParaRPr lang="en-US"/>
          </a:p>
        </p:txBody>
      </p:sp>
    </p:spTree>
    <p:extLst>
      <p:ext uri="{BB962C8B-B14F-4D97-AF65-F5344CB8AC3E}">
        <p14:creationId xmlns:p14="http://schemas.microsoft.com/office/powerpoint/2010/main" val="1009008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fld id="{D1EF2404-F38E-4C29-AC37-945A1956CD20}" type="datetimeFigureOut">
              <a:rPr lang="en-US" smtClean="0"/>
              <a:t>1/21/2020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8A51C234-313F-41FF-880B-E394A46D5643}" type="slidenum">
              <a:rPr lang="en-US" smtClean="0"/>
              <a:t>‹#›</a:t>
            </a:fld>
            <a:endParaRPr lang="en-US"/>
          </a:p>
        </p:txBody>
      </p:sp>
    </p:spTree>
    <p:extLst>
      <p:ext uri="{BB962C8B-B14F-4D97-AF65-F5344CB8AC3E}">
        <p14:creationId xmlns:p14="http://schemas.microsoft.com/office/powerpoint/2010/main" val="2456340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fld id="{D1EF2404-F38E-4C29-AC37-945A1956CD20}" type="datetimeFigureOut">
              <a:rPr lang="en-US" smtClean="0"/>
              <a:t>1/21/2020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8A51C234-313F-41FF-880B-E394A46D5643}" type="slidenum">
              <a:rPr lang="en-US" smtClean="0"/>
              <a:t>‹#›</a:t>
            </a:fld>
            <a:endParaRPr lang="en-US"/>
          </a:p>
        </p:txBody>
      </p:sp>
    </p:spTree>
    <p:extLst>
      <p:ext uri="{BB962C8B-B14F-4D97-AF65-F5344CB8AC3E}">
        <p14:creationId xmlns:p14="http://schemas.microsoft.com/office/powerpoint/2010/main" val="3767731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fld id="{D1EF2404-F38E-4C29-AC37-945A1956CD20}" type="datetimeFigureOut">
              <a:rPr lang="en-US" smtClean="0"/>
              <a:t>1/21/2020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8A51C234-313F-41FF-880B-E394A46D5643}" type="slidenum">
              <a:rPr lang="en-US" smtClean="0"/>
              <a:t>‹#›</a:t>
            </a:fld>
            <a:endParaRPr lang="en-US"/>
          </a:p>
        </p:txBody>
      </p:sp>
    </p:spTree>
    <p:extLst>
      <p:ext uri="{BB962C8B-B14F-4D97-AF65-F5344CB8AC3E}">
        <p14:creationId xmlns:p14="http://schemas.microsoft.com/office/powerpoint/2010/main" val="3586772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D1EF2404-F38E-4C29-AC37-945A1956CD20}" type="datetimeFigureOut">
              <a:rPr lang="en-US" smtClean="0"/>
              <a:t>1/21/2020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8A51C234-313F-41FF-880B-E394A46D5643}" type="slidenum">
              <a:rPr lang="en-US" smtClean="0"/>
              <a:t>‹#›</a:t>
            </a:fld>
            <a:endParaRPr lang="en-US"/>
          </a:p>
        </p:txBody>
      </p:sp>
    </p:spTree>
    <p:extLst>
      <p:ext uri="{BB962C8B-B14F-4D97-AF65-F5344CB8AC3E}">
        <p14:creationId xmlns:p14="http://schemas.microsoft.com/office/powerpoint/2010/main" val="2796523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Veri Yer Tutucusu 4"/>
          <p:cNvSpPr>
            <a:spLocks noGrp="1"/>
          </p:cNvSpPr>
          <p:nvPr>
            <p:ph type="dt" sz="half" idx="10"/>
          </p:nvPr>
        </p:nvSpPr>
        <p:spPr/>
        <p:txBody>
          <a:bodyPr/>
          <a:lstStyle/>
          <a:p>
            <a:fld id="{D1EF2404-F38E-4C29-AC37-945A1956CD20}" type="datetimeFigureOut">
              <a:rPr lang="en-US" smtClean="0"/>
              <a:t>1/21/2020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8A51C234-313F-41FF-880B-E394A46D5643}" type="slidenum">
              <a:rPr lang="en-US" smtClean="0"/>
              <a:t>‹#›</a:t>
            </a:fld>
            <a:endParaRPr lang="en-US"/>
          </a:p>
        </p:txBody>
      </p:sp>
    </p:spTree>
    <p:extLst>
      <p:ext uri="{BB962C8B-B14F-4D97-AF65-F5344CB8AC3E}">
        <p14:creationId xmlns:p14="http://schemas.microsoft.com/office/powerpoint/2010/main" val="1055095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Veri Yer Tutucusu 6"/>
          <p:cNvSpPr>
            <a:spLocks noGrp="1"/>
          </p:cNvSpPr>
          <p:nvPr>
            <p:ph type="dt" sz="half" idx="10"/>
          </p:nvPr>
        </p:nvSpPr>
        <p:spPr/>
        <p:txBody>
          <a:bodyPr/>
          <a:lstStyle/>
          <a:p>
            <a:fld id="{D1EF2404-F38E-4C29-AC37-945A1956CD20}" type="datetimeFigureOut">
              <a:rPr lang="en-US" smtClean="0"/>
              <a:t>1/21/2020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8A51C234-313F-41FF-880B-E394A46D5643}" type="slidenum">
              <a:rPr lang="en-US" smtClean="0"/>
              <a:t>‹#›</a:t>
            </a:fld>
            <a:endParaRPr lang="en-US"/>
          </a:p>
        </p:txBody>
      </p:sp>
    </p:spTree>
    <p:extLst>
      <p:ext uri="{BB962C8B-B14F-4D97-AF65-F5344CB8AC3E}">
        <p14:creationId xmlns:p14="http://schemas.microsoft.com/office/powerpoint/2010/main" val="19896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Veri Yer Tutucusu 2"/>
          <p:cNvSpPr>
            <a:spLocks noGrp="1"/>
          </p:cNvSpPr>
          <p:nvPr>
            <p:ph type="dt" sz="half" idx="10"/>
          </p:nvPr>
        </p:nvSpPr>
        <p:spPr/>
        <p:txBody>
          <a:bodyPr/>
          <a:lstStyle/>
          <a:p>
            <a:fld id="{D1EF2404-F38E-4C29-AC37-945A1956CD20}" type="datetimeFigureOut">
              <a:rPr lang="en-US" smtClean="0"/>
              <a:t>1/21/2020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8A51C234-313F-41FF-880B-E394A46D5643}" type="slidenum">
              <a:rPr lang="en-US" smtClean="0"/>
              <a:t>‹#›</a:t>
            </a:fld>
            <a:endParaRPr lang="en-US"/>
          </a:p>
        </p:txBody>
      </p:sp>
    </p:spTree>
    <p:extLst>
      <p:ext uri="{BB962C8B-B14F-4D97-AF65-F5344CB8AC3E}">
        <p14:creationId xmlns:p14="http://schemas.microsoft.com/office/powerpoint/2010/main" val="2126355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1EF2404-F38E-4C29-AC37-945A1956CD20}" type="datetimeFigureOut">
              <a:rPr lang="en-US" smtClean="0"/>
              <a:t>1/21/2020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8A51C234-313F-41FF-880B-E394A46D5643}" type="slidenum">
              <a:rPr lang="en-US" smtClean="0"/>
              <a:t>‹#›</a:t>
            </a:fld>
            <a:endParaRPr lang="en-US"/>
          </a:p>
        </p:txBody>
      </p:sp>
    </p:spTree>
    <p:extLst>
      <p:ext uri="{BB962C8B-B14F-4D97-AF65-F5344CB8AC3E}">
        <p14:creationId xmlns:p14="http://schemas.microsoft.com/office/powerpoint/2010/main" val="1760993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D1EF2404-F38E-4C29-AC37-945A1956CD20}" type="datetimeFigureOut">
              <a:rPr lang="en-US" smtClean="0"/>
              <a:t>1/21/2020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8A51C234-313F-41FF-880B-E394A46D5643}" type="slidenum">
              <a:rPr lang="en-US" smtClean="0"/>
              <a:t>‹#›</a:t>
            </a:fld>
            <a:endParaRPr lang="en-US"/>
          </a:p>
        </p:txBody>
      </p:sp>
    </p:spTree>
    <p:extLst>
      <p:ext uri="{BB962C8B-B14F-4D97-AF65-F5344CB8AC3E}">
        <p14:creationId xmlns:p14="http://schemas.microsoft.com/office/powerpoint/2010/main" val="3276372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D1EF2404-F38E-4C29-AC37-945A1956CD20}" type="datetimeFigureOut">
              <a:rPr lang="en-US" smtClean="0"/>
              <a:t>1/21/2020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8A51C234-313F-41FF-880B-E394A46D5643}" type="slidenum">
              <a:rPr lang="en-US" smtClean="0"/>
              <a:t>‹#›</a:t>
            </a:fld>
            <a:endParaRPr lang="en-US"/>
          </a:p>
        </p:txBody>
      </p:sp>
    </p:spTree>
    <p:extLst>
      <p:ext uri="{BB962C8B-B14F-4D97-AF65-F5344CB8AC3E}">
        <p14:creationId xmlns:p14="http://schemas.microsoft.com/office/powerpoint/2010/main" val="41336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EF2404-F38E-4C29-AC37-945A1956CD20}" type="datetimeFigureOut">
              <a:rPr lang="en-US" smtClean="0"/>
              <a:t>1/21/2020</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51C234-313F-41FF-880B-E394A46D5643}" type="slidenum">
              <a:rPr lang="en-US" smtClean="0"/>
              <a:t>‹#›</a:t>
            </a:fld>
            <a:endParaRPr lang="en-US"/>
          </a:p>
        </p:txBody>
      </p:sp>
    </p:spTree>
    <p:extLst>
      <p:ext uri="{BB962C8B-B14F-4D97-AF65-F5344CB8AC3E}">
        <p14:creationId xmlns:p14="http://schemas.microsoft.com/office/powerpoint/2010/main" val="131580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Business Information </a:t>
            </a:r>
            <a:r>
              <a:rPr lang="tr-TR" dirty="0" err="1"/>
              <a:t>Systems</a:t>
            </a:r>
            <a:r>
              <a:rPr lang="tr-TR" dirty="0"/>
              <a:t> II</a:t>
            </a:r>
            <a:endParaRPr lang="en-US" dirty="0"/>
          </a:p>
        </p:txBody>
      </p:sp>
      <p:sp>
        <p:nvSpPr>
          <p:cNvPr id="3" name="Alt Başlık 2"/>
          <p:cNvSpPr>
            <a:spLocks noGrp="1"/>
          </p:cNvSpPr>
          <p:nvPr>
            <p:ph type="subTitle" idx="1"/>
          </p:nvPr>
        </p:nvSpPr>
        <p:spPr/>
        <p:txBody>
          <a:bodyPr/>
          <a:lstStyle/>
          <a:p>
            <a:r>
              <a:rPr lang="tr-TR" dirty="0" err="1"/>
              <a:t>Big</a:t>
            </a:r>
            <a:r>
              <a:rPr lang="tr-TR" dirty="0"/>
              <a:t> Data, </a:t>
            </a:r>
            <a:r>
              <a:rPr lang="tr-TR" dirty="0" err="1"/>
              <a:t>IoT</a:t>
            </a:r>
            <a:r>
              <a:rPr lang="tr-TR" dirty="0"/>
              <a:t>, M2M </a:t>
            </a:r>
            <a:r>
              <a:rPr lang="tr-TR" dirty="0" err="1"/>
              <a:t>and</a:t>
            </a:r>
            <a:r>
              <a:rPr lang="tr-TR" dirty="0"/>
              <a:t> </a:t>
            </a:r>
            <a:r>
              <a:rPr lang="tr-TR" dirty="0" err="1"/>
              <a:t>Artificial</a:t>
            </a:r>
            <a:r>
              <a:rPr lang="tr-TR" dirty="0"/>
              <a:t> </a:t>
            </a:r>
            <a:r>
              <a:rPr lang="tr-TR" dirty="0" err="1"/>
              <a:t>Intelligence</a:t>
            </a:r>
            <a:endParaRPr lang="en-US" dirty="0"/>
          </a:p>
        </p:txBody>
      </p:sp>
    </p:spTree>
    <p:extLst>
      <p:ext uri="{BB962C8B-B14F-4D97-AF65-F5344CB8AC3E}">
        <p14:creationId xmlns:p14="http://schemas.microsoft.com/office/powerpoint/2010/main" val="644983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Examples</a:t>
            </a:r>
            <a:r>
              <a:rPr lang="tr-TR" b="1" dirty="0"/>
              <a:t> of </a:t>
            </a:r>
            <a:r>
              <a:rPr lang="tr-TR" b="1" dirty="0" err="1"/>
              <a:t>Big</a:t>
            </a:r>
            <a:r>
              <a:rPr lang="tr-TR" b="1" dirty="0"/>
              <a:t> Data</a:t>
            </a:r>
            <a:endParaRPr lang="en-US" b="1" dirty="0"/>
          </a:p>
        </p:txBody>
      </p:sp>
      <p:sp>
        <p:nvSpPr>
          <p:cNvPr id="3" name="İçerik Yer Tutucusu 2"/>
          <p:cNvSpPr>
            <a:spLocks noGrp="1"/>
          </p:cNvSpPr>
          <p:nvPr>
            <p:ph idx="1"/>
          </p:nvPr>
        </p:nvSpPr>
        <p:spPr/>
        <p:txBody>
          <a:bodyPr>
            <a:noAutofit/>
          </a:bodyPr>
          <a:lstStyle/>
          <a:p>
            <a:r>
              <a:rPr lang="en-US" sz="3200" dirty="0"/>
              <a:t>Facebook often have full access to where we live, work, play, how many friends we have, what we do in our spare time and the particular movies, books and musicians we like.</a:t>
            </a:r>
            <a:endParaRPr lang="tr-TR" sz="3200" dirty="0"/>
          </a:p>
          <a:p>
            <a:endParaRPr lang="tr-TR" sz="3200" dirty="0"/>
          </a:p>
          <a:p>
            <a:r>
              <a:rPr lang="en-US" sz="3200" dirty="0"/>
              <a:t>Data collected by users as they browse Facebook is used to match them with companies which offer products and services that, statistically, they are likely to be interested in.</a:t>
            </a:r>
          </a:p>
        </p:txBody>
      </p:sp>
    </p:spTree>
    <p:extLst>
      <p:ext uri="{BB962C8B-B14F-4D97-AF65-F5344CB8AC3E}">
        <p14:creationId xmlns:p14="http://schemas.microsoft.com/office/powerpoint/2010/main" val="2465928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References</a:t>
            </a:r>
            <a:endParaRPr lang="en-US" b="1" dirty="0"/>
          </a:p>
        </p:txBody>
      </p:sp>
      <p:sp>
        <p:nvSpPr>
          <p:cNvPr id="3" name="İçerik Yer Tutucusu 2"/>
          <p:cNvSpPr>
            <a:spLocks noGrp="1"/>
          </p:cNvSpPr>
          <p:nvPr>
            <p:ph idx="1"/>
          </p:nvPr>
        </p:nvSpPr>
        <p:spPr/>
        <p:txBody>
          <a:bodyPr/>
          <a:lstStyle/>
          <a:p>
            <a:r>
              <a:rPr lang="en-US" dirty="0" err="1"/>
              <a:t>Baltzan</a:t>
            </a:r>
            <a:r>
              <a:rPr lang="en-US" dirty="0"/>
              <a:t> P. (2018), </a:t>
            </a:r>
            <a:r>
              <a:rPr lang="en-US" i="1" dirty="0"/>
              <a:t>Business Driven Information Systems</a:t>
            </a:r>
            <a:r>
              <a:rPr lang="en-US" dirty="0"/>
              <a:t>, Mc </a:t>
            </a:r>
            <a:r>
              <a:rPr lang="en-US" dirty="0" err="1"/>
              <a:t>Graw</a:t>
            </a:r>
            <a:r>
              <a:rPr lang="en-US" dirty="0"/>
              <a:t> Hill, 6</a:t>
            </a:r>
            <a:r>
              <a:rPr lang="en-US" baseline="30000" dirty="0"/>
              <a:t>th</a:t>
            </a:r>
            <a:r>
              <a:rPr lang="en-US" dirty="0"/>
              <a:t> Ed.</a:t>
            </a:r>
          </a:p>
          <a:p>
            <a:r>
              <a:rPr lang="en-US" dirty="0" err="1"/>
              <a:t>Corea</a:t>
            </a:r>
            <a:r>
              <a:rPr lang="en-US" dirty="0"/>
              <a:t>, F. (2019), </a:t>
            </a:r>
            <a:r>
              <a:rPr lang="en-US" i="1" dirty="0"/>
              <a:t>An Introduction to Data Everything You Need to Know About AI, Big Data and Data Science</a:t>
            </a:r>
            <a:r>
              <a:rPr lang="en-US" dirty="0"/>
              <a:t>, Springer</a:t>
            </a:r>
          </a:p>
          <a:p>
            <a:r>
              <a:rPr lang="en-US" dirty="0" err="1"/>
              <a:t>Valacich</a:t>
            </a:r>
            <a:r>
              <a:rPr lang="en-US" dirty="0"/>
              <a:t> J, and C. Schneider (2018), </a:t>
            </a:r>
            <a:r>
              <a:rPr lang="en-US" i="1" dirty="0"/>
              <a:t>Information Systems Today Managing in the Digital World</a:t>
            </a:r>
            <a:r>
              <a:rPr lang="en-US" dirty="0"/>
              <a:t>, Pearson, 8</a:t>
            </a:r>
            <a:r>
              <a:rPr lang="en-US" baseline="30000" dirty="0"/>
              <a:t>th</a:t>
            </a:r>
            <a:r>
              <a:rPr lang="en-US" dirty="0"/>
              <a:t> Ed.</a:t>
            </a:r>
          </a:p>
          <a:p>
            <a:r>
              <a:rPr lang="en-US" dirty="0"/>
              <a:t>Marr B. (2016), </a:t>
            </a:r>
            <a:r>
              <a:rPr lang="en-US" i="1" dirty="0"/>
              <a:t>Big Data in Practice, </a:t>
            </a:r>
            <a:r>
              <a:rPr lang="en-US" dirty="0"/>
              <a:t>Wiley</a:t>
            </a:r>
          </a:p>
          <a:p>
            <a:pPr marL="0" indent="0">
              <a:buNone/>
            </a:pPr>
            <a:endParaRPr lang="en-US" dirty="0"/>
          </a:p>
        </p:txBody>
      </p:sp>
    </p:spTree>
    <p:extLst>
      <p:ext uri="{BB962C8B-B14F-4D97-AF65-F5344CB8AC3E}">
        <p14:creationId xmlns:p14="http://schemas.microsoft.com/office/powerpoint/2010/main" val="1336798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Big</a:t>
            </a:r>
            <a:r>
              <a:rPr lang="tr-TR" b="1" dirty="0"/>
              <a:t> Data</a:t>
            </a:r>
            <a:endParaRPr lang="en-US" dirty="0"/>
          </a:p>
        </p:txBody>
      </p:sp>
      <p:sp>
        <p:nvSpPr>
          <p:cNvPr id="3" name="İçerik Yer Tutucusu 2"/>
          <p:cNvSpPr>
            <a:spLocks noGrp="1"/>
          </p:cNvSpPr>
          <p:nvPr>
            <p:ph idx="1"/>
          </p:nvPr>
        </p:nvSpPr>
        <p:spPr/>
        <p:txBody>
          <a:bodyPr>
            <a:normAutofit/>
          </a:bodyPr>
          <a:lstStyle/>
          <a:p>
            <a:endParaRPr lang="tr-TR" sz="3200" b="1" dirty="0"/>
          </a:p>
          <a:p>
            <a:r>
              <a:rPr lang="en-US" sz="3200" b="1" dirty="0"/>
              <a:t>Big data </a:t>
            </a:r>
            <a:r>
              <a:rPr lang="en-US" sz="3200" dirty="0"/>
              <a:t>is a collection of </a:t>
            </a:r>
            <a:endParaRPr lang="tr-TR" sz="3200" dirty="0"/>
          </a:p>
          <a:p>
            <a:pPr lvl="1"/>
            <a:r>
              <a:rPr lang="en-US" sz="2800" dirty="0"/>
              <a:t>large, </a:t>
            </a:r>
            <a:endParaRPr lang="tr-TR" sz="2800" dirty="0"/>
          </a:p>
          <a:p>
            <a:pPr lvl="1"/>
            <a:r>
              <a:rPr lang="en-US" sz="2800" dirty="0"/>
              <a:t>complex data sets, </a:t>
            </a:r>
            <a:endParaRPr lang="tr-TR" sz="2800" dirty="0"/>
          </a:p>
          <a:p>
            <a:pPr lvl="1"/>
            <a:r>
              <a:rPr lang="en-US" sz="2800" dirty="0"/>
              <a:t>including structured and unstructured data, </a:t>
            </a:r>
            <a:endParaRPr lang="tr-TR" sz="2800" dirty="0"/>
          </a:p>
          <a:p>
            <a:pPr lvl="1"/>
            <a:r>
              <a:rPr lang="en-US" sz="2800" dirty="0"/>
              <a:t>which cannot be analyzed using traditional database methods and tools (</a:t>
            </a:r>
            <a:r>
              <a:rPr lang="en-US" sz="2800" dirty="0" err="1"/>
              <a:t>Baltzan</a:t>
            </a:r>
            <a:r>
              <a:rPr lang="en-US" sz="2800" dirty="0"/>
              <a:t>, 2018: 468). </a:t>
            </a:r>
          </a:p>
        </p:txBody>
      </p:sp>
    </p:spTree>
    <p:extLst>
      <p:ext uri="{BB962C8B-B14F-4D97-AF65-F5344CB8AC3E}">
        <p14:creationId xmlns:p14="http://schemas.microsoft.com/office/powerpoint/2010/main" val="1952075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Big</a:t>
            </a:r>
            <a:r>
              <a:rPr lang="tr-TR" b="1" dirty="0"/>
              <a:t> Data</a:t>
            </a:r>
            <a:endParaRPr lang="en-US" dirty="0"/>
          </a:p>
        </p:txBody>
      </p:sp>
      <p:sp>
        <p:nvSpPr>
          <p:cNvPr id="3" name="İçerik Yer Tutucusu 2"/>
          <p:cNvSpPr>
            <a:spLocks noGrp="1"/>
          </p:cNvSpPr>
          <p:nvPr>
            <p:ph idx="1"/>
          </p:nvPr>
        </p:nvSpPr>
        <p:spPr/>
        <p:txBody>
          <a:bodyPr>
            <a:normAutofit/>
          </a:bodyPr>
          <a:lstStyle/>
          <a:p>
            <a:endParaRPr lang="tr-TR" sz="3600" dirty="0"/>
          </a:p>
          <a:p>
            <a:r>
              <a:rPr lang="en-US" sz="3600" dirty="0"/>
              <a:t>Big data includes data sources that include </a:t>
            </a:r>
            <a:endParaRPr lang="tr-TR" sz="3600" dirty="0"/>
          </a:p>
          <a:p>
            <a:pPr lvl="1"/>
            <a:r>
              <a:rPr lang="en-US" sz="3200" dirty="0"/>
              <a:t>extremely </a:t>
            </a:r>
            <a:r>
              <a:rPr lang="en-US" sz="3200" b="1" dirty="0"/>
              <a:t>large volumes</a:t>
            </a:r>
            <a:r>
              <a:rPr lang="en-US" sz="3200" dirty="0"/>
              <a:t> of data, </a:t>
            </a:r>
            <a:endParaRPr lang="tr-TR" sz="3200" dirty="0"/>
          </a:p>
          <a:p>
            <a:pPr lvl="1"/>
            <a:r>
              <a:rPr lang="en-US" sz="3200" dirty="0"/>
              <a:t>with </a:t>
            </a:r>
            <a:r>
              <a:rPr lang="en-US" sz="3200" b="1" dirty="0"/>
              <a:t>high velocity</a:t>
            </a:r>
            <a:r>
              <a:rPr lang="en-US" sz="3200" dirty="0"/>
              <a:t>, </a:t>
            </a:r>
            <a:endParaRPr lang="tr-TR" sz="3200" dirty="0"/>
          </a:p>
          <a:p>
            <a:pPr lvl="1"/>
            <a:r>
              <a:rPr lang="en-US" sz="3200" b="1" dirty="0"/>
              <a:t>wide variety</a:t>
            </a:r>
            <a:r>
              <a:rPr lang="en-US" sz="3200" dirty="0"/>
              <a:t>, </a:t>
            </a:r>
            <a:endParaRPr lang="tr-TR" sz="3200" dirty="0"/>
          </a:p>
          <a:p>
            <a:pPr lvl="1"/>
            <a:r>
              <a:rPr lang="en-US" sz="3200" dirty="0"/>
              <a:t>and an understanding of the data </a:t>
            </a:r>
            <a:r>
              <a:rPr lang="en-US" sz="3200" b="1" dirty="0"/>
              <a:t>veracity</a:t>
            </a:r>
            <a:r>
              <a:rPr lang="en-US" sz="3200" dirty="0"/>
              <a:t>.</a:t>
            </a:r>
          </a:p>
          <a:p>
            <a:endParaRPr lang="en-US" sz="3600" dirty="0"/>
          </a:p>
        </p:txBody>
      </p:sp>
    </p:spTree>
    <p:extLst>
      <p:ext uri="{BB962C8B-B14F-4D97-AF65-F5344CB8AC3E}">
        <p14:creationId xmlns:p14="http://schemas.microsoft.com/office/powerpoint/2010/main" val="126291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Big</a:t>
            </a:r>
            <a:r>
              <a:rPr lang="tr-TR" b="1" dirty="0"/>
              <a:t> Data </a:t>
            </a:r>
            <a:r>
              <a:rPr lang="tr-TR" b="1" dirty="0" err="1"/>
              <a:t>Characteristics</a:t>
            </a:r>
            <a:r>
              <a:rPr lang="tr-TR" b="1" dirty="0"/>
              <a:t>:</a:t>
            </a:r>
            <a:endParaRPr lang="en-US" dirty="0"/>
          </a:p>
        </p:txBody>
      </p:sp>
      <p:sp>
        <p:nvSpPr>
          <p:cNvPr id="3" name="İçerik Yer Tutucusu 2"/>
          <p:cNvSpPr>
            <a:spLocks noGrp="1"/>
          </p:cNvSpPr>
          <p:nvPr>
            <p:ph idx="1"/>
          </p:nvPr>
        </p:nvSpPr>
        <p:spPr/>
        <p:txBody>
          <a:bodyPr>
            <a:normAutofit/>
          </a:bodyPr>
          <a:lstStyle/>
          <a:p>
            <a:r>
              <a:rPr lang="en-US" sz="3200" dirty="0"/>
              <a:t>the huge </a:t>
            </a:r>
            <a:r>
              <a:rPr lang="en-US" sz="3200" b="1" dirty="0"/>
              <a:t>volume</a:t>
            </a:r>
            <a:r>
              <a:rPr lang="en-US" sz="3200" dirty="0"/>
              <a:t> of data </a:t>
            </a:r>
            <a:endParaRPr lang="tr-TR" sz="3200" dirty="0"/>
          </a:p>
          <a:p>
            <a:pPr lvl="1"/>
            <a:r>
              <a:rPr lang="en-US" sz="2800" dirty="0"/>
              <a:t>the amount of digital data that organizations have to store and manage</a:t>
            </a:r>
            <a:endParaRPr lang="tr-TR" sz="2800" dirty="0"/>
          </a:p>
          <a:p>
            <a:pPr marL="457200" lvl="1" indent="0">
              <a:buNone/>
            </a:pPr>
            <a:endParaRPr lang="tr-TR" sz="2800" dirty="0"/>
          </a:p>
          <a:p>
            <a:r>
              <a:rPr lang="en-US" sz="3200" b="1" dirty="0"/>
              <a:t>variety </a:t>
            </a:r>
            <a:r>
              <a:rPr lang="tr-TR" sz="3200" dirty="0"/>
              <a:t>of data</a:t>
            </a:r>
          </a:p>
          <a:p>
            <a:pPr lvl="1"/>
            <a:r>
              <a:rPr lang="en-US" sz="2800" dirty="0"/>
              <a:t>is the kind of digital data that organizations have to store and manage.</a:t>
            </a:r>
            <a:endParaRPr lang="tr-TR" sz="2800" dirty="0"/>
          </a:p>
          <a:p>
            <a:pPr lvl="1"/>
            <a:r>
              <a:rPr lang="tr-TR" sz="2800" dirty="0" err="1"/>
              <a:t>Structured</a:t>
            </a:r>
            <a:r>
              <a:rPr lang="tr-TR" sz="2800" dirty="0"/>
              <a:t> </a:t>
            </a:r>
            <a:r>
              <a:rPr lang="tr-TR" sz="2800" dirty="0" err="1"/>
              <a:t>vs</a:t>
            </a:r>
            <a:r>
              <a:rPr lang="tr-TR" sz="2800" dirty="0"/>
              <a:t> </a:t>
            </a:r>
            <a:r>
              <a:rPr lang="tr-TR" sz="2800" dirty="0" err="1"/>
              <a:t>unstructured</a:t>
            </a:r>
            <a:r>
              <a:rPr lang="tr-TR" sz="2800" dirty="0"/>
              <a:t>.</a:t>
            </a:r>
            <a:endParaRPr lang="en-US" sz="2800" dirty="0"/>
          </a:p>
        </p:txBody>
      </p:sp>
    </p:spTree>
    <p:extLst>
      <p:ext uri="{BB962C8B-B14F-4D97-AF65-F5344CB8AC3E}">
        <p14:creationId xmlns:p14="http://schemas.microsoft.com/office/powerpoint/2010/main" val="889203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Big</a:t>
            </a:r>
            <a:r>
              <a:rPr lang="tr-TR" b="1" dirty="0"/>
              <a:t> Data </a:t>
            </a:r>
            <a:r>
              <a:rPr lang="tr-TR" b="1" dirty="0" err="1"/>
              <a:t>Characteristics</a:t>
            </a:r>
            <a:r>
              <a:rPr lang="tr-TR" b="1" dirty="0"/>
              <a:t>:</a:t>
            </a:r>
            <a:endParaRPr lang="en-US" dirty="0"/>
          </a:p>
        </p:txBody>
      </p:sp>
      <p:sp>
        <p:nvSpPr>
          <p:cNvPr id="3" name="İçerik Yer Tutucusu 2"/>
          <p:cNvSpPr>
            <a:spLocks noGrp="1"/>
          </p:cNvSpPr>
          <p:nvPr>
            <p:ph idx="1"/>
          </p:nvPr>
        </p:nvSpPr>
        <p:spPr/>
        <p:txBody>
          <a:bodyPr>
            <a:normAutofit/>
          </a:bodyPr>
          <a:lstStyle/>
          <a:p>
            <a:r>
              <a:rPr lang="tr-TR" sz="3600" dirty="0"/>
              <a:t>H</a:t>
            </a:r>
            <a:r>
              <a:rPr lang="en-US" sz="3600" dirty="0" err="1"/>
              <a:t>igh</a:t>
            </a:r>
            <a:r>
              <a:rPr lang="en-US" sz="3600" dirty="0"/>
              <a:t> </a:t>
            </a:r>
            <a:r>
              <a:rPr lang="en-US" sz="3600" b="1" dirty="0"/>
              <a:t>velocity </a:t>
            </a:r>
            <a:endParaRPr lang="tr-TR" sz="3600" dirty="0"/>
          </a:p>
          <a:p>
            <a:pPr lvl="1"/>
            <a:endParaRPr lang="tr-TR" sz="3200" dirty="0"/>
          </a:p>
          <a:p>
            <a:pPr lvl="1"/>
            <a:r>
              <a:rPr lang="en-US" sz="3200" dirty="0"/>
              <a:t>the speed of creation and use of new digital data.</a:t>
            </a:r>
            <a:r>
              <a:rPr lang="tr-TR" sz="3200" dirty="0"/>
              <a:t> </a:t>
            </a:r>
          </a:p>
          <a:p>
            <a:pPr lvl="1"/>
            <a:endParaRPr lang="tr-TR" sz="3200" dirty="0"/>
          </a:p>
          <a:p>
            <a:pPr lvl="1"/>
            <a:r>
              <a:rPr lang="en-US" sz="3200" dirty="0"/>
              <a:t>data flow into organizations at increasingly higher rates</a:t>
            </a:r>
            <a:r>
              <a:rPr lang="tr-TR" sz="3200" dirty="0"/>
              <a:t>.</a:t>
            </a:r>
          </a:p>
          <a:p>
            <a:pPr lvl="1"/>
            <a:endParaRPr lang="tr-TR" sz="3200" dirty="0"/>
          </a:p>
          <a:p>
            <a:pPr lvl="1"/>
            <a:r>
              <a:rPr lang="tr-TR" sz="3200" dirty="0" err="1"/>
              <a:t>From</a:t>
            </a:r>
            <a:r>
              <a:rPr lang="tr-TR" sz="3200" dirty="0"/>
              <a:t> </a:t>
            </a:r>
            <a:r>
              <a:rPr lang="tr-TR" sz="3200" dirty="0" err="1"/>
              <a:t>social</a:t>
            </a:r>
            <a:r>
              <a:rPr lang="tr-TR" sz="3200" dirty="0"/>
              <a:t> </a:t>
            </a:r>
            <a:r>
              <a:rPr lang="tr-TR" sz="3200" dirty="0" err="1"/>
              <a:t>media</a:t>
            </a:r>
            <a:r>
              <a:rPr lang="tr-TR" sz="3200" dirty="0"/>
              <a:t>, internet of </a:t>
            </a:r>
            <a:r>
              <a:rPr lang="tr-TR" sz="3200" dirty="0" err="1"/>
              <a:t>things</a:t>
            </a:r>
            <a:r>
              <a:rPr lang="tr-TR" sz="3200" dirty="0"/>
              <a:t>, web </a:t>
            </a:r>
            <a:r>
              <a:rPr lang="tr-TR" sz="3200" dirty="0" err="1"/>
              <a:t>searches</a:t>
            </a:r>
            <a:r>
              <a:rPr lang="tr-TR" sz="3200" dirty="0"/>
              <a:t> </a:t>
            </a:r>
            <a:r>
              <a:rPr lang="tr-TR" sz="3200" dirty="0" err="1"/>
              <a:t>etc</a:t>
            </a:r>
            <a:r>
              <a:rPr lang="tr-TR" sz="3200" dirty="0"/>
              <a:t>.</a:t>
            </a:r>
            <a:endParaRPr lang="en-US" sz="3200" dirty="0"/>
          </a:p>
        </p:txBody>
      </p:sp>
    </p:spTree>
    <p:extLst>
      <p:ext uri="{BB962C8B-B14F-4D97-AF65-F5344CB8AC3E}">
        <p14:creationId xmlns:p14="http://schemas.microsoft.com/office/powerpoint/2010/main" val="1085817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Big</a:t>
            </a:r>
            <a:r>
              <a:rPr lang="tr-TR" b="1" dirty="0"/>
              <a:t> Data </a:t>
            </a:r>
            <a:r>
              <a:rPr lang="tr-TR" b="1" dirty="0" err="1"/>
              <a:t>Characteristics</a:t>
            </a:r>
            <a:r>
              <a:rPr lang="tr-TR" b="1" dirty="0"/>
              <a:t>: </a:t>
            </a:r>
            <a:r>
              <a:rPr lang="tr-TR" sz="2000" b="1" dirty="0"/>
              <a:t>Source: </a:t>
            </a:r>
            <a:r>
              <a:rPr lang="en-US" sz="2000" dirty="0" err="1"/>
              <a:t>Baltzan</a:t>
            </a:r>
            <a:r>
              <a:rPr lang="en-US" sz="2000" dirty="0"/>
              <a:t>, 2018:</a:t>
            </a:r>
            <a:r>
              <a:rPr lang="tr-TR" sz="2000" dirty="0"/>
              <a:t> </a:t>
            </a:r>
            <a:r>
              <a:rPr lang="en-US" sz="2000" dirty="0"/>
              <a:t>469</a:t>
            </a:r>
          </a:p>
        </p:txBody>
      </p:sp>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1432560"/>
            <a:ext cx="7635240" cy="5201919"/>
          </a:xfrm>
          <a:prstGeom prst="rect">
            <a:avLst/>
          </a:prstGeom>
          <a:noFill/>
          <a:ln>
            <a:noFill/>
          </a:ln>
        </p:spPr>
      </p:pic>
    </p:spTree>
    <p:extLst>
      <p:ext uri="{BB962C8B-B14F-4D97-AF65-F5344CB8AC3E}">
        <p14:creationId xmlns:p14="http://schemas.microsoft.com/office/powerpoint/2010/main" val="2444467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Examples</a:t>
            </a:r>
            <a:r>
              <a:rPr lang="tr-TR" b="1" dirty="0"/>
              <a:t> of </a:t>
            </a:r>
            <a:r>
              <a:rPr lang="tr-TR" b="1" dirty="0" err="1"/>
              <a:t>Big</a:t>
            </a:r>
            <a:r>
              <a:rPr lang="tr-TR" b="1" dirty="0"/>
              <a:t> Data</a:t>
            </a:r>
            <a:endParaRPr lang="en-US" b="1" dirty="0"/>
          </a:p>
        </p:txBody>
      </p:sp>
      <p:sp>
        <p:nvSpPr>
          <p:cNvPr id="3" name="İçerik Yer Tutucusu 2"/>
          <p:cNvSpPr>
            <a:spLocks noGrp="1"/>
          </p:cNvSpPr>
          <p:nvPr>
            <p:ph idx="1"/>
          </p:nvPr>
        </p:nvSpPr>
        <p:spPr/>
        <p:txBody>
          <a:bodyPr>
            <a:normAutofit/>
          </a:bodyPr>
          <a:lstStyle/>
          <a:p>
            <a:r>
              <a:rPr lang="tr-TR" sz="3600" b="1" dirty="0" err="1"/>
              <a:t>Netflix</a:t>
            </a:r>
            <a:endParaRPr lang="tr-TR" sz="3600" b="1" dirty="0"/>
          </a:p>
          <a:p>
            <a:pPr lvl="1"/>
            <a:r>
              <a:rPr lang="tr-TR" sz="3200" dirty="0"/>
              <a:t>«</a:t>
            </a:r>
            <a:r>
              <a:rPr lang="en-US" sz="3200" dirty="0"/>
              <a:t>recommendation engines</a:t>
            </a:r>
            <a:r>
              <a:rPr lang="tr-TR" sz="3200" dirty="0"/>
              <a:t>»</a:t>
            </a:r>
            <a:r>
              <a:rPr lang="en-US" sz="3200" dirty="0"/>
              <a:t> in Netflix. </a:t>
            </a:r>
            <a:endParaRPr lang="tr-TR" sz="3200" dirty="0"/>
          </a:p>
          <a:p>
            <a:pPr lvl="1"/>
            <a:endParaRPr lang="tr-TR" sz="3200" dirty="0"/>
          </a:p>
          <a:p>
            <a:pPr lvl="1"/>
            <a:r>
              <a:rPr lang="en-US" sz="3200" dirty="0"/>
              <a:t>The original content that Netflix proposes is driving new member acquisition and customer retention. </a:t>
            </a:r>
            <a:endParaRPr lang="tr-TR" sz="3200" dirty="0"/>
          </a:p>
          <a:p>
            <a:pPr lvl="1"/>
            <a:endParaRPr lang="tr-TR" sz="3200" dirty="0"/>
          </a:p>
          <a:p>
            <a:pPr lvl="1"/>
            <a:r>
              <a:rPr lang="en-US" sz="3200" dirty="0"/>
              <a:t>90% of Netflix members have engaged with this original content. </a:t>
            </a:r>
          </a:p>
        </p:txBody>
      </p:sp>
    </p:spTree>
    <p:extLst>
      <p:ext uri="{BB962C8B-B14F-4D97-AF65-F5344CB8AC3E}">
        <p14:creationId xmlns:p14="http://schemas.microsoft.com/office/powerpoint/2010/main" val="2465928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Examples</a:t>
            </a:r>
            <a:r>
              <a:rPr lang="tr-TR" b="1" dirty="0"/>
              <a:t> of </a:t>
            </a:r>
            <a:r>
              <a:rPr lang="tr-TR" b="1" dirty="0" err="1"/>
              <a:t>Big</a:t>
            </a:r>
            <a:r>
              <a:rPr lang="tr-TR" b="1" dirty="0"/>
              <a:t> Data</a:t>
            </a:r>
            <a:endParaRPr lang="en-US" dirty="0"/>
          </a:p>
        </p:txBody>
      </p:sp>
      <p:sp>
        <p:nvSpPr>
          <p:cNvPr id="3" name="İçerik Yer Tutucusu 2"/>
          <p:cNvSpPr>
            <a:spLocks noGrp="1"/>
          </p:cNvSpPr>
          <p:nvPr>
            <p:ph idx="1"/>
          </p:nvPr>
        </p:nvSpPr>
        <p:spPr/>
        <p:txBody>
          <a:bodyPr>
            <a:normAutofit/>
          </a:bodyPr>
          <a:lstStyle/>
          <a:p>
            <a:r>
              <a:rPr lang="tr-TR" sz="3200" b="1" dirty="0" err="1"/>
              <a:t>Netflix</a:t>
            </a:r>
            <a:endParaRPr lang="tr-TR" sz="3200" b="1" dirty="0"/>
          </a:p>
          <a:p>
            <a:endParaRPr lang="tr-TR" sz="3200" b="1" dirty="0"/>
          </a:p>
          <a:p>
            <a:r>
              <a:rPr lang="en-US" sz="3200" dirty="0"/>
              <a:t>The platform tries to answer the following questions: </a:t>
            </a:r>
            <a:endParaRPr lang="tr-TR" sz="3200" dirty="0"/>
          </a:p>
          <a:p>
            <a:pPr lvl="1"/>
            <a:r>
              <a:rPr lang="tr-TR" sz="2800" dirty="0"/>
              <a:t>«</a:t>
            </a:r>
            <a:r>
              <a:rPr lang="en-US" sz="2800" dirty="0"/>
              <a:t>which actors a viewer likes to watch</a:t>
            </a:r>
            <a:r>
              <a:rPr lang="tr-TR" sz="2800" dirty="0"/>
              <a:t>?»</a:t>
            </a:r>
          </a:p>
          <a:p>
            <a:pPr lvl="1"/>
            <a:r>
              <a:rPr lang="tr-TR" sz="2800" dirty="0"/>
              <a:t>«</a:t>
            </a:r>
            <a:r>
              <a:rPr lang="en-US" sz="2800" dirty="0"/>
              <a:t>what time of day they watch films or TV</a:t>
            </a:r>
            <a:r>
              <a:rPr lang="tr-TR" sz="2800" dirty="0"/>
              <a:t>»</a:t>
            </a:r>
            <a:r>
              <a:rPr lang="en-US" sz="2800" dirty="0"/>
              <a:t>. </a:t>
            </a:r>
            <a:endParaRPr lang="tr-TR" sz="2800" dirty="0"/>
          </a:p>
          <a:p>
            <a:pPr marL="457200" lvl="1" indent="0">
              <a:buNone/>
            </a:pPr>
            <a:endParaRPr lang="tr-TR" sz="2800" dirty="0"/>
          </a:p>
          <a:p>
            <a:r>
              <a:rPr lang="tr-TR" sz="3200" dirty="0"/>
              <a:t>T</a:t>
            </a:r>
            <a:r>
              <a:rPr lang="en-US" sz="3200" dirty="0"/>
              <a:t>heir ability to predict what viewers will enjoy is a large part of this success.</a:t>
            </a:r>
          </a:p>
          <a:p>
            <a:endParaRPr lang="en-US" sz="3200" dirty="0"/>
          </a:p>
        </p:txBody>
      </p:sp>
    </p:spTree>
    <p:extLst>
      <p:ext uri="{BB962C8B-B14F-4D97-AF65-F5344CB8AC3E}">
        <p14:creationId xmlns:p14="http://schemas.microsoft.com/office/powerpoint/2010/main" val="471644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Examples</a:t>
            </a:r>
            <a:r>
              <a:rPr lang="tr-TR" b="1" dirty="0"/>
              <a:t> of </a:t>
            </a:r>
            <a:r>
              <a:rPr lang="tr-TR" b="1" dirty="0" err="1"/>
              <a:t>Big</a:t>
            </a:r>
            <a:r>
              <a:rPr lang="tr-TR" b="1" dirty="0"/>
              <a:t> Data</a:t>
            </a:r>
            <a:endParaRPr lang="en-US" b="1" dirty="0"/>
          </a:p>
        </p:txBody>
      </p:sp>
      <p:sp>
        <p:nvSpPr>
          <p:cNvPr id="3" name="İçerik Yer Tutucusu 2"/>
          <p:cNvSpPr>
            <a:spLocks noGrp="1"/>
          </p:cNvSpPr>
          <p:nvPr>
            <p:ph idx="1"/>
          </p:nvPr>
        </p:nvSpPr>
        <p:spPr/>
        <p:txBody>
          <a:bodyPr>
            <a:normAutofit/>
          </a:bodyPr>
          <a:lstStyle/>
          <a:p>
            <a:r>
              <a:rPr lang="en-US" sz="3600" b="1" dirty="0"/>
              <a:t>Facebook: </a:t>
            </a:r>
            <a:endParaRPr lang="en-US" sz="3600" dirty="0"/>
          </a:p>
          <a:p>
            <a:r>
              <a:rPr lang="en-US" sz="3600" dirty="0" err="1"/>
              <a:t>Faceboo</a:t>
            </a:r>
            <a:r>
              <a:rPr lang="tr-TR" sz="3600" dirty="0"/>
              <a:t>k has</a:t>
            </a:r>
            <a:r>
              <a:rPr lang="en-US" sz="3600" dirty="0"/>
              <a:t> 1.5 billion active monthly users</a:t>
            </a:r>
            <a:r>
              <a:rPr lang="tr-TR" sz="3600" dirty="0"/>
              <a:t> (2015)</a:t>
            </a:r>
            <a:r>
              <a:rPr lang="en-US" sz="3600" dirty="0"/>
              <a:t>, </a:t>
            </a:r>
            <a:endParaRPr lang="tr-TR" sz="3600" dirty="0"/>
          </a:p>
          <a:p>
            <a:r>
              <a:rPr lang="tr-TR" sz="3600" dirty="0" err="1"/>
              <a:t>It</a:t>
            </a:r>
            <a:r>
              <a:rPr lang="tr-TR" sz="3600" dirty="0"/>
              <a:t> has </a:t>
            </a:r>
            <a:r>
              <a:rPr lang="en-US" sz="3600" dirty="0"/>
              <a:t>access to far more user data than just about anyone else.</a:t>
            </a:r>
            <a:endParaRPr lang="tr-TR" sz="3600" dirty="0"/>
          </a:p>
          <a:p>
            <a:r>
              <a:rPr lang="en-US" sz="3600" dirty="0"/>
              <a:t>Its data is also more personal </a:t>
            </a:r>
            <a:endParaRPr lang="tr-TR" sz="3600" dirty="0"/>
          </a:p>
          <a:p>
            <a:r>
              <a:rPr lang="tr-TR" sz="3600" dirty="0" err="1"/>
              <a:t>It</a:t>
            </a:r>
            <a:r>
              <a:rPr lang="tr-TR" sz="3600" dirty="0"/>
              <a:t> can </a:t>
            </a:r>
            <a:r>
              <a:rPr lang="en-US" sz="3600" dirty="0"/>
              <a:t>infer much about us from our browsing habits</a:t>
            </a:r>
            <a:r>
              <a:rPr lang="tr-TR" sz="3600" dirty="0"/>
              <a:t>.</a:t>
            </a:r>
          </a:p>
        </p:txBody>
      </p:sp>
    </p:spTree>
    <p:extLst>
      <p:ext uri="{BB962C8B-B14F-4D97-AF65-F5344CB8AC3E}">
        <p14:creationId xmlns:p14="http://schemas.microsoft.com/office/powerpoint/2010/main" val="246592822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467</Words>
  <Application>Microsoft Office PowerPoint</Application>
  <PresentationFormat>Widescreen</PresentationFormat>
  <Paragraphs>62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Teması</vt:lpstr>
      <vt:lpstr>Business Information Systems II</vt:lpstr>
      <vt:lpstr>Big Data</vt:lpstr>
      <vt:lpstr>Big Data</vt:lpstr>
      <vt:lpstr>Big Data Characteristics:</vt:lpstr>
      <vt:lpstr>Big Data Characteristics:</vt:lpstr>
      <vt:lpstr>Big Data Characteristics: Source: Baltzan, 2018: 469</vt:lpstr>
      <vt:lpstr>Examples of Big Data</vt:lpstr>
      <vt:lpstr>Examples of Big Data</vt:lpstr>
      <vt:lpstr>Examples of Big Data</vt:lpstr>
      <vt:lpstr>Examples of Big Data</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Information Systems II</dc:title>
  <dc:creator>SEVGI EDA TUZCU</dc:creator>
  <cp:lastModifiedBy>Sevgi Eda Tuzcu</cp:lastModifiedBy>
  <cp:revision>28</cp:revision>
  <dcterms:created xsi:type="dcterms:W3CDTF">2020-01-21T13:10:54Z</dcterms:created>
  <dcterms:modified xsi:type="dcterms:W3CDTF">2020-01-21T18:47:19Z</dcterms:modified>
</cp:coreProperties>
</file>