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2" r:id="rId2"/>
    <p:sldId id="256" r:id="rId3"/>
    <p:sldId id="257" r:id="rId4"/>
    <p:sldId id="273" r:id="rId5"/>
    <p:sldId id="274" r:id="rId6"/>
    <p:sldId id="275" r:id="rId7"/>
    <p:sldId id="276" r:id="rId8"/>
    <p:sldId id="277" r:id="rId9"/>
    <p:sldId id="278" r:id="rId10"/>
    <p:sldId id="279" r:id="rId11"/>
    <p:sldId id="280" r:id="rId12"/>
  </p:sldIdLst>
  <p:sldSz cx="12192000" cy="6858000"/>
  <p:notesSz cx="6797675" cy="9928225"/>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90" d="100"/>
          <a:sy n="90" d="100"/>
        </p:scale>
        <p:origin x="-42"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1F7FD31C-18DE-4D2F-9914-A162679ED86F}" type="datetimeFigureOut">
              <a:rPr lang="tr-TR" smtClean="0"/>
              <a:t>22.07.2019</a:t>
            </a:fld>
            <a:endParaRPr lang="tr-TR"/>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tr-TR"/>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28596296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1F7FD31C-18DE-4D2F-9914-A162679ED86F}" type="datetimeFigureOut">
              <a:rPr lang="tr-TR" smtClean="0"/>
              <a:t>22.07.2019</a:t>
            </a:fld>
            <a:endParaRPr lang="tr-TR"/>
          </a:p>
        </p:txBody>
      </p:sp>
      <p:sp>
        <p:nvSpPr>
          <p:cNvPr id="6" name="Footer Placeholder 5"/>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11667486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Başlık ve Resim Yazısı">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F7FD31C-18DE-4D2F-9914-A162679ED86F}" type="datetimeFigureOut">
              <a:rPr lang="tr-TR" smtClean="0"/>
              <a:t>22.07.2019</a:t>
            </a:fld>
            <a:endParaRPr lang="tr-TR"/>
          </a:p>
        </p:txBody>
      </p:sp>
      <p:sp>
        <p:nvSpPr>
          <p:cNvPr id="5" name="Footer Placeholder 4"/>
          <p:cNvSpPr>
            <a:spLocks noGrp="1"/>
          </p:cNvSpPr>
          <p:nvPr>
            <p:ph type="ftr" sz="quarter" idx="11"/>
          </p:nvPr>
        </p:nvSpPr>
        <p:spPr/>
        <p:txBody>
          <a:bodyPr/>
          <a:lstStyle/>
          <a:p>
            <a:endParaRPr lang="tr-T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30983786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Resim Yazılı Alıntı">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tr-TR" smtClean="0"/>
              <a:t>Asıl başlık stili için tıklatın</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F7FD31C-18DE-4D2F-9914-A162679ED86F}" type="datetimeFigureOut">
              <a:rPr lang="tr-TR" smtClean="0"/>
              <a:t>22.07.2019</a:t>
            </a:fld>
            <a:endParaRPr lang="tr-TR"/>
          </a:p>
        </p:txBody>
      </p:sp>
      <p:sp>
        <p:nvSpPr>
          <p:cNvPr id="5" name="Footer Placeholder 4"/>
          <p:cNvSpPr>
            <a:spLocks noGrp="1"/>
          </p:cNvSpPr>
          <p:nvPr>
            <p:ph type="ftr" sz="quarter" idx="11"/>
          </p:nvPr>
        </p:nvSpPr>
        <p:spPr/>
        <p:txBody>
          <a:bodyPr/>
          <a:lstStyle/>
          <a:p>
            <a:endParaRPr lang="tr-TR"/>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34944287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İsim Kartı">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F7FD31C-18DE-4D2F-9914-A162679ED86F}" type="datetimeFigureOut">
              <a:rPr lang="tr-TR" smtClean="0"/>
              <a:t>22.07.2019</a:t>
            </a:fld>
            <a:endParaRPr lang="tr-TR"/>
          </a:p>
        </p:txBody>
      </p:sp>
      <p:sp>
        <p:nvSpPr>
          <p:cNvPr id="5" name="Footer Placeholder 4"/>
          <p:cNvSpPr>
            <a:spLocks noGrp="1"/>
          </p:cNvSpPr>
          <p:nvPr>
            <p:ph type="ftr" sz="quarter" idx="11"/>
          </p:nvPr>
        </p:nvSpPr>
        <p:spPr/>
        <p:txBody>
          <a:bodyPr/>
          <a:lstStyle/>
          <a:p>
            <a:endParaRPr lang="tr-T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25565680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1F7FD31C-18DE-4D2F-9914-A162679ED86F}" type="datetimeFigureOut">
              <a:rPr lang="tr-TR" smtClean="0"/>
              <a:t>22.07.2019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2466890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1F7FD31C-18DE-4D2F-9914-A162679ED86F}" type="datetimeFigureOut">
              <a:rPr lang="tr-TR" smtClean="0"/>
              <a:t>22.07.2019</a:t>
            </a:fld>
            <a:endParaRPr lang="tr-TR"/>
          </a:p>
        </p:txBody>
      </p:sp>
      <p:sp>
        <p:nvSpPr>
          <p:cNvPr id="8" name="Footer Placeholder 7"/>
          <p:cNvSpPr>
            <a:spLocks noGrp="1"/>
          </p:cNvSpPr>
          <p:nvPr>
            <p:ph type="ftr" sz="quarter" idx="11"/>
          </p:nvPr>
        </p:nvSpPr>
        <p:spPr>
          <a:xfrm>
            <a:off x="561111" y="6391838"/>
            <a:ext cx="3644282" cy="304801"/>
          </a:xfrm>
        </p:spPr>
        <p:txBody>
          <a:bodyPr/>
          <a:lstStyle/>
          <a:p>
            <a:endParaRPr lang="tr-TR"/>
          </a:p>
        </p:txBody>
      </p:sp>
      <p:sp>
        <p:nvSpPr>
          <p:cNvPr id="9" name="Slide Number Placeholder 8"/>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1030489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1F7FD31C-18DE-4D2F-9914-A162679ED86F}" type="datetimeFigureOut">
              <a:rPr lang="tr-TR" smtClean="0"/>
              <a:t>22.07.2019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315187832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1F7FD31C-18DE-4D2F-9914-A162679ED86F}" type="datetimeFigureOut">
              <a:rPr lang="tr-TR" smtClean="0"/>
              <a:t>22.07.2019</a:t>
            </a:fld>
            <a:endParaRPr lang="tr-TR"/>
          </a:p>
        </p:txBody>
      </p:sp>
      <p:sp>
        <p:nvSpPr>
          <p:cNvPr id="5" name="Footer Placeholder 4"/>
          <p:cNvSpPr>
            <a:spLocks noGrp="1"/>
          </p:cNvSpPr>
          <p:nvPr>
            <p:ph type="ftr" sz="quarter" idx="11"/>
          </p:nvPr>
        </p:nvSpPr>
        <p:spPr/>
        <p:txBody>
          <a:bodyPr/>
          <a:lstStyle/>
          <a:p>
            <a:endParaRPr lang="tr-T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32383092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F7FD31C-18DE-4D2F-9914-A162679ED86F}" type="datetimeFigureOut">
              <a:rPr lang="tr-TR" smtClean="0"/>
              <a:t>22.07.2019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41340332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F7FD31C-18DE-4D2F-9914-A162679ED86F}" type="datetimeFigureOut">
              <a:rPr lang="tr-TR" smtClean="0"/>
              <a:t>22.07.2019</a:t>
            </a:fld>
            <a:endParaRPr lang="tr-TR"/>
          </a:p>
        </p:txBody>
      </p:sp>
      <p:sp>
        <p:nvSpPr>
          <p:cNvPr id="5" name="Footer Placeholder 4"/>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4514276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1F7FD31C-18DE-4D2F-9914-A162679ED86F}" type="datetimeFigureOut">
              <a:rPr lang="tr-TR" smtClean="0"/>
              <a:t>22.07.2019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33117018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1F7FD31C-18DE-4D2F-9914-A162679ED86F}" type="datetimeFigureOut">
              <a:rPr lang="tr-TR" smtClean="0"/>
              <a:t>22.07.2019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22715927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1F7FD31C-18DE-4D2F-9914-A162679ED86F}" type="datetimeFigureOut">
              <a:rPr lang="tr-TR" smtClean="0"/>
              <a:t>22.07.2019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18600351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7FD31C-18DE-4D2F-9914-A162679ED86F}" type="datetimeFigureOut">
              <a:rPr lang="tr-TR" smtClean="0"/>
              <a:t>22.07.2019</a:t>
            </a:fld>
            <a:endParaRPr lang="tr-TR"/>
          </a:p>
        </p:txBody>
      </p:sp>
      <p:sp>
        <p:nvSpPr>
          <p:cNvPr id="3" name="Footer Placeholder 2"/>
          <p:cNvSpPr>
            <a:spLocks noGrp="1"/>
          </p:cNvSpPr>
          <p:nvPr>
            <p:ph type="ftr" sz="quarter" idx="11"/>
          </p:nvPr>
        </p:nvSpPr>
        <p:spPr/>
        <p:txBody>
          <a:bodyPr/>
          <a:lstStyle/>
          <a:p>
            <a:endParaRPr lang="tr-TR"/>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414606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1F7FD31C-18DE-4D2F-9914-A162679ED86F}" type="datetimeFigureOut">
              <a:rPr lang="tr-TR" smtClean="0"/>
              <a:t>22.07.2019</a:t>
            </a:fld>
            <a:endParaRPr lang="tr-TR"/>
          </a:p>
        </p:txBody>
      </p:sp>
      <p:sp>
        <p:nvSpPr>
          <p:cNvPr id="6" name="Footer Placeholder 5"/>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36550576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tr-TR" smtClean="0"/>
              <a:t>Resim eklemek için simgeyi tıklatın</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1F7FD31C-18DE-4D2F-9914-A162679ED86F}" type="datetimeFigureOut">
              <a:rPr lang="tr-TR" smtClean="0"/>
              <a:t>22.07.2019</a:t>
            </a:fld>
            <a:endParaRPr lang="tr-TR"/>
          </a:p>
        </p:txBody>
      </p:sp>
      <p:sp>
        <p:nvSpPr>
          <p:cNvPr id="6" name="Footer Placeholder 5"/>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37856334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1F7FD31C-18DE-4D2F-9914-A162679ED86F}" type="datetimeFigureOut">
              <a:rPr lang="tr-TR" smtClean="0"/>
              <a:t>22.07.2019</a:t>
            </a:fld>
            <a:endParaRPr lang="tr-TR"/>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tr-TR"/>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668135E2-6B8A-4939-AEA2-9A8650E7983C}" type="slidenum">
              <a:rPr lang="tr-TR" smtClean="0"/>
              <a:t>‹#›</a:t>
            </a:fld>
            <a:endParaRPr lang="tr-TR"/>
          </a:p>
        </p:txBody>
      </p:sp>
    </p:spTree>
    <p:extLst>
      <p:ext uri="{BB962C8B-B14F-4D97-AF65-F5344CB8AC3E}">
        <p14:creationId xmlns:p14="http://schemas.microsoft.com/office/powerpoint/2010/main" val="99218785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2042617"/>
          </a:xfrm>
        </p:spPr>
        <p:txBody>
          <a:bodyPr>
            <a:normAutofit/>
          </a:bodyPr>
          <a:lstStyle/>
          <a:p>
            <a:pPr algn="ctr"/>
            <a:r>
              <a:rPr lang="tr-TR" sz="4400" b="1" dirty="0" smtClean="0"/>
              <a:t>TASAVVUF I </a:t>
            </a:r>
            <a:r>
              <a:rPr lang="tr-TR" sz="4400" b="1" dirty="0"/>
              <a:t/>
            </a:r>
            <a:br>
              <a:rPr lang="tr-TR" sz="4400" b="1" dirty="0"/>
            </a:br>
            <a:r>
              <a:rPr lang="tr-TR" sz="4400" b="1" dirty="0" smtClean="0"/>
              <a:t>VI. YARIYIL BAHAR DÖNEMİ</a:t>
            </a:r>
            <a:endParaRPr lang="tr-TR" sz="4000" b="1" dirty="0"/>
          </a:p>
        </p:txBody>
      </p:sp>
      <p:sp>
        <p:nvSpPr>
          <p:cNvPr id="3" name="Alt Başlık 2"/>
          <p:cNvSpPr>
            <a:spLocks noGrp="1"/>
          </p:cNvSpPr>
          <p:nvPr>
            <p:ph type="subTitle" idx="1"/>
          </p:nvPr>
        </p:nvSpPr>
        <p:spPr>
          <a:xfrm>
            <a:off x="1751012" y="2563318"/>
            <a:ext cx="8689976" cy="3591298"/>
          </a:xfrm>
        </p:spPr>
        <p:txBody>
          <a:bodyPr>
            <a:noAutofit/>
          </a:bodyPr>
          <a:lstStyle/>
          <a:p>
            <a:pPr algn="just"/>
            <a:endParaRPr lang="tr-TR" altLang="tr-TR" sz="2900" b="1" dirty="0">
              <a:solidFill>
                <a:schemeClr val="tx1"/>
              </a:solidFill>
              <a:latin typeface="Arial" panose="020B0604020202020204" pitchFamily="34" charset="0"/>
              <a:cs typeface="Arial" panose="020B0604020202020204" pitchFamily="34" charset="0"/>
            </a:endParaRPr>
          </a:p>
          <a:p>
            <a:pPr algn="ctr"/>
            <a:endParaRPr lang="tr-TR" altLang="tr-TR" sz="2900" b="1" cap="none" dirty="0" smtClean="0">
              <a:solidFill>
                <a:schemeClr val="tx1"/>
              </a:solidFill>
              <a:latin typeface="Arial" panose="020B0604020202020204" pitchFamily="34" charset="0"/>
              <a:ea typeface="Times New Roman" panose="02020603050405020304" pitchFamily="18" charset="0"/>
              <a:cs typeface="Arial" panose="020B0604020202020204" pitchFamily="34" charset="0"/>
            </a:endParaRPr>
          </a:p>
          <a:p>
            <a:pPr algn="ctr"/>
            <a:r>
              <a:rPr lang="tr-TR" altLang="tr-TR" sz="2900" b="1" cap="none"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DR. ÖĞR. ÜYESİ MEHMET YILDIZ</a:t>
            </a:r>
          </a:p>
          <a:p>
            <a:pPr algn="ctr"/>
            <a:r>
              <a:rPr lang="tr-TR" altLang="tr-TR" sz="2900" b="1" cap="none"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(yildizm@ankara.edu.tr)</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7006963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u="sng" dirty="0" err="1" smtClean="0">
                <a:solidFill>
                  <a:srgbClr val="C00000"/>
                </a:solidFill>
              </a:rPr>
              <a:t>İşârî</a:t>
            </a:r>
            <a:r>
              <a:rPr lang="tr-TR" b="1" u="sng" dirty="0" smtClean="0">
                <a:solidFill>
                  <a:srgbClr val="C00000"/>
                </a:solidFill>
              </a:rPr>
              <a:t> Yorumun Arka Planı </a:t>
            </a:r>
            <a:endParaRPr lang="tr-TR" b="1" u="sng" dirty="0">
              <a:solidFill>
                <a:srgbClr val="C00000"/>
              </a:solidFill>
            </a:endParaRPr>
          </a:p>
        </p:txBody>
      </p:sp>
      <p:sp>
        <p:nvSpPr>
          <p:cNvPr id="3" name="İçerik Yer Tutucusu 2"/>
          <p:cNvSpPr>
            <a:spLocks noGrp="1"/>
          </p:cNvSpPr>
          <p:nvPr>
            <p:ph idx="1"/>
          </p:nvPr>
        </p:nvSpPr>
        <p:spPr>
          <a:xfrm>
            <a:off x="465992" y="2286000"/>
            <a:ext cx="11254154" cy="4431323"/>
          </a:xfrm>
        </p:spPr>
        <p:txBody>
          <a:bodyPr>
            <a:normAutofit/>
          </a:bodyPr>
          <a:lstStyle/>
          <a:p>
            <a:pPr algn="just"/>
            <a:r>
              <a:rPr lang="tr-TR" b="1" dirty="0"/>
              <a:t>E</a:t>
            </a:r>
            <a:r>
              <a:rPr lang="tr-TR" b="1" dirty="0" smtClean="0"/>
              <a:t>sas </a:t>
            </a:r>
            <a:r>
              <a:rPr lang="tr-TR" b="1" dirty="0"/>
              <a:t>sorun </a:t>
            </a:r>
            <a:r>
              <a:rPr lang="tr-TR" b="1" dirty="0" err="1"/>
              <a:t>sûfîlerin</a:t>
            </a:r>
            <a:r>
              <a:rPr lang="tr-TR" b="1" dirty="0"/>
              <a:t> </a:t>
            </a:r>
            <a:r>
              <a:rPr lang="tr-TR" b="1" dirty="0" err="1"/>
              <a:t>Kur’ân’a</a:t>
            </a:r>
            <a:r>
              <a:rPr lang="tr-TR" b="1" dirty="0"/>
              <a:t> yaptıkları yorumların tefsir kapsamında ele alınmaya çalışılmasından başlamaktadır. </a:t>
            </a:r>
            <a:r>
              <a:rPr lang="tr-TR" dirty="0"/>
              <a:t>Çünkü </a:t>
            </a:r>
            <a:r>
              <a:rPr lang="tr-TR" b="1" dirty="0"/>
              <a:t>tefsir</a:t>
            </a:r>
            <a:r>
              <a:rPr lang="tr-TR" dirty="0"/>
              <a:t> “</a:t>
            </a:r>
            <a:r>
              <a:rPr lang="tr-TR" i="1" dirty="0"/>
              <a:t>İnsan gücü ve Arap dilinin verdiği imkân </a:t>
            </a:r>
            <a:r>
              <a:rPr lang="tr-TR" i="1" dirty="0" err="1"/>
              <a:t>nisbetinde</a:t>
            </a:r>
            <a:r>
              <a:rPr lang="tr-TR" i="1" dirty="0"/>
              <a:t> Allah’ın muradına delalet etmesi bakımından </a:t>
            </a:r>
            <a:r>
              <a:rPr lang="tr-TR" i="1" dirty="0" err="1"/>
              <a:t>Kur’ân</a:t>
            </a:r>
            <a:r>
              <a:rPr lang="tr-TR" i="1" dirty="0"/>
              <a:t> metninin içerdiği manaları ortaya koyan ilim</a:t>
            </a:r>
            <a:r>
              <a:rPr lang="tr-TR" dirty="0" smtClean="0"/>
              <a:t>”</a:t>
            </a:r>
            <a:r>
              <a:rPr lang="tr-TR" dirty="0"/>
              <a:t> şeklinde tarif edilmektedir. </a:t>
            </a:r>
            <a:endParaRPr lang="tr-TR" dirty="0" smtClean="0"/>
          </a:p>
          <a:p>
            <a:pPr algn="just"/>
            <a:r>
              <a:rPr lang="tr-TR" dirty="0" smtClean="0"/>
              <a:t>Tefsirin </a:t>
            </a:r>
            <a:r>
              <a:rPr lang="tr-TR" dirty="0"/>
              <a:t>tarifinde </a:t>
            </a:r>
            <a:r>
              <a:rPr lang="tr-TR" b="1" dirty="0" err="1"/>
              <a:t>murad</a:t>
            </a:r>
            <a:r>
              <a:rPr lang="tr-TR" b="1" dirty="0"/>
              <a:t>-ı ilâhîyi bulma çabasının </a:t>
            </a:r>
            <a:r>
              <a:rPr lang="tr-TR" dirty="0"/>
              <a:t>vurgulanması </a:t>
            </a:r>
            <a:r>
              <a:rPr lang="tr-TR" i="1" dirty="0" err="1"/>
              <a:t>işari</a:t>
            </a:r>
            <a:r>
              <a:rPr lang="tr-TR" i="1" dirty="0"/>
              <a:t> tefsir</a:t>
            </a:r>
            <a:r>
              <a:rPr lang="tr-TR" dirty="0"/>
              <a:t> açısından sorunun başlangıcı gibi görünmektedir. Bundan dolayı </a:t>
            </a:r>
            <a:r>
              <a:rPr lang="tr-TR" b="1" dirty="0" err="1"/>
              <a:t>Zürkânî</a:t>
            </a:r>
            <a:r>
              <a:rPr lang="tr-TR" b="1" dirty="0"/>
              <a:t> </a:t>
            </a:r>
            <a:r>
              <a:rPr lang="tr-TR" dirty="0"/>
              <a:t>bazı </a:t>
            </a:r>
            <a:r>
              <a:rPr lang="tr-TR" dirty="0" err="1"/>
              <a:t>işârî</a:t>
            </a:r>
            <a:r>
              <a:rPr lang="tr-TR" dirty="0"/>
              <a:t> tefsirlerden örnek verdikten sonra şöyle demektedir: “</a:t>
            </a:r>
            <a:r>
              <a:rPr lang="tr-TR" i="1" dirty="0"/>
              <a:t>(Bu tür tefsirleri) inceleyen kişinin bu </a:t>
            </a:r>
            <a:r>
              <a:rPr lang="tr-TR" i="1" dirty="0" err="1"/>
              <a:t>işârî</a:t>
            </a:r>
            <a:r>
              <a:rPr lang="tr-TR" i="1" dirty="0"/>
              <a:t> manaların İslâm öğretilerine götüren, bu dinin hakikatlerine </a:t>
            </a:r>
            <a:r>
              <a:rPr lang="tr-TR" i="1" dirty="0" err="1"/>
              <a:t>irşâd</a:t>
            </a:r>
            <a:r>
              <a:rPr lang="tr-TR" i="1" dirty="0"/>
              <a:t> eden Allah’ın muradı olduğunu düşünmelerinden korkulur.</a:t>
            </a:r>
            <a:r>
              <a:rPr lang="tr-TR" dirty="0"/>
              <a:t>” Böyle bir düşünceye sevk etmesinin de çok büyük tehlike olarak değerlendirmektedir</a:t>
            </a:r>
            <a:r>
              <a:rPr lang="tr-TR" dirty="0" smtClean="0"/>
              <a:t>.</a:t>
            </a:r>
          </a:p>
          <a:p>
            <a:pPr algn="just"/>
            <a:r>
              <a:rPr lang="tr-TR" dirty="0" err="1"/>
              <a:t>Sülemî’nin</a:t>
            </a:r>
            <a:r>
              <a:rPr lang="tr-TR" dirty="0"/>
              <a:t> yorumlarının </a:t>
            </a:r>
            <a:r>
              <a:rPr lang="tr-TR" dirty="0" err="1"/>
              <a:t>Vahidî</a:t>
            </a:r>
            <a:r>
              <a:rPr lang="tr-TR" dirty="0"/>
              <a:t> tarafından küfür olarak telakki edilmesi, </a:t>
            </a:r>
            <a:r>
              <a:rPr lang="tr-TR" dirty="0" err="1"/>
              <a:t>işârî</a:t>
            </a:r>
            <a:r>
              <a:rPr lang="tr-TR" dirty="0"/>
              <a:t> yorumların tefsir olarak görülmesinin </a:t>
            </a:r>
            <a:r>
              <a:rPr lang="tr-TR" b="1" dirty="0"/>
              <a:t>büyük bir tehlike </a:t>
            </a:r>
            <a:r>
              <a:rPr lang="tr-TR" dirty="0"/>
              <a:t>olarak değerlendirilmesi tefsir ilminin mahiyeti ve tefsire yüklenen mana ile alakalı olduğu söylenebilir</a:t>
            </a:r>
            <a:r>
              <a:rPr lang="tr-TR" dirty="0" smtClean="0"/>
              <a:t>.</a:t>
            </a:r>
          </a:p>
          <a:p>
            <a:pPr algn="just"/>
            <a:r>
              <a:rPr lang="tr-TR" dirty="0"/>
              <a:t>N</a:t>
            </a:r>
            <a:r>
              <a:rPr lang="tr-TR" dirty="0" smtClean="0"/>
              <a:t>e </a:t>
            </a:r>
            <a:r>
              <a:rPr lang="tr-TR" i="1" dirty="0" err="1"/>
              <a:t>Ulûmü’l-Kur’ân</a:t>
            </a:r>
            <a:r>
              <a:rPr lang="tr-TR" dirty="0"/>
              <a:t> müellifleri tarafından yapılan tarif </a:t>
            </a:r>
            <a:r>
              <a:rPr lang="tr-TR" dirty="0" err="1"/>
              <a:t>sûfîlerin</a:t>
            </a:r>
            <a:r>
              <a:rPr lang="tr-TR" dirty="0"/>
              <a:t> </a:t>
            </a:r>
            <a:r>
              <a:rPr lang="tr-TR" dirty="0" err="1"/>
              <a:t>Kur’ân</a:t>
            </a:r>
            <a:r>
              <a:rPr lang="tr-TR" dirty="0"/>
              <a:t> yorumlarına tam manasıyla bir çerçeve çizmekte, ne de getirilen şartların tamamına haiz bir </a:t>
            </a:r>
            <a:r>
              <a:rPr lang="tr-TR" i="1" dirty="0" err="1"/>
              <a:t>işârî</a:t>
            </a:r>
            <a:r>
              <a:rPr lang="tr-TR" i="1" dirty="0"/>
              <a:t> tefsir</a:t>
            </a:r>
            <a:r>
              <a:rPr lang="tr-TR" dirty="0"/>
              <a:t> bulunmaktadır.</a:t>
            </a:r>
            <a:endParaRPr lang="tr-TR" sz="1400" dirty="0"/>
          </a:p>
        </p:txBody>
      </p:sp>
    </p:spTree>
    <p:extLst>
      <p:ext uri="{BB962C8B-B14F-4D97-AF65-F5344CB8AC3E}">
        <p14:creationId xmlns:p14="http://schemas.microsoft.com/office/powerpoint/2010/main" val="20777998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u="sng" dirty="0" err="1" smtClean="0">
                <a:solidFill>
                  <a:srgbClr val="C00000"/>
                </a:solidFill>
              </a:rPr>
              <a:t>İşârî</a:t>
            </a:r>
            <a:r>
              <a:rPr lang="tr-TR" b="1" u="sng" dirty="0" smtClean="0">
                <a:solidFill>
                  <a:srgbClr val="C00000"/>
                </a:solidFill>
              </a:rPr>
              <a:t> Yorumun Arka Planı </a:t>
            </a:r>
            <a:endParaRPr lang="tr-TR" b="1" u="sng" dirty="0">
              <a:solidFill>
                <a:srgbClr val="C00000"/>
              </a:solidFill>
            </a:endParaRPr>
          </a:p>
        </p:txBody>
      </p:sp>
      <p:sp>
        <p:nvSpPr>
          <p:cNvPr id="3" name="İçerik Yer Tutucusu 2"/>
          <p:cNvSpPr>
            <a:spLocks noGrp="1"/>
          </p:cNvSpPr>
          <p:nvPr>
            <p:ph idx="1"/>
          </p:nvPr>
        </p:nvSpPr>
        <p:spPr>
          <a:xfrm>
            <a:off x="465992" y="2286000"/>
            <a:ext cx="11254154" cy="4431323"/>
          </a:xfrm>
        </p:spPr>
        <p:txBody>
          <a:bodyPr>
            <a:normAutofit/>
          </a:bodyPr>
          <a:lstStyle/>
          <a:p>
            <a:pPr algn="just"/>
            <a:r>
              <a:rPr lang="tr-TR" b="1" dirty="0"/>
              <a:t>İleri sürülen şartlar şu </a:t>
            </a:r>
            <a:r>
              <a:rPr lang="tr-TR" b="1" dirty="0" smtClean="0"/>
              <a:t>şekildedir: 1- </a:t>
            </a:r>
            <a:r>
              <a:rPr lang="tr-TR" dirty="0" err="1" smtClean="0"/>
              <a:t>Bâtınî</a:t>
            </a:r>
            <a:r>
              <a:rPr lang="tr-TR" dirty="0" smtClean="0"/>
              <a:t> </a:t>
            </a:r>
            <a:r>
              <a:rPr lang="tr-TR" dirty="0"/>
              <a:t>mananın, lafzın </a:t>
            </a:r>
            <a:r>
              <a:rPr lang="tr-TR" dirty="0" err="1"/>
              <a:t>zâhirî</a:t>
            </a:r>
            <a:r>
              <a:rPr lang="tr-TR" dirty="0"/>
              <a:t> manasına aykırı </a:t>
            </a:r>
            <a:r>
              <a:rPr lang="tr-TR" dirty="0" smtClean="0"/>
              <a:t>olmaması. </a:t>
            </a:r>
            <a:r>
              <a:rPr lang="tr-TR" b="1" dirty="0" smtClean="0"/>
              <a:t>2-</a:t>
            </a:r>
            <a:r>
              <a:rPr lang="tr-TR" dirty="0" smtClean="0"/>
              <a:t> Öngörülen </a:t>
            </a:r>
            <a:r>
              <a:rPr lang="tr-TR" dirty="0" err="1"/>
              <a:t>bâtınî</a:t>
            </a:r>
            <a:r>
              <a:rPr lang="tr-TR" dirty="0"/>
              <a:t> anlamın doğru olduğunu gösterecek bir başka nassın veya açık bir delilin </a:t>
            </a:r>
            <a:r>
              <a:rPr lang="tr-TR" dirty="0" smtClean="0"/>
              <a:t>bulunması. </a:t>
            </a:r>
            <a:r>
              <a:rPr lang="tr-TR" b="1" dirty="0" smtClean="0"/>
              <a:t>3-</a:t>
            </a:r>
            <a:r>
              <a:rPr lang="tr-TR" dirty="0" smtClean="0"/>
              <a:t> İleri </a:t>
            </a:r>
            <a:r>
              <a:rPr lang="tr-TR" dirty="0"/>
              <a:t>sürülen </a:t>
            </a:r>
            <a:r>
              <a:rPr lang="tr-TR" dirty="0" err="1"/>
              <a:t>bâtınî</a:t>
            </a:r>
            <a:r>
              <a:rPr lang="tr-TR" dirty="0"/>
              <a:t> manaya muhalif </a:t>
            </a:r>
            <a:r>
              <a:rPr lang="tr-TR" dirty="0" err="1"/>
              <a:t>şer‘î</a:t>
            </a:r>
            <a:r>
              <a:rPr lang="tr-TR" dirty="0"/>
              <a:t> veya aklî bir karinenin </a:t>
            </a:r>
            <a:r>
              <a:rPr lang="tr-TR" dirty="0" smtClean="0"/>
              <a:t>olmaması. </a:t>
            </a:r>
            <a:r>
              <a:rPr lang="tr-TR" b="1" dirty="0" smtClean="0"/>
              <a:t>4-</a:t>
            </a:r>
            <a:r>
              <a:rPr lang="tr-TR" dirty="0" smtClean="0"/>
              <a:t> </a:t>
            </a:r>
            <a:r>
              <a:rPr lang="tr-TR" dirty="0" err="1" smtClean="0"/>
              <a:t>Bâtınî</a:t>
            </a:r>
            <a:r>
              <a:rPr lang="tr-TR" dirty="0" smtClean="0"/>
              <a:t> </a:t>
            </a:r>
            <a:r>
              <a:rPr lang="tr-TR" dirty="0"/>
              <a:t>mananın tek mana olduğu ileri sürülmemesi</a:t>
            </a:r>
            <a:r>
              <a:rPr lang="tr-TR" dirty="0" smtClean="0"/>
              <a:t>.</a:t>
            </a:r>
          </a:p>
          <a:p>
            <a:pPr algn="just"/>
            <a:r>
              <a:rPr lang="tr-TR" b="1" dirty="0"/>
              <a:t>H</a:t>
            </a:r>
            <a:r>
              <a:rPr lang="tr-TR" b="1" dirty="0" smtClean="0"/>
              <a:t>er </a:t>
            </a:r>
            <a:r>
              <a:rPr lang="tr-TR" b="1" dirty="0"/>
              <a:t>bir </a:t>
            </a:r>
            <a:r>
              <a:rPr lang="tr-TR" b="1" dirty="0" err="1"/>
              <a:t>sûfînin</a:t>
            </a:r>
            <a:r>
              <a:rPr lang="tr-TR" b="1" dirty="0"/>
              <a:t> </a:t>
            </a:r>
            <a:r>
              <a:rPr lang="tr-TR" b="1" dirty="0" err="1"/>
              <a:t>Kur’ân</a:t>
            </a:r>
            <a:r>
              <a:rPr lang="tr-TR" b="1" dirty="0"/>
              <a:t> </a:t>
            </a:r>
            <a:r>
              <a:rPr lang="tr-TR" b="1" dirty="0" err="1"/>
              <a:t>te’vilinin</a:t>
            </a:r>
            <a:r>
              <a:rPr lang="tr-TR" b="1" dirty="0"/>
              <a:t> şahsi, kendine özel olduğunu söylemek mümkündür. </a:t>
            </a:r>
            <a:r>
              <a:rPr lang="tr-TR" dirty="0"/>
              <a:t>N</a:t>
            </a:r>
            <a:r>
              <a:rPr lang="tr-TR" dirty="0" smtClean="0"/>
              <a:t>asıl </a:t>
            </a:r>
            <a:r>
              <a:rPr lang="tr-TR" dirty="0"/>
              <a:t>ki bir olay, bir sanat eseri, bir kitap, bir konuşma insanlarda farklı etkiler meydana getirebiliyorsa aynı şekilde </a:t>
            </a:r>
            <a:r>
              <a:rPr lang="tr-TR" dirty="0" err="1"/>
              <a:t>sûfî</a:t>
            </a:r>
            <a:r>
              <a:rPr lang="tr-TR" dirty="0"/>
              <a:t> </a:t>
            </a:r>
            <a:r>
              <a:rPr lang="tr-TR" dirty="0" err="1"/>
              <a:t>Kur’ân</a:t>
            </a:r>
            <a:r>
              <a:rPr lang="tr-TR" dirty="0"/>
              <a:t> ayetlerine muhatap olduğunda kendisinde farklı etkiler meydana gelir. Fakat bu etkiler </a:t>
            </a:r>
            <a:r>
              <a:rPr lang="tr-TR" dirty="0" err="1"/>
              <a:t>sûfîlere</a:t>
            </a:r>
            <a:r>
              <a:rPr lang="tr-TR" dirty="0"/>
              <a:t> göre her insanda </a:t>
            </a:r>
            <a:r>
              <a:rPr lang="tr-TR" b="1" dirty="0" err="1"/>
              <a:t>batınî</a:t>
            </a:r>
            <a:r>
              <a:rPr lang="tr-TR" b="1" dirty="0"/>
              <a:t>, manevi birtakım işaret ve ilhamlar </a:t>
            </a:r>
            <a:r>
              <a:rPr lang="tr-TR" dirty="0"/>
              <a:t>meydana getirmemektedir. Bu ancak Allah Teâlâ’nın </a:t>
            </a:r>
            <a:r>
              <a:rPr lang="tr-TR" b="1" dirty="0"/>
              <a:t>kalbini açtığı, basiretini nurlandırdığı </a:t>
            </a:r>
            <a:r>
              <a:rPr lang="tr-TR" b="1" dirty="0" err="1"/>
              <a:t>salih</a:t>
            </a:r>
            <a:r>
              <a:rPr lang="tr-TR" b="1" dirty="0"/>
              <a:t> kullarda </a:t>
            </a:r>
            <a:r>
              <a:rPr lang="tr-TR" dirty="0"/>
              <a:t>vuku bulmaktadır. Dolayısıyla </a:t>
            </a:r>
            <a:r>
              <a:rPr lang="tr-TR" dirty="0" err="1"/>
              <a:t>sûfînin</a:t>
            </a:r>
            <a:r>
              <a:rPr lang="tr-TR" dirty="0"/>
              <a:t> </a:t>
            </a:r>
            <a:r>
              <a:rPr lang="tr-TR" dirty="0" err="1"/>
              <a:t>Kur’ân’a</a:t>
            </a:r>
            <a:r>
              <a:rPr lang="tr-TR" dirty="0"/>
              <a:t> muhatap olması esnasında kalbine gelen manalar genel itibariyle </a:t>
            </a:r>
            <a:r>
              <a:rPr lang="tr-TR" b="1" dirty="0"/>
              <a:t>ilham ve manevi </a:t>
            </a:r>
            <a:r>
              <a:rPr lang="tr-TR" b="1" dirty="0" err="1"/>
              <a:t>işâretler</a:t>
            </a:r>
            <a:r>
              <a:rPr lang="tr-TR" b="1" dirty="0"/>
              <a:t> </a:t>
            </a:r>
            <a:r>
              <a:rPr lang="tr-TR" dirty="0"/>
              <a:t>olmaktadır. </a:t>
            </a:r>
            <a:r>
              <a:rPr lang="tr-TR" dirty="0" err="1"/>
              <a:t>Sûfî</a:t>
            </a:r>
            <a:r>
              <a:rPr lang="tr-TR" dirty="0"/>
              <a:t> her ne kadar bu manaları bir takım ilmi, nazari meselelerle desteklese de temelde </a:t>
            </a:r>
            <a:r>
              <a:rPr lang="tr-TR" dirty="0" err="1"/>
              <a:t>Kur’ân’a</a:t>
            </a:r>
            <a:r>
              <a:rPr lang="tr-TR" dirty="0"/>
              <a:t> yaptığı yorumlar ilham ve manevi </a:t>
            </a:r>
            <a:r>
              <a:rPr lang="tr-TR" dirty="0" err="1"/>
              <a:t>işâretlere</a:t>
            </a:r>
            <a:r>
              <a:rPr lang="tr-TR" dirty="0"/>
              <a:t> dayanmaktadır. </a:t>
            </a:r>
            <a:r>
              <a:rPr lang="tr-TR" b="1" dirty="0"/>
              <a:t>Bu yönüyle </a:t>
            </a:r>
            <a:r>
              <a:rPr lang="tr-TR" b="1" dirty="0" err="1"/>
              <a:t>sûfîlerin</a:t>
            </a:r>
            <a:r>
              <a:rPr lang="tr-TR" b="1" dirty="0"/>
              <a:t> </a:t>
            </a:r>
            <a:r>
              <a:rPr lang="tr-TR" b="1" dirty="0" err="1"/>
              <a:t>Kur’ân</a:t>
            </a:r>
            <a:r>
              <a:rPr lang="tr-TR" b="1" dirty="0"/>
              <a:t> yorumları her bir </a:t>
            </a:r>
            <a:r>
              <a:rPr lang="tr-TR" b="1" dirty="0" err="1"/>
              <a:t>sûfî</a:t>
            </a:r>
            <a:r>
              <a:rPr lang="tr-TR" b="1" dirty="0"/>
              <a:t> için şahsidir, kendine özeldir. </a:t>
            </a:r>
            <a:endParaRPr lang="tr-TR" sz="1400" b="1" dirty="0"/>
          </a:p>
        </p:txBody>
      </p:sp>
    </p:spTree>
    <p:extLst>
      <p:ext uri="{BB962C8B-B14F-4D97-AF65-F5344CB8AC3E}">
        <p14:creationId xmlns:p14="http://schemas.microsoft.com/office/powerpoint/2010/main" val="19361388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225294" y="553915"/>
            <a:ext cx="9738714" cy="1723294"/>
          </a:xfrm>
        </p:spPr>
        <p:txBody>
          <a:bodyPr>
            <a:noAutofit/>
          </a:bodyPr>
          <a:lstStyle/>
          <a:p>
            <a:r>
              <a:rPr lang="tr-TR" altLang="tr-TR" sz="1400" b="1" u="sng" dirty="0">
                <a:solidFill>
                  <a:srgbClr val="FF0000"/>
                </a:solidFill>
                <a:latin typeface="Calibri" panose="020F0502020204030204" pitchFamily="34" charset="0"/>
                <a:ea typeface="Times New Roman" panose="02020603050405020304" pitchFamily="18" charset="0"/>
                <a:cs typeface="Calibri" panose="020F0502020204030204" pitchFamily="34" charset="0"/>
              </a:rPr>
              <a:t>6</a:t>
            </a:r>
            <a:r>
              <a:rPr lang="tr-TR" altLang="tr-TR" sz="1400" b="1" u="sng"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 </a:t>
            </a:r>
            <a:r>
              <a:rPr lang="tr-TR" altLang="tr-TR" sz="1400" b="1" u="sng" dirty="0">
                <a:solidFill>
                  <a:srgbClr val="FF0000"/>
                </a:solidFill>
                <a:latin typeface="Calibri" panose="020F0502020204030204" pitchFamily="34" charset="0"/>
                <a:ea typeface="Times New Roman" panose="02020603050405020304" pitchFamily="18" charset="0"/>
                <a:cs typeface="Calibri" panose="020F0502020204030204" pitchFamily="34" charset="0"/>
              </a:rPr>
              <a:t>HAFTA (</a:t>
            </a:r>
            <a:r>
              <a:rPr lang="tr-TR" altLang="tr-TR" sz="1400" b="1" u="sng"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25.03.2019</a:t>
            </a:r>
            <a:r>
              <a:rPr lang="tr-TR" altLang="tr-TR" sz="1400" b="1" u="sng" dirty="0">
                <a:solidFill>
                  <a:srgbClr val="FF0000"/>
                </a:solidFill>
                <a:latin typeface="Calibri" panose="020F0502020204030204" pitchFamily="34" charset="0"/>
                <a:ea typeface="Times New Roman" panose="02020603050405020304" pitchFamily="18" charset="0"/>
                <a:cs typeface="Calibri" panose="020F0502020204030204" pitchFamily="34" charset="0"/>
              </a:rPr>
              <a:t>)</a:t>
            </a:r>
            <a:r>
              <a:rPr lang="tr-TR" altLang="tr-TR" sz="1400" b="1" dirty="0">
                <a:solidFill>
                  <a:srgbClr val="FF0000"/>
                </a:solidFill>
                <a:latin typeface="Calibri" panose="020F0502020204030204" pitchFamily="34" charset="0"/>
                <a:ea typeface="Times New Roman" panose="02020603050405020304" pitchFamily="18" charset="0"/>
                <a:cs typeface="Calibri" panose="020F0502020204030204" pitchFamily="34" charset="0"/>
              </a:rPr>
              <a:t/>
            </a:r>
            <a:br>
              <a:rPr lang="tr-TR" altLang="tr-TR" sz="1400" b="1" dirty="0">
                <a:solidFill>
                  <a:srgbClr val="FF0000"/>
                </a:solidFill>
                <a:latin typeface="Calibri" panose="020F0502020204030204" pitchFamily="34" charset="0"/>
                <a:ea typeface="Times New Roman" panose="02020603050405020304" pitchFamily="18" charset="0"/>
                <a:cs typeface="Calibri" panose="020F0502020204030204" pitchFamily="34" charset="0"/>
              </a:rPr>
            </a:br>
            <a:r>
              <a:rPr lang="tr-TR" altLang="tr-TR" sz="1400" cap="none" dirty="0" smtClean="0"/>
              <a:t>- </a:t>
            </a:r>
            <a:r>
              <a:rPr lang="tr-TR" altLang="tr-TR" sz="1400" b="1" dirty="0" smtClean="0">
                <a:latin typeface="Calibri" panose="020F0502020204030204" pitchFamily="34" charset="0"/>
              </a:rPr>
              <a:t>Tasavvufun Diğer İslâmî İlimlerle Olan Münasebeti (Tasavvufî </a:t>
            </a:r>
            <a:r>
              <a:rPr lang="tr-TR" altLang="tr-TR" sz="1400" b="1" dirty="0" err="1" smtClean="0">
                <a:latin typeface="Calibri" panose="020F0502020204030204" pitchFamily="34" charset="0"/>
              </a:rPr>
              <a:t>Tevîl</a:t>
            </a:r>
            <a:r>
              <a:rPr lang="tr-TR" altLang="tr-TR" sz="1400" b="1" dirty="0" smtClean="0">
                <a:latin typeface="Calibri" panose="020F0502020204030204" pitchFamily="34" charset="0"/>
              </a:rPr>
              <a:t>)</a:t>
            </a:r>
            <a:r>
              <a:rPr lang="tr-TR" altLang="tr-TR" sz="1400" b="1" cap="none" dirty="0" smtClean="0">
                <a:latin typeface="Calibri" panose="020F0502020204030204" pitchFamily="34" charset="0"/>
                <a:ea typeface="Times New Roman" panose="02020603050405020304" pitchFamily="18" charset="0"/>
                <a:cs typeface="Calibri" panose="020F0502020204030204" pitchFamily="34" charset="0"/>
              </a:rPr>
              <a:t>-</a:t>
            </a:r>
            <a:br>
              <a:rPr lang="tr-TR" altLang="tr-TR" sz="1400" b="1" cap="none" dirty="0" smtClean="0">
                <a:latin typeface="Calibri" panose="020F0502020204030204" pitchFamily="34" charset="0"/>
                <a:ea typeface="Times New Roman" panose="02020603050405020304" pitchFamily="18" charset="0"/>
                <a:cs typeface="Calibri" panose="020F0502020204030204" pitchFamily="34" charset="0"/>
              </a:rPr>
            </a:br>
            <a:r>
              <a:rPr lang="tr-TR" altLang="tr-TR" sz="1400" b="1" u="sng"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KAYNAKÇA</a:t>
            </a:r>
            <a:br>
              <a:rPr lang="tr-TR" altLang="tr-TR" sz="1400" b="1" u="sng"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br>
            <a: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 Ekrem Demirli, «</a:t>
            </a:r>
            <a:r>
              <a:rPr lang="tr-TR" altLang="tr-TR" sz="1400" b="1" dirty="0" err="1"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Kuşeyrî’den</a:t>
            </a:r>
            <a: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 </a:t>
            </a:r>
            <a:r>
              <a:rPr lang="tr-TR" altLang="tr-TR" sz="1400" b="1" dirty="0" err="1"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İbnü’l</a:t>
            </a:r>
            <a: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-Arabî’ye </a:t>
            </a:r>
            <a:r>
              <a:rPr lang="tr-TR" altLang="tr-TR" sz="1400" b="1" dirty="0" err="1"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İşârî</a:t>
            </a:r>
            <a: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 Yorumculuk Hakkında Bir Değerlendirme», </a:t>
            </a:r>
            <a:r>
              <a:rPr lang="tr-TR" altLang="tr-TR" sz="1400" b="1" i="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Atatürk Ün. İlahiyat Fak. Dergisi</a:t>
            </a:r>
            <a: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 Sayı: 40, Erzurum 2013.</a:t>
            </a:r>
            <a:b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br>
            <a: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 Mehmet Yıldız, «</a:t>
            </a:r>
            <a:r>
              <a:rPr lang="tr-TR" altLang="tr-TR" sz="1400" b="1" dirty="0" err="1"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İşârî</a:t>
            </a:r>
            <a: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 Tefsirin Kabul Şartları Bağlamında Cemâl-i Halvetî’nin Kısa Surelere Getirdiği Yorumlar», </a:t>
            </a:r>
            <a:r>
              <a:rPr lang="tr-TR" altLang="tr-TR" sz="1400" b="1" i="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Tasavvuf Dergisi</a:t>
            </a:r>
            <a: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 Sayı: 33, 2014.</a:t>
            </a:r>
            <a:b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br>
            <a: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 Mahmut Ay, «</a:t>
            </a:r>
            <a:r>
              <a:rPr lang="tr-TR" altLang="tr-TR" sz="1400" b="1" dirty="0" err="1"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İşârî</a:t>
            </a:r>
            <a: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 Tefsirde Yöntem Meselesi», </a:t>
            </a:r>
            <a:r>
              <a:rPr lang="tr-TR" altLang="tr-TR" sz="1400" b="1" i="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İst. Ün. İlahiyat Fak. Dergisi</a:t>
            </a:r>
            <a: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 Sayı: 26, 2012.</a:t>
            </a:r>
            <a:endParaRPr lang="tr-TR" sz="1400" i="1" dirty="0">
              <a:solidFill>
                <a:srgbClr val="FF0000"/>
              </a:solidFill>
            </a:endParaRPr>
          </a:p>
        </p:txBody>
      </p:sp>
      <p:sp>
        <p:nvSpPr>
          <p:cNvPr id="3" name="Alt Başlık 2"/>
          <p:cNvSpPr>
            <a:spLocks noGrp="1"/>
          </p:cNvSpPr>
          <p:nvPr>
            <p:ph type="subTitle" idx="1"/>
          </p:nvPr>
        </p:nvSpPr>
        <p:spPr>
          <a:xfrm>
            <a:off x="1154955" y="2769577"/>
            <a:ext cx="9879392" cy="2626881"/>
          </a:xfrm>
        </p:spPr>
        <p:txBody>
          <a:bodyPr>
            <a:normAutofit/>
          </a:bodyPr>
          <a:lstStyle/>
          <a:p>
            <a:pPr eaLnBrk="0" fontAlgn="base" hangingPunct="0">
              <a:spcBef>
                <a:spcPct val="0"/>
              </a:spcBef>
              <a:spcAft>
                <a:spcPct val="0"/>
              </a:spcAft>
              <a:tabLst>
                <a:tab pos="5754688" algn="r"/>
              </a:tabLst>
            </a:pPr>
            <a:endParaRPr lang="tr-TR" altLang="tr-TR" sz="2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endParaRPr>
          </a:p>
          <a:p>
            <a:pPr eaLnBrk="0" fontAlgn="base" hangingPunct="0">
              <a:spcBef>
                <a:spcPct val="0"/>
              </a:spcBef>
              <a:spcAft>
                <a:spcPct val="0"/>
              </a:spcAft>
              <a:tabLst>
                <a:tab pos="5754688" algn="r"/>
              </a:tabLst>
            </a:pPr>
            <a:r>
              <a:rPr lang="tr-TR" altLang="tr-TR" sz="2400" b="1" u="sng"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ANA BAŞLIKLAR</a:t>
            </a:r>
          </a:p>
          <a:p>
            <a:pPr marL="342900" indent="-342900" eaLnBrk="0" fontAlgn="base" hangingPunct="0">
              <a:spcBef>
                <a:spcPct val="0"/>
              </a:spcBef>
              <a:spcAft>
                <a:spcPct val="0"/>
              </a:spcAft>
              <a:buAutoNum type="arabicPeriod"/>
              <a:tabLst>
                <a:tab pos="5754688" algn="r"/>
              </a:tabLst>
            </a:pPr>
            <a:r>
              <a:rPr lang="tr-TR" altLang="tr-TR" sz="2400" b="1" dirty="0" err="1"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İşari</a:t>
            </a:r>
            <a:r>
              <a:rPr lang="tr-TR" altLang="tr-TR" sz="2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 yorumun arka planı</a:t>
            </a:r>
          </a:p>
          <a:p>
            <a:pPr marL="342900" indent="-342900" eaLnBrk="0" fontAlgn="base" hangingPunct="0">
              <a:spcBef>
                <a:spcPct val="0"/>
              </a:spcBef>
              <a:spcAft>
                <a:spcPct val="0"/>
              </a:spcAft>
              <a:buAutoNum type="arabicPeriod"/>
              <a:tabLst>
                <a:tab pos="5754688" algn="r"/>
              </a:tabLst>
            </a:pPr>
            <a:r>
              <a:rPr lang="tr-TR" altLang="tr-TR" sz="2400" b="1" dirty="0" err="1"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Sufilerin</a:t>
            </a:r>
            <a:r>
              <a:rPr lang="tr-TR" altLang="tr-TR" sz="2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 </a:t>
            </a:r>
            <a:r>
              <a:rPr lang="tr-TR" altLang="tr-TR" sz="2400" b="1" dirty="0" err="1"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işari</a:t>
            </a:r>
            <a:r>
              <a:rPr lang="tr-TR" altLang="tr-TR" sz="2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 tefsirde kullandıkları yöntemler</a:t>
            </a:r>
          </a:p>
        </p:txBody>
      </p:sp>
    </p:spTree>
    <p:extLst>
      <p:ext uri="{BB962C8B-B14F-4D97-AF65-F5344CB8AC3E}">
        <p14:creationId xmlns:p14="http://schemas.microsoft.com/office/powerpoint/2010/main" val="33910910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u="sng" dirty="0" err="1" smtClean="0">
                <a:solidFill>
                  <a:srgbClr val="C00000"/>
                </a:solidFill>
              </a:rPr>
              <a:t>İşârî</a:t>
            </a:r>
            <a:r>
              <a:rPr lang="tr-TR" b="1" u="sng" dirty="0" smtClean="0">
                <a:solidFill>
                  <a:srgbClr val="C00000"/>
                </a:solidFill>
              </a:rPr>
              <a:t> Yorumun Arka Planı </a:t>
            </a:r>
            <a:endParaRPr lang="tr-TR" b="1" u="sng" dirty="0">
              <a:solidFill>
                <a:srgbClr val="C00000"/>
              </a:solidFill>
            </a:endParaRPr>
          </a:p>
        </p:txBody>
      </p:sp>
      <p:sp>
        <p:nvSpPr>
          <p:cNvPr id="3" name="İçerik Yer Tutucusu 2"/>
          <p:cNvSpPr>
            <a:spLocks noGrp="1"/>
          </p:cNvSpPr>
          <p:nvPr>
            <p:ph idx="1"/>
          </p:nvPr>
        </p:nvSpPr>
        <p:spPr>
          <a:xfrm>
            <a:off x="465992" y="2286000"/>
            <a:ext cx="11254154" cy="4431323"/>
          </a:xfrm>
        </p:spPr>
        <p:txBody>
          <a:bodyPr>
            <a:normAutofit/>
          </a:bodyPr>
          <a:lstStyle/>
          <a:p>
            <a:pPr algn="just"/>
            <a:r>
              <a:rPr lang="tr-TR" sz="1400" dirty="0" err="1" smtClean="0"/>
              <a:t>Sufilerin</a:t>
            </a:r>
            <a:r>
              <a:rPr lang="tr-TR" sz="1400" dirty="0" smtClean="0"/>
              <a:t> </a:t>
            </a:r>
            <a:r>
              <a:rPr lang="tr-TR" sz="1400" dirty="0" err="1" smtClean="0"/>
              <a:t>Kur’ân</a:t>
            </a:r>
            <a:r>
              <a:rPr lang="tr-TR" sz="1400" dirty="0" smtClean="0"/>
              <a:t> ve hadis yorumları </a:t>
            </a:r>
            <a:r>
              <a:rPr lang="tr-TR" sz="1400" b="1" dirty="0" smtClean="0"/>
              <a:t>«</a:t>
            </a:r>
            <a:r>
              <a:rPr lang="tr-TR" sz="1400" b="1" dirty="0" err="1" smtClean="0"/>
              <a:t>işârî</a:t>
            </a:r>
            <a:r>
              <a:rPr lang="tr-TR" sz="1400" b="1" dirty="0" smtClean="0"/>
              <a:t> yorum» </a:t>
            </a:r>
            <a:r>
              <a:rPr lang="tr-TR" sz="1400" dirty="0" smtClean="0"/>
              <a:t>olarak isimlendirilmiş, özellikle </a:t>
            </a:r>
            <a:r>
              <a:rPr lang="tr-TR" sz="1400" dirty="0" err="1" smtClean="0"/>
              <a:t>sufiler</a:t>
            </a:r>
            <a:r>
              <a:rPr lang="tr-TR" sz="1400" dirty="0" smtClean="0"/>
              <a:t> bu konudaki yorumlarına </a:t>
            </a:r>
            <a:r>
              <a:rPr lang="tr-TR" sz="1400" b="1" dirty="0" smtClean="0"/>
              <a:t>«işaret» </a:t>
            </a:r>
            <a:r>
              <a:rPr lang="tr-TR" sz="1400" dirty="0" smtClean="0"/>
              <a:t>demeyi tercih etmişlerdir. </a:t>
            </a:r>
          </a:p>
          <a:p>
            <a:pPr algn="just"/>
            <a:r>
              <a:rPr lang="tr-TR" sz="1400" b="1" i="1" dirty="0" smtClean="0"/>
              <a:t>«İşaret»</a:t>
            </a:r>
            <a:r>
              <a:rPr lang="tr-TR" sz="1400" b="1" dirty="0" smtClean="0"/>
              <a:t> </a:t>
            </a:r>
            <a:r>
              <a:rPr lang="tr-TR" sz="1400" dirty="0"/>
              <a:t>kelimesi </a:t>
            </a:r>
            <a:r>
              <a:rPr lang="tr-TR" sz="1400" b="1" dirty="0"/>
              <a:t>sözlükte</a:t>
            </a:r>
            <a:r>
              <a:rPr lang="tr-TR" sz="1400" dirty="0"/>
              <a:t> “</a:t>
            </a:r>
            <a:r>
              <a:rPr lang="tr-TR" sz="1400" i="1" dirty="0"/>
              <a:t>bir nesneyi gösterme, bir şeyi ortaya çıkarma, imada bulunmak, el ile göstermek, dolaylı ve kinayeli bir sözle anlatma”</a:t>
            </a:r>
            <a:r>
              <a:rPr lang="tr-TR" sz="1400" dirty="0"/>
              <a:t> gibi manalar ifade </a:t>
            </a:r>
            <a:r>
              <a:rPr lang="tr-TR" sz="1400" dirty="0" smtClean="0"/>
              <a:t>etmektedir.</a:t>
            </a:r>
          </a:p>
          <a:p>
            <a:pPr algn="just"/>
            <a:r>
              <a:rPr lang="tr-TR" sz="1400" b="1" dirty="0" err="1"/>
              <a:t>Sûfî</a:t>
            </a:r>
            <a:r>
              <a:rPr lang="tr-TR" sz="1400" b="1" dirty="0"/>
              <a:t> </a:t>
            </a:r>
            <a:r>
              <a:rPr lang="tr-TR" sz="1400" b="1" dirty="0" err="1"/>
              <a:t>ıstılâhında</a:t>
            </a:r>
            <a:r>
              <a:rPr lang="tr-TR" sz="1400" b="1" dirty="0"/>
              <a:t> </a:t>
            </a:r>
            <a:r>
              <a:rPr lang="tr-TR" sz="1400" dirty="0"/>
              <a:t>ise </a:t>
            </a:r>
            <a:r>
              <a:rPr lang="tr-TR" sz="1400" b="1" i="1" dirty="0" err="1"/>
              <a:t>işâret</a:t>
            </a:r>
            <a:r>
              <a:rPr lang="tr-TR" sz="1400" b="1" dirty="0"/>
              <a:t> </a:t>
            </a:r>
            <a:r>
              <a:rPr lang="tr-TR" sz="1400" dirty="0" smtClean="0"/>
              <a:t>«</a:t>
            </a:r>
            <a:r>
              <a:rPr lang="tr-TR" sz="1400" i="1" dirty="0" smtClean="0"/>
              <a:t>manası </a:t>
            </a:r>
            <a:r>
              <a:rPr lang="tr-TR" sz="1400" i="1" dirty="0"/>
              <a:t>ince, </a:t>
            </a:r>
            <a:r>
              <a:rPr lang="tr-TR" sz="1400" i="1" dirty="0" err="1"/>
              <a:t>latîf</a:t>
            </a:r>
            <a:r>
              <a:rPr lang="tr-TR" sz="1400" i="1" dirty="0"/>
              <a:t>, derin olduğu için konuşan tarafından ibareye, söze dökülemeyen </a:t>
            </a:r>
            <a:r>
              <a:rPr lang="tr-TR" sz="1400" i="1" dirty="0" smtClean="0"/>
              <a:t>şey</a:t>
            </a:r>
            <a:r>
              <a:rPr lang="tr-TR" sz="1400" dirty="0" smtClean="0"/>
              <a:t>» </a:t>
            </a:r>
            <a:r>
              <a:rPr lang="tr-TR" sz="1400" dirty="0"/>
              <a:t>olarak tarif edilmiştir. </a:t>
            </a:r>
            <a:r>
              <a:rPr lang="tr-TR" sz="1400" b="1" dirty="0" err="1"/>
              <a:t>Serrâc</a:t>
            </a:r>
            <a:r>
              <a:rPr lang="tr-TR" sz="1400" dirty="0"/>
              <a:t> (v. 378/988), </a:t>
            </a:r>
            <a:r>
              <a:rPr lang="tr-TR" sz="1400" i="1" dirty="0" err="1"/>
              <a:t>işâret</a:t>
            </a:r>
            <a:r>
              <a:rPr lang="tr-TR" sz="1400" dirty="0"/>
              <a:t> kavramına yüklediği bu mana çerçevesinde </a:t>
            </a:r>
            <a:r>
              <a:rPr lang="tr-TR" sz="1400" dirty="0" err="1"/>
              <a:t>sûfîlerin</a:t>
            </a:r>
            <a:r>
              <a:rPr lang="tr-TR" sz="1400" dirty="0"/>
              <a:t> ilimlerinin de </a:t>
            </a:r>
            <a:r>
              <a:rPr lang="tr-TR" sz="1400" b="1" i="1" dirty="0" err="1"/>
              <a:t>işâret</a:t>
            </a:r>
            <a:r>
              <a:rPr lang="tr-TR" sz="1400" b="1" i="1" dirty="0"/>
              <a:t> ilmi</a:t>
            </a:r>
            <a:r>
              <a:rPr lang="tr-TR" sz="1400" b="1" dirty="0"/>
              <a:t> </a:t>
            </a:r>
            <a:r>
              <a:rPr lang="tr-TR" sz="1400" dirty="0"/>
              <a:t>olduğunu ifade etmektedir. Ayrıca Ebu Ali er-</a:t>
            </a:r>
            <a:r>
              <a:rPr lang="tr-TR" sz="1400" dirty="0" err="1"/>
              <a:t>Rûzbârî’den</a:t>
            </a:r>
            <a:r>
              <a:rPr lang="tr-TR" sz="1400" dirty="0"/>
              <a:t> (v. 322/934) yaptığı nakle göre </a:t>
            </a:r>
            <a:r>
              <a:rPr lang="tr-TR" sz="1400" dirty="0" smtClean="0"/>
              <a:t>«</a:t>
            </a:r>
            <a:r>
              <a:rPr lang="tr-TR" sz="1400" i="1" dirty="0" err="1" smtClean="0"/>
              <a:t>sûfîlerin</a:t>
            </a:r>
            <a:r>
              <a:rPr lang="tr-TR" sz="1400" i="1" dirty="0" smtClean="0"/>
              <a:t> </a:t>
            </a:r>
            <a:r>
              <a:rPr lang="tr-TR" sz="1400" i="1" dirty="0"/>
              <a:t>ilmi </a:t>
            </a:r>
            <a:r>
              <a:rPr lang="tr-TR" sz="1400" i="1" dirty="0" err="1"/>
              <a:t>işâret</a:t>
            </a:r>
            <a:r>
              <a:rPr lang="tr-TR" sz="1400" i="1" dirty="0"/>
              <a:t> olup bu ilim eğer lafza dökülürse gizlenir, hakikatine </a:t>
            </a:r>
            <a:r>
              <a:rPr lang="tr-TR" sz="1400" i="1" dirty="0" smtClean="0"/>
              <a:t>erişilemez.»</a:t>
            </a:r>
            <a:r>
              <a:rPr lang="tr-TR" sz="1400" dirty="0" smtClean="0"/>
              <a:t> </a:t>
            </a:r>
          </a:p>
          <a:p>
            <a:pPr algn="just"/>
            <a:r>
              <a:rPr lang="tr-TR" sz="1400" dirty="0" smtClean="0"/>
              <a:t>Bir </a:t>
            </a:r>
            <a:r>
              <a:rPr lang="tr-TR" sz="1400" dirty="0"/>
              <a:t>diğer tarife göre ise </a:t>
            </a:r>
            <a:r>
              <a:rPr lang="tr-TR" sz="1400" b="1" i="1" dirty="0" err="1"/>
              <a:t>işâret</a:t>
            </a:r>
            <a:r>
              <a:rPr lang="tr-TR" sz="1400" dirty="0"/>
              <a:t> </a:t>
            </a:r>
            <a:r>
              <a:rPr lang="tr-TR" sz="1400" dirty="0" smtClean="0"/>
              <a:t>«</a:t>
            </a:r>
            <a:r>
              <a:rPr lang="tr-TR" sz="1400" i="1" dirty="0" smtClean="0"/>
              <a:t>anlatılmak </a:t>
            </a:r>
            <a:r>
              <a:rPr lang="tr-TR" sz="1400" i="1" dirty="0"/>
              <a:t>istenen hususun başkalarına </a:t>
            </a:r>
            <a:r>
              <a:rPr lang="tr-TR" sz="1400" b="1" i="1" dirty="0"/>
              <a:t>sözsüz</a:t>
            </a:r>
            <a:r>
              <a:rPr lang="tr-TR" sz="1400" i="1" dirty="0"/>
              <a:t> bir şekilde </a:t>
            </a:r>
            <a:r>
              <a:rPr lang="tr-TR" sz="1400" i="1" dirty="0" smtClean="0"/>
              <a:t>aktarılmasıdır</a:t>
            </a:r>
            <a:r>
              <a:rPr lang="tr-TR" sz="1400" dirty="0" smtClean="0"/>
              <a:t>.»</a:t>
            </a:r>
          </a:p>
          <a:p>
            <a:pPr algn="just"/>
            <a:r>
              <a:rPr lang="tr-TR" sz="1400" dirty="0" err="1"/>
              <a:t>Kelâbâzî’ye</a:t>
            </a:r>
            <a:r>
              <a:rPr lang="tr-TR" sz="1400" dirty="0"/>
              <a:t> (v. 380/990) göre ise </a:t>
            </a:r>
            <a:r>
              <a:rPr lang="tr-TR" sz="1400" dirty="0" err="1"/>
              <a:t>sûfîlerin</a:t>
            </a:r>
            <a:r>
              <a:rPr lang="tr-TR" sz="1400" dirty="0"/>
              <a:t> ilimlerinin </a:t>
            </a:r>
            <a:r>
              <a:rPr lang="tr-TR" sz="1400" b="1" i="1" dirty="0" err="1"/>
              <a:t>işâret</a:t>
            </a:r>
            <a:r>
              <a:rPr lang="tr-TR" sz="1400" b="1" i="1" dirty="0"/>
              <a:t> ilmi</a:t>
            </a:r>
            <a:r>
              <a:rPr lang="tr-TR" sz="1400" b="1" dirty="0"/>
              <a:t> </a:t>
            </a:r>
            <a:r>
              <a:rPr lang="tr-TR" sz="1400" dirty="0"/>
              <a:t>olarak adlandırılmasının sebebi kalbî müşahedeleri ve </a:t>
            </a:r>
            <a:r>
              <a:rPr lang="tr-TR" sz="1400" dirty="0" err="1"/>
              <a:t>sırrî</a:t>
            </a:r>
            <a:r>
              <a:rPr lang="tr-TR" sz="1400" dirty="0"/>
              <a:t> </a:t>
            </a:r>
            <a:r>
              <a:rPr lang="tr-TR" sz="1400" dirty="0" err="1"/>
              <a:t>mükaşefeleri</a:t>
            </a:r>
            <a:r>
              <a:rPr lang="tr-TR" sz="1400" dirty="0"/>
              <a:t> anlatmanın mümkün olmamasıdır. Bunları anlamak ancak bu hallerle hâllenenlere ve bu makamları ihraz edenlere </a:t>
            </a:r>
            <a:r>
              <a:rPr lang="tr-TR" sz="1400" dirty="0" err="1"/>
              <a:t>nasib</a:t>
            </a:r>
            <a:r>
              <a:rPr lang="tr-TR" sz="1400" dirty="0"/>
              <a:t> </a:t>
            </a:r>
            <a:r>
              <a:rPr lang="tr-TR" sz="1400" dirty="0" smtClean="0"/>
              <a:t>olur.</a:t>
            </a:r>
          </a:p>
          <a:p>
            <a:pPr algn="just"/>
            <a:r>
              <a:rPr lang="tr-TR" sz="1400" dirty="0" err="1" smtClean="0"/>
              <a:t>Sufilerin</a:t>
            </a:r>
            <a:r>
              <a:rPr lang="tr-TR" sz="1400" dirty="0" smtClean="0"/>
              <a:t> «işaret» tabirine yükledikleri mana ile muhataplarının bu kelimeden anladıkları mana farklıdır. Özellikle tefsir türlerine yer verilen eserlerde «</a:t>
            </a:r>
            <a:r>
              <a:rPr lang="tr-TR" sz="1400" dirty="0" err="1" smtClean="0"/>
              <a:t>işaret»ten</a:t>
            </a:r>
            <a:r>
              <a:rPr lang="tr-TR" sz="1400" dirty="0" smtClean="0"/>
              <a:t> kasıt müstakil bir tür olmasa da </a:t>
            </a:r>
            <a:r>
              <a:rPr lang="tr-TR" sz="1400" dirty="0" err="1" smtClean="0"/>
              <a:t>sufilerin</a:t>
            </a:r>
            <a:r>
              <a:rPr lang="tr-TR" sz="1400" dirty="0" smtClean="0"/>
              <a:t> Kuran ayetleri hakkındaki açıklamalarıdır. Halbuki </a:t>
            </a:r>
            <a:r>
              <a:rPr lang="tr-TR" sz="1400" dirty="0" err="1" smtClean="0"/>
              <a:t>sufilerin</a:t>
            </a:r>
            <a:r>
              <a:rPr lang="tr-TR" sz="1400" dirty="0" smtClean="0"/>
              <a:t> sözlerine baktığımızda «işaret» tabirinden </a:t>
            </a:r>
            <a:r>
              <a:rPr lang="tr-TR" sz="1400" b="1" dirty="0" smtClean="0"/>
              <a:t>«beyan </a:t>
            </a:r>
            <a:r>
              <a:rPr lang="tr-TR" sz="1400" b="1" dirty="0" err="1" smtClean="0"/>
              <a:t>etme»yi</a:t>
            </a:r>
            <a:r>
              <a:rPr lang="tr-TR" sz="1400" b="1" dirty="0" smtClean="0"/>
              <a:t> </a:t>
            </a:r>
            <a:r>
              <a:rPr lang="tr-TR" sz="1400" dirty="0" smtClean="0"/>
              <a:t>ve </a:t>
            </a:r>
            <a:r>
              <a:rPr lang="tr-TR" sz="1400" b="1" dirty="0" smtClean="0"/>
              <a:t>«</a:t>
            </a:r>
            <a:r>
              <a:rPr lang="tr-TR" sz="1400" b="1" dirty="0" err="1" smtClean="0"/>
              <a:t>gizleme»</a:t>
            </a:r>
            <a:r>
              <a:rPr lang="tr-TR" sz="1400" dirty="0" err="1" smtClean="0"/>
              <a:t>yi</a:t>
            </a:r>
            <a:r>
              <a:rPr lang="tr-TR" sz="1400" dirty="0" smtClean="0"/>
              <a:t> içeren </a:t>
            </a:r>
            <a:r>
              <a:rPr lang="tr-TR" sz="1400" b="1" dirty="0" smtClean="0"/>
              <a:t>paradoksal</a:t>
            </a:r>
            <a:r>
              <a:rPr lang="tr-TR" sz="1400" dirty="0" smtClean="0"/>
              <a:t> bir muhtevaya dönüşür. </a:t>
            </a:r>
            <a:endParaRPr lang="tr-TR" sz="1400" dirty="0"/>
          </a:p>
        </p:txBody>
      </p:sp>
    </p:spTree>
    <p:extLst>
      <p:ext uri="{BB962C8B-B14F-4D97-AF65-F5344CB8AC3E}">
        <p14:creationId xmlns:p14="http://schemas.microsoft.com/office/powerpoint/2010/main" val="38211652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u="sng" dirty="0" err="1" smtClean="0">
                <a:solidFill>
                  <a:srgbClr val="C00000"/>
                </a:solidFill>
              </a:rPr>
              <a:t>İşârî</a:t>
            </a:r>
            <a:r>
              <a:rPr lang="tr-TR" b="1" u="sng" dirty="0" smtClean="0">
                <a:solidFill>
                  <a:srgbClr val="C00000"/>
                </a:solidFill>
              </a:rPr>
              <a:t> Yorumun Arka Planı </a:t>
            </a:r>
            <a:endParaRPr lang="tr-TR" b="1" u="sng" dirty="0">
              <a:solidFill>
                <a:srgbClr val="C00000"/>
              </a:solidFill>
            </a:endParaRPr>
          </a:p>
        </p:txBody>
      </p:sp>
      <p:sp>
        <p:nvSpPr>
          <p:cNvPr id="3" name="İçerik Yer Tutucusu 2"/>
          <p:cNvSpPr>
            <a:spLocks noGrp="1"/>
          </p:cNvSpPr>
          <p:nvPr>
            <p:ph idx="1"/>
          </p:nvPr>
        </p:nvSpPr>
        <p:spPr>
          <a:xfrm>
            <a:off x="465992" y="2286000"/>
            <a:ext cx="11254154" cy="4431323"/>
          </a:xfrm>
        </p:spPr>
        <p:txBody>
          <a:bodyPr>
            <a:normAutofit lnSpcReduction="10000"/>
          </a:bodyPr>
          <a:lstStyle/>
          <a:p>
            <a:pPr algn="just"/>
            <a:r>
              <a:rPr lang="tr-TR" sz="1400" dirty="0" err="1" smtClean="0"/>
              <a:t>Serrâc’ın</a:t>
            </a:r>
            <a:r>
              <a:rPr lang="tr-TR" sz="1400" dirty="0" smtClean="0"/>
              <a:t> «</a:t>
            </a:r>
            <a:r>
              <a:rPr lang="tr-TR" sz="1400" i="1" dirty="0" smtClean="0"/>
              <a:t>manası latif olup sözle açıklanması mümkün olmayan ve manası konuşan tarafından gizli tutulan şeydir</a:t>
            </a:r>
            <a:r>
              <a:rPr lang="tr-TR" sz="1400" dirty="0" smtClean="0"/>
              <a:t>» cümlesi işaret tabirinin çerçevesini ortaya koymaktadır. Bu anlamıyla en fazla </a:t>
            </a:r>
            <a:r>
              <a:rPr lang="tr-TR" sz="1400" b="1" i="1" dirty="0" smtClean="0"/>
              <a:t>remiz</a:t>
            </a:r>
            <a:r>
              <a:rPr lang="tr-TR" sz="1400" dirty="0" smtClean="0"/>
              <a:t> kavramıyla yakın anlamlı olabilir. </a:t>
            </a:r>
          </a:p>
          <a:p>
            <a:pPr algn="just"/>
            <a:r>
              <a:rPr lang="tr-TR" sz="1400" dirty="0" smtClean="0"/>
              <a:t>Tefsir tarihinde </a:t>
            </a:r>
            <a:r>
              <a:rPr lang="tr-TR" sz="1400" b="1" dirty="0" smtClean="0"/>
              <a:t>«rivayet» </a:t>
            </a:r>
            <a:r>
              <a:rPr lang="tr-TR" sz="1400" dirty="0" smtClean="0"/>
              <a:t>ve </a:t>
            </a:r>
            <a:r>
              <a:rPr lang="tr-TR" sz="1400" b="1" dirty="0" smtClean="0"/>
              <a:t>«dirayet» </a:t>
            </a:r>
            <a:r>
              <a:rPr lang="tr-TR" sz="1400" dirty="0" smtClean="0"/>
              <a:t>olmak üzere </a:t>
            </a:r>
            <a:r>
              <a:rPr lang="tr-TR" sz="1400" b="1" dirty="0" smtClean="0"/>
              <a:t>iki çeşit </a:t>
            </a:r>
            <a:r>
              <a:rPr lang="tr-TR" sz="1400" dirty="0" smtClean="0"/>
              <a:t>tefsir türünden bahsedilmektedir. Bu tasnif </a:t>
            </a:r>
            <a:r>
              <a:rPr lang="tr-TR" sz="1400" b="1" dirty="0" smtClean="0"/>
              <a:t>yöntemlerine</a:t>
            </a:r>
            <a:r>
              <a:rPr lang="tr-TR" sz="1400" dirty="0" smtClean="0"/>
              <a:t> göre yapılmaktadır. Bir değer hükmü verilmiş olmamaktadır. Fakat </a:t>
            </a:r>
            <a:r>
              <a:rPr lang="tr-TR" sz="1400" b="1" dirty="0" smtClean="0"/>
              <a:t>«</a:t>
            </a:r>
            <a:r>
              <a:rPr lang="tr-TR" sz="1400" b="1" dirty="0" err="1" smtClean="0"/>
              <a:t>işari</a:t>
            </a:r>
            <a:r>
              <a:rPr lang="tr-TR" sz="1400" b="1" dirty="0" smtClean="0"/>
              <a:t> tefsir» </a:t>
            </a:r>
            <a:r>
              <a:rPr lang="tr-TR" sz="1400" dirty="0" smtClean="0"/>
              <a:t>dediğimizde yöntemin yanında bir değer hükmü de içermektedir. Buna </a:t>
            </a:r>
            <a:r>
              <a:rPr lang="tr-TR" sz="1400" b="1" dirty="0" smtClean="0"/>
              <a:t>«</a:t>
            </a:r>
            <a:r>
              <a:rPr lang="tr-TR" sz="1400" b="1" dirty="0" err="1" smtClean="0"/>
              <a:t>işari</a:t>
            </a:r>
            <a:r>
              <a:rPr lang="tr-TR" sz="1400" b="1" dirty="0" smtClean="0"/>
              <a:t> tefsir» </a:t>
            </a:r>
            <a:r>
              <a:rPr lang="tr-TR" sz="1400" dirty="0" smtClean="0"/>
              <a:t>tefsir literatüründe </a:t>
            </a:r>
            <a:r>
              <a:rPr lang="tr-TR" sz="1400" b="1" dirty="0" smtClean="0"/>
              <a:t>«ikincil tefsir» </a:t>
            </a:r>
            <a:r>
              <a:rPr lang="tr-TR" sz="1400" dirty="0" smtClean="0"/>
              <a:t>demektir. </a:t>
            </a:r>
            <a:r>
              <a:rPr lang="tr-TR" sz="1400" b="1" dirty="0" smtClean="0"/>
              <a:t>«</a:t>
            </a:r>
            <a:r>
              <a:rPr lang="tr-TR" sz="1400" b="1" dirty="0" err="1" smtClean="0"/>
              <a:t>İşari</a:t>
            </a:r>
            <a:r>
              <a:rPr lang="tr-TR" sz="1400" b="1" dirty="0" smtClean="0"/>
              <a:t> Tefsir</a:t>
            </a:r>
            <a:r>
              <a:rPr lang="tr-TR" sz="1400" dirty="0" smtClean="0"/>
              <a:t>» </a:t>
            </a:r>
            <a:r>
              <a:rPr lang="tr-TR" sz="1400" b="1" dirty="0" smtClean="0"/>
              <a:t>«asıl» </a:t>
            </a:r>
            <a:r>
              <a:rPr lang="tr-TR" sz="1400" dirty="0" smtClean="0"/>
              <a:t>tefsirlerden onaya gerek duyan veya asıl tefsir için destekleyici bir görev görmektedir. Dolayısıyla </a:t>
            </a:r>
            <a:r>
              <a:rPr lang="tr-TR" sz="1400" b="1" dirty="0" smtClean="0"/>
              <a:t>«</a:t>
            </a:r>
            <a:r>
              <a:rPr lang="tr-TR" sz="1400" b="1" dirty="0" err="1" smtClean="0"/>
              <a:t>işari</a:t>
            </a:r>
            <a:r>
              <a:rPr lang="tr-TR" sz="1400" b="1" dirty="0" smtClean="0"/>
              <a:t> </a:t>
            </a:r>
            <a:r>
              <a:rPr lang="tr-TR" sz="1400" b="1" dirty="0" err="1" smtClean="0"/>
              <a:t>tefsir»</a:t>
            </a:r>
            <a:r>
              <a:rPr lang="tr-TR" sz="1400" dirty="0" err="1" smtClean="0"/>
              <a:t>lerin</a:t>
            </a:r>
            <a:r>
              <a:rPr lang="tr-TR" sz="1400" dirty="0" smtClean="0"/>
              <a:t> bilgi değerleri hakkındaki tartışmalar tasavvufun İslami İlimler içindeki yeriyle </a:t>
            </a:r>
            <a:r>
              <a:rPr lang="tr-TR" sz="1400" smtClean="0"/>
              <a:t>doğrudan </a:t>
            </a:r>
            <a:r>
              <a:rPr lang="tr-TR" sz="1400" smtClean="0"/>
              <a:t>irtibatlıdır</a:t>
            </a:r>
            <a:r>
              <a:rPr lang="tr-TR" sz="1400" dirty="0" smtClean="0"/>
              <a:t>. </a:t>
            </a:r>
          </a:p>
          <a:p>
            <a:pPr algn="just"/>
            <a:r>
              <a:rPr lang="tr-TR" sz="1400" dirty="0" smtClean="0"/>
              <a:t>Bundan dolayı </a:t>
            </a:r>
            <a:r>
              <a:rPr lang="tr-TR" sz="1400" dirty="0" err="1" smtClean="0"/>
              <a:t>sufilerin</a:t>
            </a:r>
            <a:r>
              <a:rPr lang="tr-TR" sz="1400" dirty="0" smtClean="0"/>
              <a:t> nas yorumları </a:t>
            </a:r>
            <a:r>
              <a:rPr lang="tr-TR" sz="1400" b="1" dirty="0" smtClean="0"/>
              <a:t>«ikincil yorum» </a:t>
            </a:r>
            <a:r>
              <a:rPr lang="tr-TR" sz="1400" dirty="0" smtClean="0"/>
              <a:t>olma halinden nadiren kurtulmuştur. Fakat </a:t>
            </a:r>
            <a:r>
              <a:rPr lang="tr-TR" sz="1400" dirty="0" err="1" smtClean="0"/>
              <a:t>sufilerin</a:t>
            </a:r>
            <a:r>
              <a:rPr lang="tr-TR" sz="1400" dirty="0" smtClean="0"/>
              <a:t> meselelere yaklaşım tarzları değerlendirildiğinde bu durum onlar için hayati bir problem taşımamaktadır. Böyle olması tasavvuf ilminin hem meşruiyetini hem de </a:t>
            </a:r>
            <a:r>
              <a:rPr lang="tr-TR" sz="1400" dirty="0" err="1" smtClean="0"/>
              <a:t>kabulürlüğünü</a:t>
            </a:r>
            <a:r>
              <a:rPr lang="tr-TR" sz="1400" dirty="0" smtClean="0"/>
              <a:t> arttırmaktadır. </a:t>
            </a:r>
          </a:p>
          <a:p>
            <a:pPr algn="just"/>
            <a:r>
              <a:rPr lang="tr-TR" sz="1400" dirty="0" smtClean="0"/>
              <a:t>Tasavvufî Kuran Yorumlarının </a:t>
            </a:r>
            <a:r>
              <a:rPr lang="tr-TR" sz="1400" b="1" dirty="0" smtClean="0"/>
              <a:t>«ikincil yorum» </a:t>
            </a:r>
            <a:r>
              <a:rPr lang="tr-TR" sz="1400" dirty="0" smtClean="0"/>
              <a:t>olarak kabul edilmelerinin negatif sonuçlarından biri günümüzde tefsir ilminde tartışmalı bilim teorilerinden bile istifade edilirken </a:t>
            </a:r>
            <a:r>
              <a:rPr lang="tr-TR" sz="1400" dirty="0" err="1" smtClean="0"/>
              <a:t>sufilerin</a:t>
            </a:r>
            <a:r>
              <a:rPr lang="tr-TR" sz="1400" dirty="0" smtClean="0"/>
              <a:t> Kuran Yorumları </a:t>
            </a:r>
            <a:r>
              <a:rPr lang="tr-TR" sz="1400" b="1" dirty="0" smtClean="0"/>
              <a:t>göz ardı </a:t>
            </a:r>
            <a:r>
              <a:rPr lang="tr-TR" sz="1400" dirty="0" smtClean="0"/>
              <a:t>edilmektedir. </a:t>
            </a:r>
          </a:p>
          <a:p>
            <a:pPr algn="just"/>
            <a:r>
              <a:rPr lang="tr-TR" sz="1400" dirty="0" err="1" smtClean="0"/>
              <a:t>Sufilerin</a:t>
            </a:r>
            <a:r>
              <a:rPr lang="tr-TR" sz="1400" dirty="0" smtClean="0"/>
              <a:t> Kuran Yorumlarının </a:t>
            </a:r>
            <a:r>
              <a:rPr lang="tr-TR" sz="1400" b="1" dirty="0" smtClean="0"/>
              <a:t>«ikincil yorum» </a:t>
            </a:r>
            <a:r>
              <a:rPr lang="tr-TR" sz="1400" dirty="0" smtClean="0"/>
              <a:t>sayılmasının </a:t>
            </a:r>
            <a:r>
              <a:rPr lang="tr-TR" sz="1400" b="1" dirty="0" smtClean="0"/>
              <a:t>iki sebebi </a:t>
            </a:r>
            <a:r>
              <a:rPr lang="tr-TR" sz="1400" dirty="0" smtClean="0"/>
              <a:t>bulunmaktadır: </a:t>
            </a:r>
            <a:r>
              <a:rPr lang="tr-TR" sz="1400" b="1" dirty="0" smtClean="0"/>
              <a:t>1-</a:t>
            </a:r>
            <a:r>
              <a:rPr lang="tr-TR" sz="1400" dirty="0" smtClean="0"/>
              <a:t> </a:t>
            </a:r>
            <a:r>
              <a:rPr lang="tr-TR" sz="1400" b="1" dirty="0" smtClean="0"/>
              <a:t>Yorum yöntemleriyle </a:t>
            </a:r>
            <a:r>
              <a:rPr lang="tr-TR" sz="1400" dirty="0" smtClean="0"/>
              <a:t>ilgili olup takip edilebilir-nesnel bir yorum yöntemi geliştirmiş değillerdi. Böyle bir şeye başlarda niyetleri olmamıştı. Çünkü tasavvufun yaygınlaştığı dönemde </a:t>
            </a:r>
            <a:r>
              <a:rPr lang="tr-TR" sz="1400" b="1" dirty="0" smtClean="0"/>
              <a:t>«kısır ve katı» </a:t>
            </a:r>
            <a:r>
              <a:rPr lang="tr-TR" sz="1400" dirty="0" smtClean="0"/>
              <a:t>dini düşünceye karşı bir tepki olarak yaygınlaşmıştı. Bundan dolayı </a:t>
            </a:r>
            <a:r>
              <a:rPr lang="tr-TR" sz="1400" b="1" dirty="0" smtClean="0"/>
              <a:t>nazarî ve yöntemsel </a:t>
            </a:r>
            <a:r>
              <a:rPr lang="tr-TR" sz="1400" dirty="0" smtClean="0"/>
              <a:t>olanı </a:t>
            </a:r>
            <a:r>
              <a:rPr lang="tr-TR" sz="1400" b="1" dirty="0" smtClean="0"/>
              <a:t>ikincil</a:t>
            </a:r>
            <a:r>
              <a:rPr lang="tr-TR" sz="1400" dirty="0" smtClean="0"/>
              <a:t> olarak görüyorlardı. Fakat daha sonra </a:t>
            </a:r>
            <a:r>
              <a:rPr lang="tr-TR" sz="1400" b="1" dirty="0" err="1" smtClean="0"/>
              <a:t>ibahilik</a:t>
            </a:r>
            <a:r>
              <a:rPr lang="tr-TR" sz="1400" dirty="0" smtClean="0"/>
              <a:t> gibi çeşitli din dışı temayüllerin tasavvuf kisvesi altında çıkmasıyla </a:t>
            </a:r>
            <a:r>
              <a:rPr lang="tr-TR" sz="1400" b="1" dirty="0" smtClean="0"/>
              <a:t>nazarî ve yöntemsel </a:t>
            </a:r>
            <a:r>
              <a:rPr lang="tr-TR" sz="1400" dirty="0" smtClean="0"/>
              <a:t>olana yönelmişlerdir. Bu bir nevi </a:t>
            </a:r>
            <a:r>
              <a:rPr lang="tr-TR" sz="1400" b="1" dirty="0" smtClean="0"/>
              <a:t>«savunma» </a:t>
            </a:r>
            <a:r>
              <a:rPr lang="tr-TR" sz="1400" dirty="0" smtClean="0"/>
              <a:t>refleksidir. Aynı refleks </a:t>
            </a:r>
            <a:r>
              <a:rPr lang="tr-TR" sz="1400" b="1" dirty="0" smtClean="0"/>
              <a:t>Kelâm</a:t>
            </a:r>
            <a:r>
              <a:rPr lang="tr-TR" sz="1400" dirty="0" smtClean="0"/>
              <a:t> ilminde de yaklaşık aynı dönemlerde ortaya çıkmıştır. </a:t>
            </a:r>
            <a:endParaRPr lang="tr-TR" sz="1400" dirty="0"/>
          </a:p>
        </p:txBody>
      </p:sp>
    </p:spTree>
    <p:extLst>
      <p:ext uri="{BB962C8B-B14F-4D97-AF65-F5344CB8AC3E}">
        <p14:creationId xmlns:p14="http://schemas.microsoft.com/office/powerpoint/2010/main" val="24602778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u="sng" dirty="0" err="1" smtClean="0">
                <a:solidFill>
                  <a:srgbClr val="C00000"/>
                </a:solidFill>
              </a:rPr>
              <a:t>İşârî</a:t>
            </a:r>
            <a:r>
              <a:rPr lang="tr-TR" b="1" u="sng" dirty="0" smtClean="0">
                <a:solidFill>
                  <a:srgbClr val="C00000"/>
                </a:solidFill>
              </a:rPr>
              <a:t> Yorumun Arka Planı </a:t>
            </a:r>
            <a:endParaRPr lang="tr-TR" b="1" u="sng" dirty="0">
              <a:solidFill>
                <a:srgbClr val="C00000"/>
              </a:solidFill>
            </a:endParaRPr>
          </a:p>
        </p:txBody>
      </p:sp>
      <p:sp>
        <p:nvSpPr>
          <p:cNvPr id="3" name="İçerik Yer Tutucusu 2"/>
          <p:cNvSpPr>
            <a:spLocks noGrp="1"/>
          </p:cNvSpPr>
          <p:nvPr>
            <p:ph idx="1"/>
          </p:nvPr>
        </p:nvSpPr>
        <p:spPr>
          <a:xfrm>
            <a:off x="465992" y="2286000"/>
            <a:ext cx="11254154" cy="4431323"/>
          </a:xfrm>
        </p:spPr>
        <p:txBody>
          <a:bodyPr>
            <a:normAutofit/>
          </a:bodyPr>
          <a:lstStyle/>
          <a:p>
            <a:pPr algn="just"/>
            <a:r>
              <a:rPr lang="tr-TR" sz="1400" b="1" dirty="0" smtClean="0"/>
              <a:t>2- Tasavvufî</a:t>
            </a:r>
            <a:r>
              <a:rPr lang="tr-TR" sz="1400" dirty="0" smtClean="0"/>
              <a:t> olan ile </a:t>
            </a:r>
            <a:r>
              <a:rPr lang="tr-TR" sz="1400" b="1" dirty="0" err="1" smtClean="0"/>
              <a:t>Batınî</a:t>
            </a:r>
            <a:r>
              <a:rPr lang="tr-TR" sz="1400" dirty="0" smtClean="0"/>
              <a:t> olan arasındaki ilişkinin tespitindeki </a:t>
            </a:r>
            <a:r>
              <a:rPr lang="tr-TR" sz="1400" b="1" dirty="0" smtClean="0"/>
              <a:t>belirsizliktir. </a:t>
            </a:r>
            <a:r>
              <a:rPr lang="tr-TR" sz="1400" dirty="0" smtClean="0"/>
              <a:t>Tasavvufta </a:t>
            </a:r>
            <a:r>
              <a:rPr lang="tr-TR" sz="1400" b="1" dirty="0" smtClean="0"/>
              <a:t>«öznel» </a:t>
            </a:r>
            <a:r>
              <a:rPr lang="tr-TR" sz="1400" dirty="0" smtClean="0"/>
              <a:t>olan </a:t>
            </a:r>
            <a:r>
              <a:rPr lang="tr-TR" sz="1400" dirty="0" err="1" smtClean="0"/>
              <a:t>Batınîlikteki</a:t>
            </a:r>
            <a:r>
              <a:rPr lang="tr-TR" sz="1400" dirty="0" smtClean="0"/>
              <a:t> </a:t>
            </a:r>
            <a:r>
              <a:rPr lang="tr-TR" sz="1400" b="1" dirty="0" smtClean="0"/>
              <a:t>«</a:t>
            </a:r>
            <a:r>
              <a:rPr lang="tr-TR" sz="1400" b="1" dirty="0" err="1" smtClean="0"/>
              <a:t>batınîlik</a:t>
            </a:r>
            <a:r>
              <a:rPr lang="tr-TR" sz="1400" b="1" dirty="0" smtClean="0"/>
              <a:t>» </a:t>
            </a:r>
            <a:r>
              <a:rPr lang="tr-TR" sz="1400" dirty="0" smtClean="0"/>
              <a:t>bazı çevreler tarafından özdeşleştirilmeye gidilmiştir. Öyle ki </a:t>
            </a:r>
            <a:r>
              <a:rPr lang="tr-TR" sz="1400" dirty="0" err="1" smtClean="0"/>
              <a:t>Batınîlikten</a:t>
            </a:r>
            <a:r>
              <a:rPr lang="tr-TR" sz="1400" dirty="0" smtClean="0"/>
              <a:t> daha öte olumsuz çağrışımları olan </a:t>
            </a:r>
            <a:r>
              <a:rPr lang="tr-TR" sz="1400" b="1" dirty="0" err="1" smtClean="0"/>
              <a:t>Hurufîliğe</a:t>
            </a:r>
            <a:r>
              <a:rPr lang="tr-TR" sz="1400" dirty="0" smtClean="0"/>
              <a:t> benzetilmiştir. </a:t>
            </a:r>
            <a:r>
              <a:rPr lang="tr-TR" sz="1400" dirty="0" err="1" smtClean="0"/>
              <a:t>Ehl</a:t>
            </a:r>
            <a:r>
              <a:rPr lang="tr-TR" sz="1400" dirty="0" smtClean="0"/>
              <a:t>-i sünnetin çevrelerinin gördüğü </a:t>
            </a:r>
            <a:r>
              <a:rPr lang="tr-TR" sz="1400" b="1" dirty="0" smtClean="0"/>
              <a:t>en önemli tehlike </a:t>
            </a:r>
            <a:r>
              <a:rPr lang="tr-TR" sz="1400" b="1" dirty="0" err="1" smtClean="0"/>
              <a:t>Batınîlik</a:t>
            </a:r>
            <a:r>
              <a:rPr lang="tr-TR" sz="1400" b="1" dirty="0" smtClean="0"/>
              <a:t> </a:t>
            </a:r>
            <a:r>
              <a:rPr lang="tr-TR" sz="1400" dirty="0" smtClean="0"/>
              <a:t>olduğu göz ardı edilmemelidir. Ayrıca </a:t>
            </a:r>
            <a:r>
              <a:rPr lang="tr-TR" sz="1400" b="1" dirty="0" smtClean="0"/>
              <a:t>Şiî-</a:t>
            </a:r>
            <a:r>
              <a:rPr lang="tr-TR" sz="1400" b="1" dirty="0" err="1" smtClean="0"/>
              <a:t>Batınîlik</a:t>
            </a:r>
            <a:r>
              <a:rPr lang="tr-TR" sz="1400" dirty="0" smtClean="0"/>
              <a:t> ile tasavvuf arasındaki ortak noktalar da bu duruma sebebiyet vermektedir. Çünkü </a:t>
            </a:r>
            <a:r>
              <a:rPr lang="tr-TR" sz="1400" b="1" dirty="0"/>
              <a:t>a</a:t>
            </a:r>
            <a:r>
              <a:rPr lang="tr-TR" sz="1400" b="1" dirty="0" smtClean="0"/>
              <a:t>-</a:t>
            </a:r>
            <a:r>
              <a:rPr lang="tr-TR" sz="1400" dirty="0" smtClean="0"/>
              <a:t> </a:t>
            </a:r>
            <a:r>
              <a:rPr lang="tr-TR" sz="1400" dirty="0" err="1" smtClean="0"/>
              <a:t>Ehl</a:t>
            </a:r>
            <a:r>
              <a:rPr lang="tr-TR" sz="1400" dirty="0" smtClean="0"/>
              <a:t>-i </a:t>
            </a:r>
            <a:r>
              <a:rPr lang="tr-TR" sz="1400" dirty="0" err="1" smtClean="0"/>
              <a:t>beyt</a:t>
            </a:r>
            <a:r>
              <a:rPr lang="tr-TR" sz="1400" dirty="0" smtClean="0"/>
              <a:t> sevgisi ve </a:t>
            </a:r>
            <a:r>
              <a:rPr lang="tr-TR" sz="1400" b="1" dirty="0"/>
              <a:t>b</a:t>
            </a:r>
            <a:r>
              <a:rPr lang="tr-TR" sz="1400" b="1" dirty="0" smtClean="0"/>
              <a:t>-</a:t>
            </a:r>
            <a:r>
              <a:rPr lang="tr-TR" sz="1400" dirty="0" smtClean="0"/>
              <a:t> ikisinde de </a:t>
            </a:r>
            <a:r>
              <a:rPr lang="tr-TR" sz="1400" dirty="0" err="1" smtClean="0"/>
              <a:t>Zâhir</a:t>
            </a:r>
            <a:r>
              <a:rPr lang="tr-TR" sz="1400" dirty="0" smtClean="0"/>
              <a:t>-bâtın ayırımının olması tasavvufî Kuran Yorumlarının göz ardı edilmesine sebebiyet vermiştir. </a:t>
            </a:r>
            <a:r>
              <a:rPr lang="tr-TR" sz="1400" b="1" dirty="0" smtClean="0"/>
              <a:t>Bütün bunlara rağmen tasavvufun </a:t>
            </a:r>
            <a:r>
              <a:rPr lang="tr-TR" sz="1400" b="1" dirty="0" err="1" smtClean="0"/>
              <a:t>Batınîlik</a:t>
            </a:r>
            <a:r>
              <a:rPr lang="tr-TR" sz="1400" b="1" dirty="0" smtClean="0"/>
              <a:t> ve Şiî-</a:t>
            </a:r>
            <a:r>
              <a:rPr lang="tr-TR" sz="1400" b="1" dirty="0" err="1" smtClean="0"/>
              <a:t>Batınî</a:t>
            </a:r>
            <a:r>
              <a:rPr lang="tr-TR" sz="1400" b="1" dirty="0" smtClean="0"/>
              <a:t> </a:t>
            </a:r>
            <a:r>
              <a:rPr lang="tr-TR" sz="1400" b="1" dirty="0" err="1" smtClean="0"/>
              <a:t>cerayanlardan</a:t>
            </a:r>
            <a:r>
              <a:rPr lang="tr-TR" sz="1400" b="1" dirty="0" smtClean="0"/>
              <a:t> önemli farkları vardır. </a:t>
            </a:r>
            <a:r>
              <a:rPr lang="tr-TR" sz="1400" dirty="0" smtClean="0"/>
              <a:t>Zaten önemli Tasavvuf ricalinin bu iki akıma şiddetli eleştiriler yöneltmeleri arada belirgin farkların olduğunu göstermektedir. </a:t>
            </a:r>
            <a:r>
              <a:rPr lang="tr-TR" sz="1400" b="1" dirty="0" err="1" smtClean="0"/>
              <a:t>Gazzâlî</a:t>
            </a:r>
            <a:r>
              <a:rPr lang="tr-TR" sz="1400" b="1" dirty="0" smtClean="0"/>
              <a:t> ve </a:t>
            </a:r>
            <a:r>
              <a:rPr lang="tr-TR" sz="1400" b="1" dirty="0" err="1" smtClean="0"/>
              <a:t>Tirmizî</a:t>
            </a:r>
            <a:r>
              <a:rPr lang="tr-TR" sz="1400" b="1" dirty="0" smtClean="0"/>
              <a:t> </a:t>
            </a:r>
            <a:r>
              <a:rPr lang="tr-TR" sz="1400" dirty="0" smtClean="0"/>
              <a:t>bunların başında gelmektedir. </a:t>
            </a:r>
          </a:p>
          <a:p>
            <a:pPr algn="just"/>
            <a:r>
              <a:rPr lang="tr-TR" sz="1400" b="1" dirty="0" smtClean="0"/>
              <a:t>«</a:t>
            </a:r>
            <a:r>
              <a:rPr lang="tr-TR" sz="1400" b="1" dirty="0" err="1" smtClean="0"/>
              <a:t>İşari</a:t>
            </a:r>
            <a:r>
              <a:rPr lang="tr-TR" sz="1400" b="1" dirty="0" smtClean="0"/>
              <a:t> Yorum» </a:t>
            </a:r>
            <a:r>
              <a:rPr lang="tr-TR" sz="1400" dirty="0" smtClean="0"/>
              <a:t>belirli bir yönteme göre yapılan tefsire kıyasla </a:t>
            </a:r>
            <a:r>
              <a:rPr lang="tr-TR" sz="1400" b="1" dirty="0" smtClean="0"/>
              <a:t>«bağlayıcı olmayan» </a:t>
            </a:r>
            <a:r>
              <a:rPr lang="tr-TR" sz="1400" dirty="0" smtClean="0"/>
              <a:t>yorumdur. Bir yönteme sahip olması hasebiyle dinî ilimler içinde kendine yer bulmuş daha sonra yine dinî ilimlerden mülhem olarak </a:t>
            </a:r>
            <a:r>
              <a:rPr lang="tr-TR" sz="1400" b="1" dirty="0" smtClean="0"/>
              <a:t>«</a:t>
            </a:r>
            <a:r>
              <a:rPr lang="tr-TR" sz="1400" b="1" dirty="0" err="1" smtClean="0"/>
              <a:t>fıkh</a:t>
            </a:r>
            <a:r>
              <a:rPr lang="tr-TR" sz="1400" b="1" dirty="0" smtClean="0"/>
              <a:t>-ı bâtın» </a:t>
            </a:r>
            <a:r>
              <a:rPr lang="tr-TR" sz="1400" dirty="0" smtClean="0"/>
              <a:t>diyebileceğimiz bir ilme doğru gelişim göstermiştir. </a:t>
            </a:r>
          </a:p>
          <a:p>
            <a:pPr algn="just"/>
            <a:r>
              <a:rPr lang="tr-TR" sz="1400" dirty="0" smtClean="0"/>
              <a:t>Fakat tasavvuf bir manada dinin </a:t>
            </a:r>
            <a:r>
              <a:rPr lang="tr-TR" sz="1400" b="1" dirty="0" smtClean="0"/>
              <a:t>«katı-kısır» </a:t>
            </a:r>
            <a:r>
              <a:rPr lang="tr-TR" sz="1400" dirty="0" smtClean="0"/>
              <a:t>yorumlarına bir tepki olarak ortaya çıktığı için din yorumları beraberinde eleştirileri de getirmiştir. </a:t>
            </a:r>
            <a:r>
              <a:rPr lang="tr-TR" sz="1400" b="1" dirty="0" smtClean="0"/>
              <a:t>«Şeriat-hakikat» </a:t>
            </a:r>
            <a:r>
              <a:rPr lang="tr-TR" sz="1400" dirty="0" smtClean="0"/>
              <a:t>ilişkisinde hangisinin </a:t>
            </a:r>
            <a:r>
              <a:rPr lang="tr-TR" sz="1400" dirty="0" err="1" smtClean="0"/>
              <a:t>öncelendiği</a:t>
            </a:r>
            <a:r>
              <a:rPr lang="tr-TR" sz="1400" dirty="0" smtClean="0"/>
              <a:t> problemi ortaya çıkmıştır. </a:t>
            </a:r>
          </a:p>
          <a:p>
            <a:pPr algn="just"/>
            <a:r>
              <a:rPr lang="tr-TR" sz="1400" dirty="0" smtClean="0"/>
              <a:t>Tasavvuf </a:t>
            </a:r>
            <a:r>
              <a:rPr lang="tr-TR" sz="1400" b="1" dirty="0" smtClean="0"/>
              <a:t>nazarî ve yöntemsel </a:t>
            </a:r>
            <a:r>
              <a:rPr lang="tr-TR" sz="1400" dirty="0" smtClean="0"/>
              <a:t>olana yöneldikten sonra iki durum ortaya çıkmıştır. </a:t>
            </a:r>
            <a:r>
              <a:rPr lang="tr-TR" sz="1400" b="1" dirty="0" smtClean="0"/>
              <a:t>1-</a:t>
            </a:r>
            <a:r>
              <a:rPr lang="tr-TR" sz="1400" dirty="0" smtClean="0"/>
              <a:t> Tasavvuf İslâmî İlimler içinde kendine yer bulmuş, bu yer </a:t>
            </a:r>
            <a:r>
              <a:rPr lang="tr-TR" sz="1400" b="1" dirty="0" smtClean="0"/>
              <a:t>«ahlak» </a:t>
            </a:r>
            <a:r>
              <a:rPr lang="tr-TR" sz="1400" dirty="0" smtClean="0"/>
              <a:t>alanı sayılmış, kendini </a:t>
            </a:r>
            <a:r>
              <a:rPr lang="tr-TR" sz="1400" b="1" dirty="0" smtClean="0"/>
              <a:t>«</a:t>
            </a:r>
            <a:r>
              <a:rPr lang="tr-TR" sz="1400" b="1" dirty="0" err="1" smtClean="0"/>
              <a:t>fıkh</a:t>
            </a:r>
            <a:r>
              <a:rPr lang="tr-TR" sz="1400" b="1" dirty="0" smtClean="0"/>
              <a:t>-ı bâtın» </a:t>
            </a:r>
            <a:r>
              <a:rPr lang="tr-TR" sz="1400" dirty="0" smtClean="0"/>
              <a:t>olarak göstermiştir.</a:t>
            </a:r>
            <a:r>
              <a:rPr lang="tr-TR" sz="1400" b="1" dirty="0" smtClean="0"/>
              <a:t> 2- </a:t>
            </a:r>
            <a:r>
              <a:rPr lang="tr-TR" sz="1400" dirty="0" smtClean="0"/>
              <a:t>Tasavvufun doğrudan ahlakla ilgili olmayan </a:t>
            </a:r>
            <a:r>
              <a:rPr lang="tr-TR" sz="1400" b="1" dirty="0" smtClean="0"/>
              <a:t>amel ve akide </a:t>
            </a:r>
            <a:r>
              <a:rPr lang="tr-TR" sz="1400" dirty="0" smtClean="0"/>
              <a:t>konularının zahirî yönlerinde ilgili alanın alimlerine bağlı olmasıydı. Bu yönüyle </a:t>
            </a:r>
            <a:r>
              <a:rPr lang="tr-TR" sz="1400" b="1" dirty="0" err="1" smtClean="0"/>
              <a:t>Tasavvuff</a:t>
            </a:r>
            <a:r>
              <a:rPr lang="tr-TR" sz="1400" b="1" dirty="0" smtClean="0"/>
              <a:t> </a:t>
            </a:r>
            <a:r>
              <a:rPr lang="tr-TR" sz="1400" b="1" dirty="0" err="1" smtClean="0"/>
              <a:t>sünnî</a:t>
            </a:r>
            <a:r>
              <a:rPr lang="tr-TR" sz="1400" b="1" dirty="0" smtClean="0"/>
              <a:t> </a:t>
            </a:r>
            <a:r>
              <a:rPr lang="tr-TR" sz="1400" dirty="0" smtClean="0"/>
              <a:t>bir ilimdir. Çünkü </a:t>
            </a:r>
            <a:r>
              <a:rPr lang="tr-TR" sz="1400" dirty="0" err="1" smtClean="0"/>
              <a:t>Ehl</a:t>
            </a:r>
            <a:r>
              <a:rPr lang="tr-TR" sz="1400" dirty="0" smtClean="0"/>
              <a:t>-i Sünnet </a:t>
            </a:r>
            <a:r>
              <a:rPr lang="tr-TR" sz="1400" b="1" dirty="0" smtClean="0"/>
              <a:t>fıkıh ve akide </a:t>
            </a:r>
            <a:r>
              <a:rPr lang="tr-TR" sz="1400" dirty="0" smtClean="0"/>
              <a:t>mezheplerine bağlıdır. </a:t>
            </a:r>
            <a:r>
              <a:rPr lang="tr-TR" sz="1400" b="1" dirty="0" smtClean="0"/>
              <a:t>Bu hususlarda </a:t>
            </a:r>
            <a:r>
              <a:rPr lang="tr-TR" sz="1400" b="1" dirty="0" err="1" smtClean="0"/>
              <a:t>sufilerin</a:t>
            </a:r>
            <a:r>
              <a:rPr lang="tr-TR" sz="1400" b="1" dirty="0" smtClean="0"/>
              <a:t> herhangi bir yeni görüşleri olmadığı gibi tasavvuf da o alanlarla ilgili bir ilim olma iddiasında değildi. </a:t>
            </a:r>
            <a:endParaRPr lang="tr-TR" sz="1400" b="1" dirty="0"/>
          </a:p>
        </p:txBody>
      </p:sp>
    </p:spTree>
    <p:extLst>
      <p:ext uri="{BB962C8B-B14F-4D97-AF65-F5344CB8AC3E}">
        <p14:creationId xmlns:p14="http://schemas.microsoft.com/office/powerpoint/2010/main" val="10952220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u="sng" dirty="0" err="1" smtClean="0">
                <a:solidFill>
                  <a:srgbClr val="C00000"/>
                </a:solidFill>
              </a:rPr>
              <a:t>İşârî</a:t>
            </a:r>
            <a:r>
              <a:rPr lang="tr-TR" b="1" u="sng" dirty="0" smtClean="0">
                <a:solidFill>
                  <a:srgbClr val="C00000"/>
                </a:solidFill>
              </a:rPr>
              <a:t> Yorumun Arka Planı </a:t>
            </a:r>
            <a:endParaRPr lang="tr-TR" b="1" u="sng" dirty="0">
              <a:solidFill>
                <a:srgbClr val="C00000"/>
              </a:solidFill>
            </a:endParaRPr>
          </a:p>
        </p:txBody>
      </p:sp>
      <p:sp>
        <p:nvSpPr>
          <p:cNvPr id="3" name="İçerik Yer Tutucusu 2"/>
          <p:cNvSpPr>
            <a:spLocks noGrp="1"/>
          </p:cNvSpPr>
          <p:nvPr>
            <p:ph idx="1"/>
          </p:nvPr>
        </p:nvSpPr>
        <p:spPr>
          <a:xfrm>
            <a:off x="465992" y="2286000"/>
            <a:ext cx="11254154" cy="4431323"/>
          </a:xfrm>
        </p:spPr>
        <p:txBody>
          <a:bodyPr>
            <a:normAutofit/>
          </a:bodyPr>
          <a:lstStyle/>
          <a:p>
            <a:pPr algn="just"/>
            <a:r>
              <a:rPr lang="tr-TR" sz="1400" dirty="0" smtClean="0"/>
              <a:t>Bu husus </a:t>
            </a:r>
            <a:r>
              <a:rPr lang="tr-TR" sz="1400" dirty="0" err="1" smtClean="0"/>
              <a:t>özellile</a:t>
            </a:r>
            <a:r>
              <a:rPr lang="tr-TR" sz="1400" dirty="0" smtClean="0"/>
              <a:t> </a:t>
            </a:r>
            <a:r>
              <a:rPr lang="tr-TR" sz="1400" b="1" dirty="0" smtClean="0"/>
              <a:t>«işaret» </a:t>
            </a:r>
            <a:r>
              <a:rPr lang="tr-TR" sz="1400" dirty="0" smtClean="0"/>
              <a:t>kavramını anlamak için önemlidir. Çünkü işaret </a:t>
            </a:r>
            <a:r>
              <a:rPr lang="tr-TR" sz="1400" b="1" dirty="0" smtClean="0"/>
              <a:t>«yorumda ikincil» </a:t>
            </a:r>
            <a:r>
              <a:rPr lang="tr-TR" sz="1400" dirty="0" smtClean="0"/>
              <a:t>olmayı gerektirir. </a:t>
            </a:r>
            <a:r>
              <a:rPr lang="tr-TR" sz="1400" b="1" dirty="0" smtClean="0"/>
              <a:t>«</a:t>
            </a:r>
            <a:r>
              <a:rPr lang="tr-TR" sz="1400" b="1" dirty="0" err="1" smtClean="0"/>
              <a:t>İşari</a:t>
            </a:r>
            <a:r>
              <a:rPr lang="tr-TR" sz="1400" b="1" dirty="0" smtClean="0"/>
              <a:t> Yorum» </a:t>
            </a:r>
            <a:r>
              <a:rPr lang="tr-TR" sz="1400" dirty="0" smtClean="0"/>
              <a:t>denildiğinde akla </a:t>
            </a:r>
            <a:r>
              <a:rPr lang="tr-TR" sz="1400" b="1" dirty="0" err="1" smtClean="0"/>
              <a:t>itikadi</a:t>
            </a:r>
            <a:r>
              <a:rPr lang="tr-TR" sz="1400" b="1" dirty="0" smtClean="0"/>
              <a:t> ve amelî alanla </a:t>
            </a:r>
            <a:r>
              <a:rPr lang="tr-TR" sz="1400" dirty="0" smtClean="0"/>
              <a:t>ilgili bir hüküm gelmez. Başka bir ifadeyle </a:t>
            </a:r>
            <a:r>
              <a:rPr lang="tr-TR" sz="1400" b="1" dirty="0" smtClean="0"/>
              <a:t>«</a:t>
            </a:r>
            <a:r>
              <a:rPr lang="tr-TR" sz="1400" b="1" dirty="0" err="1" smtClean="0"/>
              <a:t>işari</a:t>
            </a:r>
            <a:r>
              <a:rPr lang="tr-TR" sz="1400" b="1" dirty="0" smtClean="0"/>
              <a:t> yorum» </a:t>
            </a:r>
            <a:r>
              <a:rPr lang="tr-TR" sz="1400" dirty="0" smtClean="0"/>
              <a:t>amel akide alanında gerçekleşen </a:t>
            </a:r>
            <a:r>
              <a:rPr lang="tr-TR" sz="1400" b="1" dirty="0" smtClean="0"/>
              <a:t>«</a:t>
            </a:r>
            <a:r>
              <a:rPr lang="tr-TR" sz="1400" b="1" dirty="0" err="1" smtClean="0"/>
              <a:t>istinbat</a:t>
            </a:r>
            <a:r>
              <a:rPr lang="tr-TR" sz="1400" b="1" dirty="0" smtClean="0"/>
              <a:t>» ve «tefsir» </a:t>
            </a:r>
            <a:r>
              <a:rPr lang="tr-TR" sz="1400" dirty="0" smtClean="0"/>
              <a:t>ameliyesi değildir. </a:t>
            </a:r>
          </a:p>
          <a:p>
            <a:pPr algn="just"/>
            <a:r>
              <a:rPr lang="tr-TR" sz="1400" b="1" dirty="0" smtClean="0"/>
              <a:t>«</a:t>
            </a:r>
            <a:r>
              <a:rPr lang="tr-TR" sz="1400" b="1" dirty="0" err="1" smtClean="0"/>
              <a:t>İşari</a:t>
            </a:r>
            <a:r>
              <a:rPr lang="tr-TR" sz="1400" b="1" dirty="0" smtClean="0"/>
              <a:t> </a:t>
            </a:r>
            <a:r>
              <a:rPr lang="tr-TR" sz="1400" b="1" dirty="0" err="1" smtClean="0"/>
              <a:t>Yorum»un</a:t>
            </a:r>
            <a:r>
              <a:rPr lang="tr-TR" sz="1400" b="1" dirty="0" smtClean="0"/>
              <a:t> </a:t>
            </a:r>
            <a:r>
              <a:rPr lang="tr-TR" sz="1400" dirty="0" smtClean="0"/>
              <a:t>iki maksadı vardır: </a:t>
            </a:r>
            <a:r>
              <a:rPr lang="tr-TR" sz="1400" b="1" dirty="0" smtClean="0"/>
              <a:t>1-</a:t>
            </a:r>
            <a:r>
              <a:rPr lang="tr-TR" sz="1400" dirty="0" smtClean="0"/>
              <a:t> Fıkıh ve Kelam gibi zahirî ilimlerin, bağlayıcı kendilerinden </a:t>
            </a:r>
            <a:r>
              <a:rPr lang="tr-TR" sz="1400" dirty="0" err="1" smtClean="0"/>
              <a:t>istinbat</a:t>
            </a:r>
            <a:r>
              <a:rPr lang="tr-TR" sz="1400" dirty="0" smtClean="0"/>
              <a:t> ettikleri ayetlerin </a:t>
            </a:r>
            <a:r>
              <a:rPr lang="tr-TR" sz="1400" b="1" dirty="0" smtClean="0"/>
              <a:t>«ikincil anlamlarını» </a:t>
            </a:r>
            <a:r>
              <a:rPr lang="tr-TR" sz="1400" dirty="0" smtClean="0"/>
              <a:t>ve onların manevî hayatla olan irtibatlarını bulmaktır. Mesela savaş, ganimet konulu ayetlerin hükümlerini tespit etmekle uğraşmaz, daha başka manevî hükümler </a:t>
            </a:r>
            <a:r>
              <a:rPr lang="tr-TR" sz="1400" dirty="0" err="1" smtClean="0"/>
              <a:t>istinbat</a:t>
            </a:r>
            <a:r>
              <a:rPr lang="tr-TR" sz="1400" dirty="0" smtClean="0"/>
              <a:t> eder. </a:t>
            </a:r>
            <a:r>
              <a:rPr lang="tr-TR" sz="1400" dirty="0" err="1" smtClean="0"/>
              <a:t>Sufiler</a:t>
            </a:r>
            <a:r>
              <a:rPr lang="tr-TR" sz="1400" dirty="0" smtClean="0"/>
              <a:t> bu şekilde yorumları sadece ayet ve hadisler özelinde yapmazlar. Söz gelimi </a:t>
            </a:r>
            <a:r>
              <a:rPr lang="tr-TR" sz="1400" dirty="0" err="1" smtClean="0"/>
              <a:t>Kuşeyrî</a:t>
            </a:r>
            <a:r>
              <a:rPr lang="tr-TR" sz="1400" dirty="0" smtClean="0"/>
              <a:t> nahvin kurallarından hareketle bir takım kalbî hükümler çıkardığı </a:t>
            </a:r>
            <a:r>
              <a:rPr lang="tr-TR" sz="1400" b="1" dirty="0" smtClean="0"/>
              <a:t>«</a:t>
            </a:r>
            <a:r>
              <a:rPr lang="tr-TR" sz="1400" b="1" dirty="0" err="1" smtClean="0"/>
              <a:t>Nahvu’l-Kulub</a:t>
            </a:r>
            <a:r>
              <a:rPr lang="tr-TR" sz="1400" b="1" dirty="0" smtClean="0"/>
              <a:t>» </a:t>
            </a:r>
            <a:r>
              <a:rPr lang="tr-TR" sz="1400" dirty="0" smtClean="0"/>
              <a:t>isimli bir eser yazmıştır. </a:t>
            </a:r>
            <a:r>
              <a:rPr lang="tr-TR" sz="1400" b="1" dirty="0" smtClean="0"/>
              <a:t>2- «</a:t>
            </a:r>
            <a:r>
              <a:rPr lang="tr-TR" sz="1400" b="1" dirty="0" err="1" smtClean="0"/>
              <a:t>İşari</a:t>
            </a:r>
            <a:r>
              <a:rPr lang="tr-TR" sz="1400" b="1" dirty="0" smtClean="0"/>
              <a:t> </a:t>
            </a:r>
            <a:r>
              <a:rPr lang="tr-TR" sz="1400" b="1" dirty="0" err="1" smtClean="0"/>
              <a:t>yorum»un</a:t>
            </a:r>
            <a:r>
              <a:rPr lang="tr-TR" sz="1400" b="1" dirty="0" smtClean="0"/>
              <a:t> </a:t>
            </a:r>
            <a:r>
              <a:rPr lang="tr-TR" sz="1400" dirty="0" smtClean="0"/>
              <a:t>ikinci maksadı </a:t>
            </a:r>
            <a:r>
              <a:rPr lang="tr-TR" sz="1400" b="1" dirty="0" smtClean="0"/>
              <a:t>ahlakla ilgili ayetlerin yorumunu </a:t>
            </a:r>
            <a:r>
              <a:rPr lang="tr-TR" sz="1400" dirty="0" smtClean="0"/>
              <a:t>yapmaktır. </a:t>
            </a:r>
            <a:r>
              <a:rPr lang="tr-TR" sz="1400" b="1" dirty="0" smtClean="0"/>
              <a:t>«Ahlak» </a:t>
            </a:r>
            <a:r>
              <a:rPr lang="tr-TR" sz="1400" dirty="0" smtClean="0"/>
              <a:t>tasavvufun </a:t>
            </a:r>
            <a:r>
              <a:rPr lang="tr-TR" sz="1400" dirty="0" err="1" smtClean="0"/>
              <a:t>İslamî</a:t>
            </a:r>
            <a:r>
              <a:rPr lang="tr-TR" sz="1400" dirty="0" smtClean="0"/>
              <a:t> İlimler içinde kendisine mahsus saydığı alandır. </a:t>
            </a:r>
            <a:r>
              <a:rPr lang="tr-TR" sz="1400" b="1" dirty="0" smtClean="0"/>
              <a:t>Sünnî Tasavvufun teşekkülü bunu sağlamış, tasavvuf din bilimleri arasında «</a:t>
            </a:r>
            <a:r>
              <a:rPr lang="tr-TR" sz="1400" b="1" dirty="0" err="1" smtClean="0"/>
              <a:t>fıkh</a:t>
            </a:r>
            <a:r>
              <a:rPr lang="tr-TR" sz="1400" b="1" dirty="0" smtClean="0"/>
              <a:t>-ı bâtın» veya «ahlak» olarak yer edinmişti. </a:t>
            </a:r>
            <a:r>
              <a:rPr lang="tr-TR" sz="1400" dirty="0" smtClean="0"/>
              <a:t>Bundan dolayı </a:t>
            </a:r>
            <a:r>
              <a:rPr lang="tr-TR" sz="1400" b="1" dirty="0" smtClean="0"/>
              <a:t>«ahlak»</a:t>
            </a:r>
            <a:r>
              <a:rPr lang="tr-TR" sz="1400" dirty="0" smtClean="0"/>
              <a:t> veya </a:t>
            </a:r>
            <a:r>
              <a:rPr lang="tr-TR" sz="1400" b="1" dirty="0" smtClean="0"/>
              <a:t>«</a:t>
            </a:r>
            <a:r>
              <a:rPr lang="tr-TR" sz="1400" b="1" dirty="0" err="1" smtClean="0"/>
              <a:t>fıkh</a:t>
            </a:r>
            <a:r>
              <a:rPr lang="tr-TR" sz="1400" b="1" dirty="0" smtClean="0"/>
              <a:t>-ı </a:t>
            </a:r>
            <a:r>
              <a:rPr lang="tr-TR" sz="1400" b="1" dirty="0" err="1" smtClean="0"/>
              <a:t>bâtın»da</a:t>
            </a:r>
            <a:r>
              <a:rPr lang="tr-TR" sz="1400" b="1" dirty="0" smtClean="0"/>
              <a:t> </a:t>
            </a:r>
            <a:r>
              <a:rPr lang="tr-TR" sz="1400" dirty="0" smtClean="0"/>
              <a:t>otorite </a:t>
            </a:r>
            <a:r>
              <a:rPr lang="tr-TR" sz="1400" dirty="0" err="1" smtClean="0"/>
              <a:t>sufilere</a:t>
            </a:r>
            <a:r>
              <a:rPr lang="tr-TR" sz="1400" dirty="0" smtClean="0"/>
              <a:t> aittir. </a:t>
            </a:r>
            <a:r>
              <a:rPr lang="tr-TR" sz="1400" dirty="0" err="1" smtClean="0"/>
              <a:t>Sufiler</a:t>
            </a:r>
            <a:r>
              <a:rPr lang="tr-TR" sz="1400" dirty="0" smtClean="0"/>
              <a:t> bu konularda hüküm </a:t>
            </a:r>
            <a:r>
              <a:rPr lang="tr-TR" sz="1400" dirty="0" err="1" smtClean="0"/>
              <a:t>istinbat</a:t>
            </a:r>
            <a:r>
              <a:rPr lang="tr-TR" sz="1400" dirty="0" smtClean="0"/>
              <a:t> ederler, </a:t>
            </a:r>
            <a:r>
              <a:rPr lang="tr-TR" sz="1400" dirty="0" err="1" smtClean="0"/>
              <a:t>ictihadları</a:t>
            </a:r>
            <a:r>
              <a:rPr lang="tr-TR" sz="1400" dirty="0" smtClean="0"/>
              <a:t> doğru veya yanlış olabilir veya kendi aralarında ihtilaflara düşebilirler. </a:t>
            </a:r>
          </a:p>
          <a:p>
            <a:pPr algn="just"/>
            <a:r>
              <a:rPr lang="tr-TR" sz="1400" b="1" dirty="0" smtClean="0"/>
              <a:t>SUFİLERİN YORUMLARININ ÖZELLİKLERİ:</a:t>
            </a:r>
          </a:p>
          <a:p>
            <a:pPr algn="just"/>
            <a:r>
              <a:rPr lang="tr-TR" sz="1400" b="1" dirty="0" smtClean="0"/>
              <a:t>a. </a:t>
            </a:r>
            <a:r>
              <a:rPr lang="tr-TR" sz="1400" b="1" dirty="0" err="1" smtClean="0"/>
              <a:t>İşarî</a:t>
            </a:r>
            <a:r>
              <a:rPr lang="tr-TR" sz="1400" b="1" dirty="0" smtClean="0"/>
              <a:t> Yorumun Maksadı: Pratiklik veya Amelî Olan Nazarîye Tercih</a:t>
            </a:r>
          </a:p>
          <a:p>
            <a:pPr algn="just"/>
            <a:r>
              <a:rPr lang="tr-TR" sz="1400" dirty="0" err="1" smtClean="0"/>
              <a:t>İşarî</a:t>
            </a:r>
            <a:r>
              <a:rPr lang="tr-TR" sz="1400" dirty="0" smtClean="0"/>
              <a:t> Yorumun bariz özelliği </a:t>
            </a:r>
            <a:r>
              <a:rPr lang="tr-TR" sz="1400" b="1" dirty="0" smtClean="0"/>
              <a:t>maksadının amel </a:t>
            </a:r>
            <a:r>
              <a:rPr lang="tr-TR" sz="1400" dirty="0" smtClean="0"/>
              <a:t>olmasıdır. Bundan dolayı </a:t>
            </a:r>
            <a:r>
              <a:rPr lang="tr-TR" sz="1400" b="1" dirty="0" err="1" smtClean="0"/>
              <a:t>Kuşeyrî</a:t>
            </a:r>
            <a:r>
              <a:rPr lang="tr-TR" sz="1400" dirty="0" smtClean="0"/>
              <a:t> «</a:t>
            </a:r>
            <a:r>
              <a:rPr lang="tr-TR" sz="1400" i="1" dirty="0" smtClean="0"/>
              <a:t>Akıl ve </a:t>
            </a:r>
            <a:r>
              <a:rPr lang="tr-TR" sz="1400" i="1" dirty="0" err="1" smtClean="0"/>
              <a:t>sahv</a:t>
            </a:r>
            <a:r>
              <a:rPr lang="tr-TR" sz="1400" i="1" dirty="0" smtClean="0"/>
              <a:t> sahibi az lafızdan çok anlam çıkarırken </a:t>
            </a:r>
            <a:r>
              <a:rPr lang="tr-TR" sz="1400" i="1" dirty="0" err="1" smtClean="0"/>
              <a:t>gaybet</a:t>
            </a:r>
            <a:r>
              <a:rPr lang="tr-TR" sz="1400" i="1" dirty="0" smtClean="0"/>
              <a:t> ve </a:t>
            </a:r>
            <a:r>
              <a:rPr lang="tr-TR" sz="1400" i="1" dirty="0" err="1" smtClean="0"/>
              <a:t>mahv</a:t>
            </a:r>
            <a:r>
              <a:rPr lang="tr-TR" sz="1400" i="1" dirty="0" smtClean="0"/>
              <a:t> halinde olan çok kelamdan az anlam çıkarır</a:t>
            </a:r>
            <a:r>
              <a:rPr lang="tr-TR" sz="1400" dirty="0" smtClean="0"/>
              <a:t>.» Bu bakış açısı her dönem </a:t>
            </a:r>
            <a:r>
              <a:rPr lang="tr-TR" sz="1400" dirty="0" err="1" smtClean="0"/>
              <a:t>sufi</a:t>
            </a:r>
            <a:r>
              <a:rPr lang="tr-TR" sz="1400" dirty="0" smtClean="0"/>
              <a:t> yorumculuğun vazgeçilmez ilkesidir. «</a:t>
            </a:r>
            <a:r>
              <a:rPr lang="tr-TR" sz="1400" i="1" dirty="0" smtClean="0"/>
              <a:t>Kişi </a:t>
            </a:r>
            <a:r>
              <a:rPr lang="tr-TR" sz="1400" i="1" dirty="0" err="1" smtClean="0"/>
              <a:t>Kur’ân’da</a:t>
            </a:r>
            <a:r>
              <a:rPr lang="tr-TR" sz="1400" i="1" dirty="0" smtClean="0"/>
              <a:t> her şeyi bulabilmelidir</a:t>
            </a:r>
            <a:r>
              <a:rPr lang="tr-TR" sz="1400" dirty="0" smtClean="0"/>
              <a:t>» cümlesi aslında </a:t>
            </a:r>
            <a:r>
              <a:rPr lang="tr-TR" sz="1400" b="1" dirty="0" smtClean="0"/>
              <a:t>her ayeti amel maksadıyla yorumlamak </a:t>
            </a:r>
            <a:r>
              <a:rPr lang="tr-TR" sz="1400" dirty="0" smtClean="0"/>
              <a:t>ilkesini izah eder. </a:t>
            </a:r>
            <a:r>
              <a:rPr lang="tr-TR" sz="1400" dirty="0" err="1" smtClean="0"/>
              <a:t>Dolayısıyle</a:t>
            </a:r>
            <a:r>
              <a:rPr lang="tr-TR" sz="1400" dirty="0" smtClean="0"/>
              <a:t> «</a:t>
            </a:r>
            <a:r>
              <a:rPr lang="tr-TR" sz="1400" b="1" dirty="0" smtClean="0"/>
              <a:t>amel için olmayan bilgi, bilgi değildir</a:t>
            </a:r>
            <a:r>
              <a:rPr lang="tr-TR" sz="1400" dirty="0" smtClean="0"/>
              <a:t>» diye söylemişlerdir. </a:t>
            </a:r>
            <a:endParaRPr lang="tr-TR" sz="1400" dirty="0"/>
          </a:p>
        </p:txBody>
      </p:sp>
    </p:spTree>
    <p:extLst>
      <p:ext uri="{BB962C8B-B14F-4D97-AF65-F5344CB8AC3E}">
        <p14:creationId xmlns:p14="http://schemas.microsoft.com/office/powerpoint/2010/main" val="9199850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u="sng" dirty="0" err="1" smtClean="0">
                <a:solidFill>
                  <a:srgbClr val="C00000"/>
                </a:solidFill>
              </a:rPr>
              <a:t>İşârî</a:t>
            </a:r>
            <a:r>
              <a:rPr lang="tr-TR" b="1" u="sng" dirty="0" smtClean="0">
                <a:solidFill>
                  <a:srgbClr val="C00000"/>
                </a:solidFill>
              </a:rPr>
              <a:t> Yorumun Arka Planı </a:t>
            </a:r>
            <a:endParaRPr lang="tr-TR" b="1" u="sng" dirty="0">
              <a:solidFill>
                <a:srgbClr val="C00000"/>
              </a:solidFill>
            </a:endParaRPr>
          </a:p>
        </p:txBody>
      </p:sp>
      <p:sp>
        <p:nvSpPr>
          <p:cNvPr id="3" name="İçerik Yer Tutucusu 2"/>
          <p:cNvSpPr>
            <a:spLocks noGrp="1"/>
          </p:cNvSpPr>
          <p:nvPr>
            <p:ph idx="1"/>
          </p:nvPr>
        </p:nvSpPr>
        <p:spPr>
          <a:xfrm>
            <a:off x="465992" y="2286000"/>
            <a:ext cx="11254154" cy="4431323"/>
          </a:xfrm>
        </p:spPr>
        <p:txBody>
          <a:bodyPr>
            <a:normAutofit/>
          </a:bodyPr>
          <a:lstStyle/>
          <a:p>
            <a:pPr algn="just"/>
            <a:r>
              <a:rPr lang="tr-TR" sz="1400" dirty="0" err="1" smtClean="0"/>
              <a:t>Sufilerin</a:t>
            </a:r>
            <a:r>
              <a:rPr lang="tr-TR" sz="1400" dirty="0" smtClean="0"/>
              <a:t> bu anlayışları </a:t>
            </a:r>
            <a:r>
              <a:rPr lang="tr-TR" sz="1400" dirty="0" err="1" smtClean="0"/>
              <a:t>Kur’ân’ın</a:t>
            </a:r>
            <a:r>
              <a:rPr lang="tr-TR" sz="1400" dirty="0" smtClean="0"/>
              <a:t> </a:t>
            </a:r>
            <a:r>
              <a:rPr lang="tr-TR" sz="1400" b="1" dirty="0" smtClean="0"/>
              <a:t>sanki her insana yeni inmiş gibi </a:t>
            </a:r>
            <a:r>
              <a:rPr lang="tr-TR" sz="1400" dirty="0" smtClean="0"/>
              <a:t>okunmasıdır. Dolayısıyla </a:t>
            </a:r>
            <a:r>
              <a:rPr lang="tr-TR" sz="1400" dirty="0" err="1" smtClean="0"/>
              <a:t>Kur’ân’ın</a:t>
            </a:r>
            <a:r>
              <a:rPr lang="tr-TR" sz="1400" dirty="0" smtClean="0"/>
              <a:t> iki çeşit nüzulünün olduğunu söylemektedirler. </a:t>
            </a:r>
            <a:r>
              <a:rPr lang="tr-TR" sz="1400" b="1" dirty="0" smtClean="0"/>
              <a:t>1- İnzal: </a:t>
            </a:r>
            <a:r>
              <a:rPr lang="tr-TR" sz="1400" dirty="0" err="1" smtClean="0"/>
              <a:t>Kur’ân’ın</a:t>
            </a:r>
            <a:r>
              <a:rPr lang="tr-TR" sz="1400" dirty="0" smtClean="0"/>
              <a:t> Peygambere indirilmesi </a:t>
            </a:r>
            <a:r>
              <a:rPr lang="tr-TR" sz="1400" b="1" dirty="0" smtClean="0"/>
              <a:t>2- Tenzil: </a:t>
            </a:r>
            <a:r>
              <a:rPr lang="tr-TR" sz="1400" dirty="0" smtClean="0"/>
              <a:t>Onun her bir müminin kalbine sanki yeniden indirilmesidir. Bundan dolayı üç aşamalı bir </a:t>
            </a:r>
            <a:r>
              <a:rPr lang="tr-TR" sz="1400" dirty="0" err="1" smtClean="0"/>
              <a:t>Kur’ân</a:t>
            </a:r>
            <a:r>
              <a:rPr lang="tr-TR" sz="1400" dirty="0" smtClean="0"/>
              <a:t> dinleme adabından bahsederler: </a:t>
            </a:r>
            <a:r>
              <a:rPr lang="tr-TR" sz="1400" b="1" dirty="0" smtClean="0"/>
              <a:t>Peygamber, Cebrail ve Allah’tan </a:t>
            </a:r>
            <a:r>
              <a:rPr lang="tr-TR" sz="1400" dirty="0" smtClean="0"/>
              <a:t>dinlemektir. </a:t>
            </a:r>
          </a:p>
          <a:p>
            <a:pPr algn="just"/>
            <a:r>
              <a:rPr lang="tr-TR" sz="1400" b="1" i="1" dirty="0" err="1"/>
              <a:t>Tenzîl</a:t>
            </a:r>
            <a:r>
              <a:rPr lang="tr-TR" sz="1400" b="1" dirty="0"/>
              <a:t> </a:t>
            </a:r>
            <a:r>
              <a:rPr lang="tr-TR" sz="1400" dirty="0"/>
              <a:t>düşüncesi </a:t>
            </a:r>
            <a:r>
              <a:rPr lang="tr-TR" sz="1400" dirty="0" err="1"/>
              <a:t>sûfîlerin</a:t>
            </a:r>
            <a:r>
              <a:rPr lang="tr-TR" sz="1400" dirty="0"/>
              <a:t> </a:t>
            </a:r>
            <a:r>
              <a:rPr lang="tr-TR" sz="1400" dirty="0" err="1"/>
              <a:t>Kur’ân</a:t>
            </a:r>
            <a:r>
              <a:rPr lang="tr-TR" sz="1400" dirty="0"/>
              <a:t> yorumuna çok geniş bir alan açmaktadır. </a:t>
            </a:r>
            <a:r>
              <a:rPr lang="tr-TR" sz="1400" b="1" dirty="0"/>
              <a:t>Çünkü her bir ayetin, hatta her bir harfin söylediği, anlattığı yepyeni manalar ortaya çıkmaktadır. </a:t>
            </a:r>
            <a:r>
              <a:rPr lang="tr-TR" sz="1400" dirty="0"/>
              <a:t>Bu düşüncenin </a:t>
            </a:r>
            <a:r>
              <a:rPr lang="tr-TR" sz="1400" dirty="0" err="1"/>
              <a:t>sûfîlerin</a:t>
            </a:r>
            <a:r>
              <a:rPr lang="tr-TR" sz="1400" dirty="0"/>
              <a:t> yeni bir şeyler söyleme, daha önce söylenmiş sözlerden farklı şeyler ortaya koyma gayretiyle alakalı olduğu söylenebilir. </a:t>
            </a:r>
            <a:r>
              <a:rPr lang="tr-TR" sz="1400" dirty="0" err="1"/>
              <a:t>Sûfî</a:t>
            </a:r>
            <a:r>
              <a:rPr lang="tr-TR" sz="1400" dirty="0"/>
              <a:t> her bir ayetin, ayetlerdeki her bir harfin </a:t>
            </a:r>
            <a:r>
              <a:rPr lang="tr-TR" sz="1400" b="1" dirty="0"/>
              <a:t>muhatabının kendisi</a:t>
            </a:r>
            <a:r>
              <a:rPr lang="tr-TR" sz="1400" dirty="0"/>
              <a:t> olduğunu düşünmektedir. </a:t>
            </a:r>
            <a:r>
              <a:rPr lang="tr-TR" sz="1400" dirty="0" err="1"/>
              <a:t>Kur’ân’a</a:t>
            </a:r>
            <a:r>
              <a:rPr lang="tr-TR" sz="1400" dirty="0"/>
              <a:t> yaptığı </a:t>
            </a:r>
            <a:r>
              <a:rPr lang="tr-TR" sz="1400" dirty="0" err="1"/>
              <a:t>işârî</a:t>
            </a:r>
            <a:r>
              <a:rPr lang="tr-TR" sz="1400" dirty="0"/>
              <a:t> yorumlar da bu muhataplık sonucu kendisinde meydana gelen etkinin lafza dökülmüş hali olmaktadır. Dolayısıyla </a:t>
            </a:r>
            <a:r>
              <a:rPr lang="tr-TR" sz="1400" dirty="0" err="1"/>
              <a:t>sûfî</a:t>
            </a:r>
            <a:r>
              <a:rPr lang="tr-TR" sz="1400" dirty="0"/>
              <a:t> </a:t>
            </a:r>
            <a:r>
              <a:rPr lang="tr-TR" sz="1400" dirty="0" err="1"/>
              <a:t>Kur’ân</a:t>
            </a:r>
            <a:r>
              <a:rPr lang="tr-TR" sz="1400" dirty="0"/>
              <a:t> ayetlerine yorum yaparken ayetlerinin, hatta harflerinin kendisindeki izdüşümünü aktarma gayreti içinde olmaktadır. Bundan dolayı olsa gerek Şemseddin </a:t>
            </a:r>
            <a:r>
              <a:rPr lang="tr-TR" sz="1400" dirty="0" err="1"/>
              <a:t>Tebrizî</a:t>
            </a:r>
            <a:r>
              <a:rPr lang="tr-TR" sz="1400" dirty="0"/>
              <a:t> (v. 645/1247-8) </a:t>
            </a:r>
            <a:r>
              <a:rPr lang="tr-TR" sz="1400" dirty="0" err="1"/>
              <a:t>Kur’ân</a:t>
            </a:r>
            <a:r>
              <a:rPr lang="tr-TR" sz="1400" dirty="0"/>
              <a:t> tefsiri ile ilgili şöyle demektedir: “</a:t>
            </a:r>
            <a:r>
              <a:rPr lang="tr-TR" sz="1400" i="1" dirty="0" err="1"/>
              <a:t>Kudsî</a:t>
            </a:r>
            <a:r>
              <a:rPr lang="tr-TR" sz="1400" i="1" dirty="0"/>
              <a:t> varken </a:t>
            </a:r>
            <a:r>
              <a:rPr lang="tr-TR" sz="1400" i="1" dirty="0" err="1"/>
              <a:t>Tusî’yi</a:t>
            </a:r>
            <a:r>
              <a:rPr lang="tr-TR" sz="1400" i="1" dirty="0"/>
              <a:t> ne yapalım? Rahman suresinde ‘Allah </a:t>
            </a:r>
            <a:r>
              <a:rPr lang="tr-TR" sz="1400" i="1" dirty="0" err="1"/>
              <a:t>Kur’ân’ı</a:t>
            </a:r>
            <a:r>
              <a:rPr lang="tr-TR" sz="1400" i="1" dirty="0"/>
              <a:t> ona öğretti.’ ayetinden anlaşılıyor ki, </a:t>
            </a:r>
            <a:r>
              <a:rPr lang="tr-TR" sz="1400" i="1" dirty="0" err="1"/>
              <a:t>Kur’ân’ın</a:t>
            </a:r>
            <a:r>
              <a:rPr lang="tr-TR" sz="1400" i="1" dirty="0"/>
              <a:t> tefsirini yine Allah’tan dinlemek gerektir. Bunu Hak’tan başkasından dinleyemezsin. O yorumcuların tefsiri onların kendi halidir. Yoksa </a:t>
            </a:r>
            <a:r>
              <a:rPr lang="tr-TR" sz="1400" i="1" dirty="0" err="1"/>
              <a:t>Kur’ân’ın</a:t>
            </a:r>
            <a:r>
              <a:rPr lang="tr-TR" sz="1400" i="1" dirty="0"/>
              <a:t> tefsiri </a:t>
            </a:r>
            <a:r>
              <a:rPr lang="tr-TR" sz="1400" i="1" dirty="0" smtClean="0"/>
              <a:t>değil.» </a:t>
            </a:r>
            <a:r>
              <a:rPr lang="tr-TR" sz="1400" b="1" dirty="0" err="1"/>
              <a:t>Tebrizi’nin</a:t>
            </a:r>
            <a:r>
              <a:rPr lang="tr-TR" sz="1400" b="1" dirty="0"/>
              <a:t> üzerinde durduğu husus daha önce söylenmiş sözlerin zaten var olduğu, asıl yapılması gerekenin ise bunun üzerine yeni bir şeyler bina etmek gerektiğidir. </a:t>
            </a:r>
            <a:r>
              <a:rPr lang="tr-TR" sz="1400" dirty="0"/>
              <a:t>Bahsi geçen sözlerinden ona göre tefsirin, insanın </a:t>
            </a:r>
            <a:r>
              <a:rPr lang="tr-TR" sz="1400" dirty="0" err="1"/>
              <a:t>Kur’ân’ı</a:t>
            </a:r>
            <a:r>
              <a:rPr lang="tr-TR" sz="1400" dirty="0"/>
              <a:t> Allah’tan kendisine </a:t>
            </a:r>
            <a:r>
              <a:rPr lang="tr-TR" sz="1400" b="1" dirty="0"/>
              <a:t>yeni iniyormuş gibi </a:t>
            </a:r>
            <a:r>
              <a:rPr lang="tr-TR" sz="1400" dirty="0"/>
              <a:t>kabul edip, bu kabul sonucunda insan benliğinde meydana gelen etkinin ibareye aktarılmış hali olduğu gibi bir sonuca varılabilir. Bundan dolayı olsa gerek, söylenmiş sözlerin aktarılmasına kızıp, yeni sözler duymak istediğini ifade </a:t>
            </a:r>
            <a:r>
              <a:rPr lang="tr-TR" sz="1400" dirty="0" smtClean="0"/>
              <a:t>etmektedir.</a:t>
            </a:r>
          </a:p>
          <a:p>
            <a:pPr algn="just"/>
            <a:endParaRPr lang="tr-TR" sz="1400" dirty="0"/>
          </a:p>
        </p:txBody>
      </p:sp>
    </p:spTree>
    <p:extLst>
      <p:ext uri="{BB962C8B-B14F-4D97-AF65-F5344CB8AC3E}">
        <p14:creationId xmlns:p14="http://schemas.microsoft.com/office/powerpoint/2010/main" val="21916908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u="sng" dirty="0" err="1" smtClean="0">
                <a:solidFill>
                  <a:srgbClr val="C00000"/>
                </a:solidFill>
              </a:rPr>
              <a:t>İşârî</a:t>
            </a:r>
            <a:r>
              <a:rPr lang="tr-TR" b="1" u="sng" dirty="0" smtClean="0">
                <a:solidFill>
                  <a:srgbClr val="C00000"/>
                </a:solidFill>
              </a:rPr>
              <a:t> Yorumun Arka Planı </a:t>
            </a:r>
            <a:endParaRPr lang="tr-TR" b="1" u="sng" dirty="0">
              <a:solidFill>
                <a:srgbClr val="C00000"/>
              </a:solidFill>
            </a:endParaRPr>
          </a:p>
        </p:txBody>
      </p:sp>
      <p:sp>
        <p:nvSpPr>
          <p:cNvPr id="3" name="İçerik Yer Tutucusu 2"/>
          <p:cNvSpPr>
            <a:spLocks noGrp="1"/>
          </p:cNvSpPr>
          <p:nvPr>
            <p:ph idx="1"/>
          </p:nvPr>
        </p:nvSpPr>
        <p:spPr>
          <a:xfrm>
            <a:off x="465992" y="2286000"/>
            <a:ext cx="11254154" cy="4431323"/>
          </a:xfrm>
        </p:spPr>
        <p:txBody>
          <a:bodyPr>
            <a:normAutofit lnSpcReduction="10000"/>
          </a:bodyPr>
          <a:lstStyle/>
          <a:p>
            <a:pPr algn="just"/>
            <a:r>
              <a:rPr lang="tr-TR" sz="1400" b="1" dirty="0"/>
              <a:t>b. Yöntem: Kıyas (büyük âlem-küçük alem benzerliği) veya Ayetin </a:t>
            </a:r>
            <a:r>
              <a:rPr lang="tr-TR" sz="1400" b="1" dirty="0" err="1"/>
              <a:t>Bâtınî</a:t>
            </a:r>
            <a:r>
              <a:rPr lang="tr-TR" sz="1400" b="1" dirty="0"/>
              <a:t> Yorumu</a:t>
            </a:r>
            <a:endParaRPr lang="tr-TR" sz="1400" dirty="0"/>
          </a:p>
          <a:p>
            <a:pPr algn="just"/>
            <a:r>
              <a:rPr lang="tr-TR" sz="1400" dirty="0" err="1"/>
              <a:t>İşârî</a:t>
            </a:r>
            <a:r>
              <a:rPr lang="tr-TR" sz="1400" dirty="0"/>
              <a:t> Yorumda herhangi bir hükmün </a:t>
            </a:r>
            <a:r>
              <a:rPr lang="tr-TR" sz="1400" b="1" dirty="0"/>
              <a:t>kıyas yoluyla </a:t>
            </a:r>
            <a:r>
              <a:rPr lang="tr-TR" sz="1400" dirty="0"/>
              <a:t>başka bir alandaki tezahürü bulunmaktadır. </a:t>
            </a:r>
            <a:r>
              <a:rPr lang="tr-TR" sz="1400" dirty="0" err="1"/>
              <a:t>Sufiler</a:t>
            </a:r>
            <a:r>
              <a:rPr lang="tr-TR" sz="1400" dirty="0"/>
              <a:t> buna ayetin </a:t>
            </a:r>
            <a:r>
              <a:rPr lang="tr-TR" sz="1400" b="1" dirty="0" err="1"/>
              <a:t>batınî</a:t>
            </a:r>
            <a:r>
              <a:rPr lang="tr-TR" sz="1400" b="1" dirty="0"/>
              <a:t> manası veya hakikati </a:t>
            </a:r>
            <a:r>
              <a:rPr lang="tr-TR" sz="1400" dirty="0"/>
              <a:t>diyebilirler. Mesela kıbleye dönmenin batındaki karşılığı kalbin her şeyiyle Allah’a yönelmesidir. Ganimet, cihat vb. meselelerde de aynı kıyas uygulanmaktadır. Fakat burada dikkat edilmesi gereken husus ayetin zahirî manası </a:t>
            </a:r>
            <a:r>
              <a:rPr lang="tr-TR" sz="1400" b="1" dirty="0"/>
              <a:t>«asıl» </a:t>
            </a:r>
            <a:r>
              <a:rPr lang="tr-TR" sz="1400" dirty="0"/>
              <a:t>olurken </a:t>
            </a:r>
            <a:r>
              <a:rPr lang="tr-TR" sz="1400" dirty="0" err="1"/>
              <a:t>sufinin</a:t>
            </a:r>
            <a:r>
              <a:rPr lang="tr-TR" sz="1400" dirty="0"/>
              <a:t> yaptığı yorum </a:t>
            </a:r>
            <a:r>
              <a:rPr lang="tr-TR" sz="1400" b="1" dirty="0"/>
              <a:t>«fer’»</a:t>
            </a:r>
            <a:r>
              <a:rPr lang="tr-TR" sz="1400" dirty="0" err="1"/>
              <a:t>dir</a:t>
            </a:r>
            <a:r>
              <a:rPr lang="tr-TR" sz="1400" dirty="0"/>
              <a:t> yani </a:t>
            </a:r>
            <a:r>
              <a:rPr lang="tr-TR" sz="1400" b="1" dirty="0"/>
              <a:t>ikincildir. </a:t>
            </a:r>
            <a:r>
              <a:rPr lang="tr-TR" sz="1400" dirty="0"/>
              <a:t>Ve hiçbir zaman aslın yerini tutmaz. </a:t>
            </a:r>
          </a:p>
          <a:p>
            <a:pPr algn="just"/>
            <a:r>
              <a:rPr lang="tr-TR" sz="1400" dirty="0" err="1"/>
              <a:t>Asıl’dan</a:t>
            </a:r>
            <a:r>
              <a:rPr lang="tr-TR" sz="1400" dirty="0"/>
              <a:t> fere giderken </a:t>
            </a:r>
            <a:r>
              <a:rPr lang="tr-TR" sz="1400" dirty="0" err="1"/>
              <a:t>sufiler</a:t>
            </a:r>
            <a:r>
              <a:rPr lang="tr-TR" sz="1400" dirty="0"/>
              <a:t> </a:t>
            </a:r>
            <a:r>
              <a:rPr lang="tr-TR" sz="1400" b="1" dirty="0"/>
              <a:t>«iki sadık şahit» </a:t>
            </a:r>
            <a:r>
              <a:rPr lang="tr-TR" sz="1400" dirty="0"/>
              <a:t>aramayı esas almışlardır. Bunlar </a:t>
            </a:r>
            <a:r>
              <a:rPr lang="tr-TR" sz="1400" b="1" dirty="0" err="1"/>
              <a:t>Kur’ân</a:t>
            </a:r>
            <a:r>
              <a:rPr lang="tr-TR" sz="1400" b="1" dirty="0"/>
              <a:t> ve Sünnettir. </a:t>
            </a:r>
          </a:p>
          <a:p>
            <a:pPr algn="just"/>
            <a:r>
              <a:rPr lang="tr-TR" sz="1400" dirty="0" err="1"/>
              <a:t>Sufiler</a:t>
            </a:r>
            <a:r>
              <a:rPr lang="tr-TR" sz="1400" dirty="0"/>
              <a:t> özellikle Hakîm </a:t>
            </a:r>
            <a:r>
              <a:rPr lang="tr-TR" sz="1400" dirty="0" err="1"/>
              <a:t>Tirmizî’den</a:t>
            </a:r>
            <a:r>
              <a:rPr lang="tr-TR" sz="1400" dirty="0"/>
              <a:t> itibaren </a:t>
            </a:r>
            <a:r>
              <a:rPr lang="tr-TR" sz="1400" b="1" dirty="0"/>
              <a:t>idrak araçlarıyla </a:t>
            </a:r>
            <a:r>
              <a:rPr lang="tr-TR" sz="1400" dirty="0"/>
              <a:t>ayetlerin anlam dereceleri arasında bir ilişki kurmuşlardır. </a:t>
            </a:r>
            <a:r>
              <a:rPr lang="tr-TR" sz="1400" dirty="0" err="1"/>
              <a:t>Sufiler</a:t>
            </a:r>
            <a:r>
              <a:rPr lang="tr-TR" sz="1400" dirty="0"/>
              <a:t> her bir ayetin </a:t>
            </a:r>
            <a:r>
              <a:rPr lang="tr-TR" sz="1400" b="1" dirty="0"/>
              <a:t>«</a:t>
            </a:r>
            <a:r>
              <a:rPr lang="tr-TR" sz="1400" b="1" dirty="0" err="1"/>
              <a:t>zâhir</a:t>
            </a:r>
            <a:r>
              <a:rPr lang="tr-TR" sz="1400" b="1" dirty="0"/>
              <a:t>-bâtın-had-matla’»</a:t>
            </a:r>
            <a:r>
              <a:rPr lang="tr-TR" sz="1400" dirty="0" err="1"/>
              <a:t>ının</a:t>
            </a:r>
            <a:r>
              <a:rPr lang="tr-TR" sz="1400" dirty="0"/>
              <a:t> olduğunu düşündükleri kadar ayetin farklı yönlerini anlamak için insanların  farklı «idrak </a:t>
            </a:r>
            <a:r>
              <a:rPr lang="tr-TR" sz="1400" dirty="0" err="1"/>
              <a:t>araçları»na</a:t>
            </a:r>
            <a:r>
              <a:rPr lang="tr-TR" sz="1400" dirty="0"/>
              <a:t> sahip olduklarını söylemişlerdir. </a:t>
            </a:r>
            <a:r>
              <a:rPr lang="tr-TR" sz="1400" b="1" dirty="0"/>
              <a:t>«</a:t>
            </a:r>
            <a:r>
              <a:rPr lang="tr-TR" sz="1400" b="1" dirty="0" err="1"/>
              <a:t>Kalb</a:t>
            </a:r>
            <a:r>
              <a:rPr lang="tr-TR" sz="1400" b="1" dirty="0"/>
              <a:t>, </a:t>
            </a:r>
            <a:r>
              <a:rPr lang="tr-TR" sz="1400" b="1" dirty="0" err="1"/>
              <a:t>lübb</a:t>
            </a:r>
            <a:r>
              <a:rPr lang="tr-TR" sz="1400" b="1" dirty="0"/>
              <a:t>, sadır, </a:t>
            </a:r>
            <a:r>
              <a:rPr lang="tr-TR" sz="1400" b="1" dirty="0" err="1"/>
              <a:t>fuâd</a:t>
            </a:r>
            <a:r>
              <a:rPr lang="tr-TR" sz="1400" b="1" dirty="0"/>
              <a:t>» </a:t>
            </a:r>
            <a:r>
              <a:rPr lang="tr-TR" sz="1400" dirty="0"/>
              <a:t>vb. Dolayısıyla </a:t>
            </a:r>
            <a:r>
              <a:rPr lang="tr-TR" sz="1400" dirty="0" err="1"/>
              <a:t>Kur’ân’ın</a:t>
            </a:r>
            <a:r>
              <a:rPr lang="tr-TR" sz="1400" dirty="0"/>
              <a:t> anlaşılması </a:t>
            </a:r>
            <a:r>
              <a:rPr lang="tr-TR" sz="1400" dirty="0" err="1"/>
              <a:t>zâhirî</a:t>
            </a:r>
            <a:r>
              <a:rPr lang="tr-TR" sz="1400" dirty="0"/>
              <a:t> ilimlere mebni olduğu gibi bu farklı </a:t>
            </a:r>
            <a:r>
              <a:rPr lang="tr-TR" sz="1400" b="1" dirty="0"/>
              <a:t>«idrak </a:t>
            </a:r>
            <a:r>
              <a:rPr lang="tr-TR" sz="1400" b="1" dirty="0" err="1"/>
              <a:t>araçları»</a:t>
            </a:r>
            <a:r>
              <a:rPr lang="tr-TR" sz="1400" dirty="0" err="1"/>
              <a:t>nın</a:t>
            </a:r>
            <a:r>
              <a:rPr lang="tr-TR" sz="1400" dirty="0"/>
              <a:t> da geliştirilmesine bağlıdır. </a:t>
            </a:r>
            <a:r>
              <a:rPr lang="tr-TR" sz="1400" dirty="0" err="1"/>
              <a:t>Sufilere</a:t>
            </a:r>
            <a:r>
              <a:rPr lang="tr-TR" sz="1400" dirty="0"/>
              <a:t> göre bu </a:t>
            </a:r>
            <a:r>
              <a:rPr lang="tr-TR" sz="1400" b="1" dirty="0"/>
              <a:t>«</a:t>
            </a:r>
            <a:r>
              <a:rPr lang="tr-TR" sz="1400" b="1" dirty="0" err="1"/>
              <a:t>idrâk</a:t>
            </a:r>
            <a:r>
              <a:rPr lang="tr-TR" sz="1400" b="1" dirty="0"/>
              <a:t> araçları»</a:t>
            </a:r>
            <a:r>
              <a:rPr lang="tr-TR" sz="1400" dirty="0"/>
              <a:t> ancak bilginin amele dönüştürülmesi yani maneviyatla olmaktadır. «Takva sahibi olursanız Allah size Furkan verir» (</a:t>
            </a:r>
            <a:r>
              <a:rPr lang="tr-TR" sz="1400" b="1" dirty="0" err="1"/>
              <a:t>Enfal</a:t>
            </a:r>
            <a:r>
              <a:rPr lang="tr-TR" sz="1400" b="1" dirty="0"/>
              <a:t>, 8/29), </a:t>
            </a:r>
            <a:r>
              <a:rPr lang="tr-TR" sz="1400" dirty="0"/>
              <a:t>«Allah’tan sakınırsanız O da size bilmediğinizi öğretir» (</a:t>
            </a:r>
            <a:r>
              <a:rPr lang="tr-TR" sz="1400" b="1" dirty="0"/>
              <a:t>Bakara, 2/282</a:t>
            </a:r>
            <a:r>
              <a:rPr lang="tr-TR" sz="1400" dirty="0"/>
              <a:t>) gibi ayetleri bu düşüncelerine delil olarak getirmektedirler. </a:t>
            </a:r>
            <a:endParaRPr lang="tr-TR" sz="1400" dirty="0" smtClean="0"/>
          </a:p>
          <a:p>
            <a:pPr algn="just"/>
            <a:r>
              <a:rPr lang="tr-TR" sz="1400" dirty="0" smtClean="0"/>
              <a:t>Bu şekilde bir yaklaşım aslında </a:t>
            </a:r>
            <a:r>
              <a:rPr lang="tr-TR" sz="1400" dirty="0" err="1" smtClean="0"/>
              <a:t>sufilerin</a:t>
            </a:r>
            <a:r>
              <a:rPr lang="tr-TR" sz="1400" dirty="0" smtClean="0"/>
              <a:t> </a:t>
            </a:r>
            <a:r>
              <a:rPr lang="tr-TR" sz="1400" dirty="0" err="1" smtClean="0"/>
              <a:t>Kur’ân’ın</a:t>
            </a:r>
            <a:r>
              <a:rPr lang="tr-TR" sz="1400" dirty="0" smtClean="0"/>
              <a:t> gerçek manada anlaşılabilmesi için ortaya koydukları şartlardandır. Çünkü tefsir usulü ve </a:t>
            </a:r>
            <a:r>
              <a:rPr lang="tr-TR" sz="1400" dirty="0" err="1"/>
              <a:t>U</a:t>
            </a:r>
            <a:r>
              <a:rPr lang="tr-TR" sz="1400" dirty="0" err="1" smtClean="0"/>
              <a:t>lumü’l-Kur’ân</a:t>
            </a:r>
            <a:r>
              <a:rPr lang="tr-TR" sz="1400" dirty="0" smtClean="0"/>
              <a:t> kitaplarında </a:t>
            </a:r>
            <a:r>
              <a:rPr lang="tr-TR" sz="1400" b="1" dirty="0" err="1" smtClean="0"/>
              <a:t>Kur’ân’ın</a:t>
            </a:r>
            <a:r>
              <a:rPr lang="tr-TR" sz="1400" b="1" dirty="0" smtClean="0"/>
              <a:t> tefsiri için </a:t>
            </a:r>
            <a:r>
              <a:rPr lang="tr-TR" sz="1400" dirty="0" smtClean="0"/>
              <a:t>bu şekilde bir şart aranmaz. Halbuki hadis rivayet şartlarında </a:t>
            </a:r>
            <a:r>
              <a:rPr lang="tr-TR" sz="1400" dirty="0" err="1" smtClean="0"/>
              <a:t>ravide</a:t>
            </a:r>
            <a:r>
              <a:rPr lang="tr-TR" sz="1400" dirty="0" smtClean="0"/>
              <a:t> adalet şartı aranır. Adalet şartının altında </a:t>
            </a:r>
            <a:r>
              <a:rPr lang="tr-TR" sz="1400" b="1" dirty="0" smtClean="0"/>
              <a:t>mürüvvet/</a:t>
            </a:r>
            <a:r>
              <a:rPr lang="tr-TR" sz="1400" b="1" dirty="0" err="1" smtClean="0"/>
              <a:t>müruet</a:t>
            </a:r>
            <a:r>
              <a:rPr lang="tr-TR" sz="1400" dirty="0" smtClean="0"/>
              <a:t> şartı aranır. Eğer bir </a:t>
            </a:r>
            <a:r>
              <a:rPr lang="tr-TR" sz="1400" dirty="0" err="1" smtClean="0"/>
              <a:t>ravi</a:t>
            </a:r>
            <a:r>
              <a:rPr lang="tr-TR" sz="1400" dirty="0" smtClean="0"/>
              <a:t> adalet şartını sağlamıyorsa o </a:t>
            </a:r>
            <a:r>
              <a:rPr lang="tr-TR" sz="1400" dirty="0" err="1" smtClean="0"/>
              <a:t>ravi</a:t>
            </a:r>
            <a:r>
              <a:rPr lang="tr-TR" sz="1400" dirty="0" smtClean="0"/>
              <a:t> sikadan kabul edilmemektedir. Halbuki bir kişinin tefsir yapabilmesi için bu türden bir şart aranmaz. </a:t>
            </a:r>
            <a:r>
              <a:rPr lang="tr-TR" sz="1400" dirty="0" err="1" smtClean="0"/>
              <a:t>Sufilerin</a:t>
            </a:r>
            <a:r>
              <a:rPr lang="tr-TR" sz="1400" dirty="0" smtClean="0"/>
              <a:t> idrak araçları dedikleri ilim araçları aslında maddî olmayıp manevî ilim araçlarıdır. Ve </a:t>
            </a:r>
            <a:r>
              <a:rPr lang="tr-TR" sz="1400" dirty="0" err="1" smtClean="0"/>
              <a:t>sufilere</a:t>
            </a:r>
            <a:r>
              <a:rPr lang="tr-TR" sz="1400" dirty="0" smtClean="0"/>
              <a:t> göre </a:t>
            </a:r>
            <a:r>
              <a:rPr lang="tr-TR" sz="1400" dirty="0" err="1" smtClean="0"/>
              <a:t>Kur’ân’ın</a:t>
            </a:r>
            <a:r>
              <a:rPr lang="tr-TR" sz="1400" dirty="0" smtClean="0"/>
              <a:t> gerçek manada anlaşılması bu şartların da devrede olduğu bir yorum faaliyetine mebnidir. </a:t>
            </a:r>
            <a:endParaRPr lang="tr-TR" sz="1400" dirty="0"/>
          </a:p>
          <a:p>
            <a:pPr algn="just"/>
            <a:endParaRPr lang="tr-TR" sz="1400" dirty="0"/>
          </a:p>
        </p:txBody>
      </p:sp>
    </p:spTree>
    <p:extLst>
      <p:ext uri="{BB962C8B-B14F-4D97-AF65-F5344CB8AC3E}">
        <p14:creationId xmlns:p14="http://schemas.microsoft.com/office/powerpoint/2010/main" val="36057881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u="sng" dirty="0" err="1" smtClean="0">
                <a:solidFill>
                  <a:srgbClr val="C00000"/>
                </a:solidFill>
              </a:rPr>
              <a:t>İşârî</a:t>
            </a:r>
            <a:r>
              <a:rPr lang="tr-TR" b="1" u="sng" dirty="0" smtClean="0">
                <a:solidFill>
                  <a:srgbClr val="C00000"/>
                </a:solidFill>
              </a:rPr>
              <a:t> Yorumun Arka Planı </a:t>
            </a:r>
            <a:endParaRPr lang="tr-TR" b="1" u="sng" dirty="0">
              <a:solidFill>
                <a:srgbClr val="C00000"/>
              </a:solidFill>
            </a:endParaRPr>
          </a:p>
        </p:txBody>
      </p:sp>
      <p:sp>
        <p:nvSpPr>
          <p:cNvPr id="3" name="İçerik Yer Tutucusu 2"/>
          <p:cNvSpPr>
            <a:spLocks noGrp="1"/>
          </p:cNvSpPr>
          <p:nvPr>
            <p:ph idx="1"/>
          </p:nvPr>
        </p:nvSpPr>
        <p:spPr>
          <a:xfrm>
            <a:off x="465992" y="2286000"/>
            <a:ext cx="11254154" cy="4431323"/>
          </a:xfrm>
        </p:spPr>
        <p:txBody>
          <a:bodyPr>
            <a:normAutofit fontScale="85000" lnSpcReduction="10000"/>
          </a:bodyPr>
          <a:lstStyle/>
          <a:p>
            <a:pPr algn="just"/>
            <a:r>
              <a:rPr lang="tr-TR" sz="1400" b="1" u="sng" dirty="0" smtClean="0"/>
              <a:t>TASAVVUFÎ TEVÎL</a:t>
            </a:r>
            <a:endParaRPr lang="tr-TR" sz="1400" u="sng" dirty="0" smtClean="0"/>
          </a:p>
          <a:p>
            <a:pPr algn="just"/>
            <a:r>
              <a:rPr lang="tr-TR" dirty="0"/>
              <a:t>Burada </a:t>
            </a:r>
            <a:r>
              <a:rPr lang="tr-TR" dirty="0" err="1"/>
              <a:t>sûfîlerin</a:t>
            </a:r>
            <a:r>
              <a:rPr lang="tr-TR" dirty="0"/>
              <a:t> </a:t>
            </a:r>
            <a:r>
              <a:rPr lang="tr-TR" dirty="0" err="1"/>
              <a:t>Kur’ân’a</a:t>
            </a:r>
            <a:r>
              <a:rPr lang="tr-TR" dirty="0"/>
              <a:t> yaklaşımları üzerinde biraz durmaya çalıştık. </a:t>
            </a:r>
            <a:r>
              <a:rPr lang="tr-TR" dirty="0" err="1"/>
              <a:t>Sûfîlerin</a:t>
            </a:r>
            <a:r>
              <a:rPr lang="tr-TR" dirty="0"/>
              <a:t> </a:t>
            </a:r>
            <a:r>
              <a:rPr lang="tr-TR" dirty="0" err="1"/>
              <a:t>Kur’ân</a:t>
            </a:r>
            <a:r>
              <a:rPr lang="tr-TR" dirty="0"/>
              <a:t> yorumları mevzubahis olduğunda müfessirler tarafından </a:t>
            </a:r>
            <a:r>
              <a:rPr lang="tr-TR" b="1" dirty="0"/>
              <a:t>bir takım kabul şartları </a:t>
            </a:r>
            <a:r>
              <a:rPr lang="tr-TR" dirty="0"/>
              <a:t>ortaya konulmaktadır. </a:t>
            </a:r>
            <a:endParaRPr lang="tr-TR" dirty="0" smtClean="0"/>
          </a:p>
          <a:p>
            <a:pPr algn="just"/>
            <a:r>
              <a:rPr lang="tr-TR" dirty="0"/>
              <a:t>Bu kabul şartları hemen bütün </a:t>
            </a:r>
            <a:r>
              <a:rPr lang="tr-TR" b="1" i="1" dirty="0" err="1"/>
              <a:t>Ulûmü’l-Kur’ân</a:t>
            </a:r>
            <a:r>
              <a:rPr lang="tr-TR" dirty="0"/>
              <a:t> kitaplarında bulmak mümkündür. </a:t>
            </a:r>
            <a:r>
              <a:rPr lang="tr-TR" dirty="0" err="1" smtClean="0"/>
              <a:t>Sûfîlerin</a:t>
            </a:r>
            <a:r>
              <a:rPr lang="tr-TR" dirty="0" smtClean="0"/>
              <a:t> </a:t>
            </a:r>
            <a:r>
              <a:rPr lang="tr-TR" dirty="0"/>
              <a:t>yaptıkları bu yorumların tefsir olarak değerlendirilmesi </a:t>
            </a:r>
            <a:r>
              <a:rPr lang="tr-TR" b="1" i="1" dirty="0" err="1" smtClean="0"/>
              <a:t>işârî</a:t>
            </a:r>
            <a:r>
              <a:rPr lang="tr-TR" b="1" i="1" dirty="0" smtClean="0"/>
              <a:t> </a:t>
            </a:r>
            <a:r>
              <a:rPr lang="tr-TR" b="1" i="1" dirty="0" err="1"/>
              <a:t>yorum</a:t>
            </a:r>
            <a:r>
              <a:rPr lang="tr-TR" b="1" dirty="0" err="1"/>
              <a:t>’ların</a:t>
            </a:r>
            <a:r>
              <a:rPr lang="tr-TR" b="1" dirty="0"/>
              <a:t> kabul probleminin başında gelmektedir. </a:t>
            </a:r>
            <a:r>
              <a:rPr lang="tr-TR" dirty="0"/>
              <a:t>Çünkü tefsir denildiğinde müfessirler tarafından ortaya konan </a:t>
            </a:r>
            <a:r>
              <a:rPr lang="tr-TR" b="1" dirty="0"/>
              <a:t>tefsir şartlarına tabi olmak </a:t>
            </a:r>
            <a:r>
              <a:rPr lang="tr-TR" dirty="0"/>
              <a:t>gibi bir zorunluluk hâsıl olmaktadır. </a:t>
            </a:r>
            <a:endParaRPr lang="tr-TR" dirty="0" smtClean="0"/>
          </a:p>
          <a:p>
            <a:pPr algn="just"/>
            <a:r>
              <a:rPr lang="tr-TR" dirty="0" err="1"/>
              <a:t>İbn</a:t>
            </a:r>
            <a:r>
              <a:rPr lang="tr-TR" dirty="0"/>
              <a:t> Hacer’in (v. 876/1471) hayranlık uyandıran bir kitap olarak </a:t>
            </a:r>
            <a:r>
              <a:rPr lang="tr-TR" dirty="0" smtClean="0"/>
              <a:t>bahsettiği </a:t>
            </a:r>
            <a:r>
              <a:rPr lang="tr-TR" b="1" i="1" dirty="0" smtClean="0"/>
              <a:t>el-</a:t>
            </a:r>
            <a:r>
              <a:rPr lang="tr-TR" b="1" i="1" dirty="0" err="1" smtClean="0"/>
              <a:t>Burhân</a:t>
            </a:r>
            <a:r>
              <a:rPr lang="tr-TR" b="1" i="1" dirty="0" smtClean="0"/>
              <a:t> </a:t>
            </a:r>
            <a:r>
              <a:rPr lang="tr-TR" b="1" i="1" dirty="0"/>
              <a:t>fi </a:t>
            </a:r>
            <a:r>
              <a:rPr lang="tr-TR" b="1" i="1" dirty="0" err="1"/>
              <a:t>Ulûmi’l-Kur’ân</a:t>
            </a:r>
            <a:r>
              <a:rPr lang="tr-TR" b="1" dirty="0"/>
              <a:t> </a:t>
            </a:r>
            <a:r>
              <a:rPr lang="tr-TR" dirty="0"/>
              <a:t>isimli eserinde </a:t>
            </a:r>
            <a:r>
              <a:rPr lang="tr-TR" b="1" dirty="0" err="1"/>
              <a:t>Zerkeşî</a:t>
            </a:r>
            <a:r>
              <a:rPr lang="tr-TR" b="1" dirty="0"/>
              <a:t> </a:t>
            </a:r>
            <a:r>
              <a:rPr lang="tr-TR" dirty="0"/>
              <a:t>(v. 794/1392), </a:t>
            </a:r>
            <a:r>
              <a:rPr lang="tr-TR" dirty="0" err="1"/>
              <a:t>sûfîlerin</a:t>
            </a:r>
            <a:r>
              <a:rPr lang="tr-TR" dirty="0"/>
              <a:t> </a:t>
            </a:r>
            <a:r>
              <a:rPr lang="tr-TR" dirty="0" err="1"/>
              <a:t>Kur’ân</a:t>
            </a:r>
            <a:r>
              <a:rPr lang="tr-TR" dirty="0"/>
              <a:t> tefsiriyle alakalı sözlerinin esasında tefsir olmadığının söylendiğini ifade etmektedir. Ona göre </a:t>
            </a:r>
            <a:r>
              <a:rPr lang="tr-TR" dirty="0" err="1"/>
              <a:t>sûfîlerin</a:t>
            </a:r>
            <a:r>
              <a:rPr lang="tr-TR" dirty="0"/>
              <a:t> bu sözleri </a:t>
            </a:r>
            <a:r>
              <a:rPr lang="tr-TR" dirty="0" err="1"/>
              <a:t>Kur’ân</a:t>
            </a:r>
            <a:r>
              <a:rPr lang="tr-TR" dirty="0"/>
              <a:t> tilavetleri esnasında kendilerinde meydana gelen manalardan ibarettir. Bu düşüncesinde örnek olarak da “</a:t>
            </a:r>
            <a:r>
              <a:rPr lang="tr-TR" i="1" dirty="0"/>
              <a:t>Ey iman edenler! Yanınızda ve yakınlarınızdan olan kâfirlerle </a:t>
            </a:r>
            <a:r>
              <a:rPr lang="tr-TR" i="1" dirty="0" smtClean="0"/>
              <a:t>savaşın!</a:t>
            </a:r>
            <a:r>
              <a:rPr lang="tr-TR" dirty="0" smtClean="0"/>
              <a:t>» (</a:t>
            </a:r>
            <a:r>
              <a:rPr lang="tr-TR" dirty="0" err="1" smtClean="0"/>
              <a:t>Tevbe</a:t>
            </a:r>
            <a:r>
              <a:rPr lang="tr-TR" dirty="0" smtClean="0"/>
              <a:t>, 9/123) </a:t>
            </a:r>
            <a:r>
              <a:rPr lang="tr-TR" dirty="0"/>
              <a:t>ayetine </a:t>
            </a:r>
            <a:r>
              <a:rPr lang="tr-TR" dirty="0" err="1"/>
              <a:t>sûfîler</a:t>
            </a:r>
            <a:r>
              <a:rPr lang="tr-TR" dirty="0"/>
              <a:t> tarafından getirilen yorumu vermektedir. </a:t>
            </a:r>
            <a:r>
              <a:rPr lang="tr-TR" dirty="0" err="1"/>
              <a:t>Sûfîlerin</a:t>
            </a:r>
            <a:r>
              <a:rPr lang="tr-TR" dirty="0"/>
              <a:t> </a:t>
            </a:r>
            <a:r>
              <a:rPr lang="tr-TR" i="1" dirty="0" err="1"/>
              <a:t>kafir</a:t>
            </a:r>
            <a:r>
              <a:rPr lang="tr-TR" dirty="0" err="1"/>
              <a:t>’i</a:t>
            </a:r>
            <a:r>
              <a:rPr lang="tr-TR" dirty="0"/>
              <a:t> </a:t>
            </a:r>
            <a:r>
              <a:rPr lang="tr-TR" i="1" dirty="0"/>
              <a:t>nefis</a:t>
            </a:r>
            <a:r>
              <a:rPr lang="tr-TR" dirty="0"/>
              <a:t> olarak yorumladığını söylemektedir. Çünkü </a:t>
            </a:r>
            <a:r>
              <a:rPr lang="tr-TR" i="1" dirty="0"/>
              <a:t>nefis</a:t>
            </a:r>
            <a:r>
              <a:rPr lang="tr-TR" dirty="0"/>
              <a:t> insana en yakın olan </a:t>
            </a:r>
            <a:r>
              <a:rPr lang="tr-TR" dirty="0" smtClean="0"/>
              <a:t>şeydir.</a:t>
            </a:r>
          </a:p>
          <a:p>
            <a:pPr algn="just"/>
            <a:r>
              <a:rPr lang="tr-TR" dirty="0"/>
              <a:t>Ayrıca </a:t>
            </a:r>
            <a:r>
              <a:rPr lang="tr-TR" dirty="0" err="1"/>
              <a:t>İbnü’s</a:t>
            </a:r>
            <a:r>
              <a:rPr lang="tr-TR" dirty="0"/>
              <a:t>-Salâh (v. 643/1245) </a:t>
            </a:r>
            <a:r>
              <a:rPr lang="tr-TR" dirty="0" err="1"/>
              <a:t>Vahidî’den</a:t>
            </a:r>
            <a:r>
              <a:rPr lang="tr-TR" dirty="0"/>
              <a:t> (v. 468/1076) </a:t>
            </a:r>
            <a:r>
              <a:rPr lang="tr-TR" dirty="0" err="1"/>
              <a:t>Sülemî’nin</a:t>
            </a:r>
            <a:r>
              <a:rPr lang="tr-TR" dirty="0"/>
              <a:t> (v. 412/1021) tefsiri hakkında şöyle bir nakilde bulunmaktadır: </a:t>
            </a:r>
            <a:r>
              <a:rPr lang="tr-TR" b="1" dirty="0"/>
              <a:t>“</a:t>
            </a:r>
            <a:r>
              <a:rPr lang="tr-TR" b="1" i="1" dirty="0"/>
              <a:t>Eğer (</a:t>
            </a:r>
            <a:r>
              <a:rPr lang="tr-TR" b="1" i="1" dirty="0" err="1"/>
              <a:t>Sülemî</a:t>
            </a:r>
            <a:r>
              <a:rPr lang="tr-TR" b="1" i="1" dirty="0"/>
              <a:t>) bu yaptığının tefsir olduğuna inanıyorsa küfre </a:t>
            </a:r>
            <a:r>
              <a:rPr lang="tr-TR" b="1" i="1" dirty="0" smtClean="0"/>
              <a:t>girmiştir.</a:t>
            </a:r>
            <a:r>
              <a:rPr lang="tr-TR" b="1" dirty="0" smtClean="0"/>
              <a:t>»</a:t>
            </a:r>
          </a:p>
          <a:p>
            <a:pPr algn="just"/>
            <a:r>
              <a:rPr lang="tr-TR" dirty="0"/>
              <a:t>Bu iki alıntıda da vurgulanan husus </a:t>
            </a:r>
            <a:r>
              <a:rPr lang="tr-TR" b="1" dirty="0" err="1"/>
              <a:t>sûfîlerin</a:t>
            </a:r>
            <a:r>
              <a:rPr lang="tr-TR" b="1" dirty="0"/>
              <a:t> </a:t>
            </a:r>
            <a:r>
              <a:rPr lang="tr-TR" b="1" dirty="0" err="1"/>
              <a:t>Kur’ân</a:t>
            </a:r>
            <a:r>
              <a:rPr lang="tr-TR" b="1" dirty="0"/>
              <a:t> yorumlarının tefsir olmadığıdır. </a:t>
            </a:r>
            <a:r>
              <a:rPr lang="tr-TR" dirty="0" err="1"/>
              <a:t>Vahidî</a:t>
            </a:r>
            <a:r>
              <a:rPr lang="tr-TR" dirty="0"/>
              <a:t>, özellikle </a:t>
            </a:r>
            <a:r>
              <a:rPr lang="tr-TR" dirty="0" err="1"/>
              <a:t>Sülemî’nin</a:t>
            </a:r>
            <a:r>
              <a:rPr lang="tr-TR" dirty="0"/>
              <a:t> yorumlarının tefsir olarak değerlendirilmesini küfür saymaktadır. Fakat </a:t>
            </a:r>
            <a:r>
              <a:rPr lang="tr-TR" dirty="0" err="1"/>
              <a:t>Vahidi’nin</a:t>
            </a:r>
            <a:r>
              <a:rPr lang="tr-TR" dirty="0"/>
              <a:t> bu ifadelerinin </a:t>
            </a:r>
            <a:r>
              <a:rPr lang="tr-TR" b="1" dirty="0"/>
              <a:t>mefhum-u muhalifi, </a:t>
            </a:r>
            <a:r>
              <a:rPr lang="tr-TR" dirty="0"/>
              <a:t>eğer bu yorumlar tefsir olarak değerlendirilmeyecekse küfür olmaktan çıkacaktır. </a:t>
            </a:r>
            <a:endParaRPr lang="tr-TR" sz="1400" dirty="0"/>
          </a:p>
        </p:txBody>
      </p:sp>
    </p:spTree>
    <p:extLst>
      <p:ext uri="{BB962C8B-B14F-4D97-AF65-F5344CB8AC3E}">
        <p14:creationId xmlns:p14="http://schemas.microsoft.com/office/powerpoint/2010/main" val="10690302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Toplantı Odası">
  <a:themeElements>
    <a:clrScheme name="İyon Toplantı Odası">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yon Toplantı Odası">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Toplantı Odası">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1058</TotalTime>
  <Words>2388</Words>
  <Application>Microsoft Office PowerPoint</Application>
  <PresentationFormat>Geniş ekran</PresentationFormat>
  <Paragraphs>58</Paragraphs>
  <Slides>11</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11</vt:i4>
      </vt:variant>
    </vt:vector>
  </HeadingPairs>
  <TitlesOfParts>
    <vt:vector size="17" baseType="lpstr">
      <vt:lpstr>Arial</vt:lpstr>
      <vt:lpstr>Calibri</vt:lpstr>
      <vt:lpstr>Century Gothic</vt:lpstr>
      <vt:lpstr>Times New Roman</vt:lpstr>
      <vt:lpstr>Wingdings 3</vt:lpstr>
      <vt:lpstr>İyon Toplantı Odası</vt:lpstr>
      <vt:lpstr>TASAVVUF I  VI. YARIYIL BAHAR DÖNEMİ</vt:lpstr>
      <vt:lpstr>6. HAFTA (25.03.2019) - Tasavvufun Diğer İslâmî İlimlerle Olan Münasebeti (Tasavvufî Tevîl)- KAYNAKÇA - Ekrem Demirli, «Kuşeyrî’den İbnü’l-Arabî’ye İşârî Yorumculuk Hakkında Bir Değerlendirme», Atatürk Ün. İlahiyat Fak. Dergisi, Sayı: 40, Erzurum 2013. - Mehmet Yıldız, «İşârî Tefsirin Kabul Şartları Bağlamında Cemâl-i Halvetî’nin Kısa Surelere Getirdiği Yorumlar», Tasavvuf Dergisi, Sayı: 33, 2014. - Mahmut Ay, «İşârî Tefsirde Yöntem Meselesi», İst. Ün. İlahiyat Fak. Dergisi, Sayı: 26, 2012.</vt:lpstr>
      <vt:lpstr>İşârî Yorumun Arka Planı </vt:lpstr>
      <vt:lpstr>İşârî Yorumun Arka Planı </vt:lpstr>
      <vt:lpstr>İşârî Yorumun Arka Planı </vt:lpstr>
      <vt:lpstr>İşârî Yorumun Arka Planı </vt:lpstr>
      <vt:lpstr>İşârî Yorumun Arka Planı </vt:lpstr>
      <vt:lpstr>İşârî Yorumun Arka Planı </vt:lpstr>
      <vt:lpstr>İşârî Yorumun Arka Planı </vt:lpstr>
      <vt:lpstr>İşârî Yorumun Arka Planı </vt:lpstr>
      <vt:lpstr>İşârî Yorumun Arka Planı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BİRİNCİ BÖLÜM - TASAVVUF VE TARİKATIN MAHİYETİNE DAİR SORULAR</dc:title>
  <dc:creator>ahmetcahit</dc:creator>
  <cp:lastModifiedBy>Mehmet</cp:lastModifiedBy>
  <cp:revision>107</cp:revision>
  <cp:lastPrinted>2019-02-25T11:11:47Z</cp:lastPrinted>
  <dcterms:created xsi:type="dcterms:W3CDTF">2017-02-20T05:50:03Z</dcterms:created>
  <dcterms:modified xsi:type="dcterms:W3CDTF">2019-07-22T20:25:06Z</dcterms:modified>
</cp:coreProperties>
</file>