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284" r:id="rId4"/>
    <p:sldId id="288" r:id="rId5"/>
    <p:sldId id="289" r:id="rId6"/>
    <p:sldId id="291" r:id="rId7"/>
    <p:sldId id="292" r:id="rId8"/>
    <p:sldId id="294" r:id="rId9"/>
    <p:sldId id="296" r:id="rId10"/>
    <p:sldId id="298" r:id="rId11"/>
    <p:sldId id="299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Fuel cells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fuel-cell systems</a:t>
            </a:r>
            <a:br>
              <a:rPr lang="en-US" dirty="0"/>
            </a:br>
            <a:r>
              <a:rPr lang="en-US" dirty="0"/>
              <a:t>Alkaline fuel 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400" dirty="0" smtClean="0"/>
          </a:p>
          <a:p>
            <a:r>
              <a:rPr lang="en-US" sz="2400" dirty="0" smtClean="0"/>
              <a:t>Alkaline </a:t>
            </a:r>
            <a:r>
              <a:rPr lang="en-US" sz="2400" dirty="0"/>
              <a:t>fuel cells </a:t>
            </a:r>
            <a:r>
              <a:rPr lang="en-US" sz="2400" dirty="0" smtClean="0"/>
              <a:t>usually </a:t>
            </a:r>
            <a:r>
              <a:rPr lang="tr-TR" sz="2400" dirty="0" err="1" smtClean="0"/>
              <a:t>work</a:t>
            </a:r>
            <a:r>
              <a:rPr lang="en-US" sz="2400" dirty="0" smtClean="0"/>
              <a:t> </a:t>
            </a:r>
            <a:r>
              <a:rPr lang="en-US" sz="2400" dirty="0"/>
              <a:t>on hydrogen and oxygen with 35-50% potassium </a:t>
            </a:r>
            <a:r>
              <a:rPr lang="en-US" sz="2400" dirty="0" smtClean="0"/>
              <a:t>hydroxide </a:t>
            </a:r>
            <a:r>
              <a:rPr lang="en-US" sz="2400" dirty="0"/>
              <a:t>as </a:t>
            </a:r>
            <a:r>
              <a:rPr lang="en-US" sz="2400" dirty="0" smtClean="0"/>
              <a:t>electrolyte </a:t>
            </a:r>
            <a:r>
              <a:rPr lang="en-US" sz="2400" dirty="0"/>
              <a:t>and gas diffusion electrodes </a:t>
            </a:r>
            <a:r>
              <a:rPr lang="en-US" sz="2400" dirty="0" smtClean="0"/>
              <a:t>as </a:t>
            </a:r>
            <a:r>
              <a:rPr lang="en-US" sz="2400" dirty="0"/>
              <a:t>anodes and cathodes.</a:t>
            </a:r>
          </a:p>
          <a:p>
            <a:r>
              <a:rPr lang="en-US" sz="2400" dirty="0"/>
              <a:t>The gases must be extremely pure and free of carbon dioxide to prevent the formation of solid </a:t>
            </a:r>
            <a:r>
              <a:rPr lang="en-US" sz="2400" dirty="0" smtClean="0"/>
              <a:t>carbonates.</a:t>
            </a:r>
            <a:endParaRPr lang="en-US" sz="2400" dirty="0"/>
          </a:p>
          <a:p>
            <a:r>
              <a:rPr lang="en-US" sz="2400" dirty="0"/>
              <a:t>Carbonates reduce the ionic conductivity of the electrolyte and </a:t>
            </a:r>
            <a:r>
              <a:rPr lang="tr-TR" sz="2400" dirty="0" err="1" smtClean="0"/>
              <a:t>blocks</a:t>
            </a:r>
            <a:r>
              <a:rPr lang="en-US" sz="2400" dirty="0" smtClean="0"/>
              <a:t> </a:t>
            </a:r>
            <a:r>
              <a:rPr lang="en-US" sz="2400" dirty="0"/>
              <a:t>the electrode pores, preventing the cell from functioning.</a:t>
            </a:r>
          </a:p>
          <a:p>
            <a:r>
              <a:rPr lang="en-US" sz="2400" dirty="0"/>
              <a:t>Alkaline fuel cells have advantages such as low </a:t>
            </a:r>
            <a:r>
              <a:rPr lang="en-US" sz="2400" dirty="0" smtClean="0"/>
              <a:t>potential </a:t>
            </a:r>
            <a:r>
              <a:rPr lang="en-US" sz="2400" dirty="0"/>
              <a:t>losses at the cathode </a:t>
            </a:r>
            <a:r>
              <a:rPr lang="en-US" sz="2400" dirty="0" smtClean="0"/>
              <a:t>for </a:t>
            </a:r>
            <a:r>
              <a:rPr lang="en-US" sz="2400" dirty="0"/>
              <a:t>oxygen reduction than acid fuel cells, and the possibility of using non-precious metals as catalysts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68924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fuel-cell systems</a:t>
            </a:r>
            <a:br>
              <a:rPr lang="en-US" dirty="0"/>
            </a:br>
            <a:r>
              <a:rPr lang="en-US" dirty="0"/>
              <a:t>Alkaline fuel 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electrochemical reactions occurring within the cell are given below:</a:t>
            </a:r>
          </a:p>
          <a:p>
            <a:endParaRPr lang="tr-TR" sz="2400" dirty="0" smtClean="0"/>
          </a:p>
          <a:p>
            <a:r>
              <a:rPr lang="en-US" sz="2400" dirty="0" err="1" smtClean="0"/>
              <a:t>Cathodic</a:t>
            </a:r>
            <a:r>
              <a:rPr lang="en-US" sz="2400" dirty="0" smtClean="0"/>
              <a:t> </a:t>
            </a:r>
            <a:r>
              <a:rPr lang="en-US" sz="2400" dirty="0"/>
              <a:t>reaction: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tr-TR" sz="2400" dirty="0"/>
              <a:t>2</a:t>
            </a:r>
            <a:r>
              <a:rPr lang="en-US" sz="2400" dirty="0" smtClean="0"/>
              <a:t> </a:t>
            </a:r>
            <a:r>
              <a:rPr lang="tr-TR" sz="2400" dirty="0" smtClean="0"/>
              <a:t>H</a:t>
            </a:r>
            <a:r>
              <a:rPr lang="en-US" sz="2400" dirty="0" smtClean="0"/>
              <a:t>2 </a:t>
            </a:r>
            <a:r>
              <a:rPr lang="en-US" sz="2400" dirty="0"/>
              <a:t>+ </a:t>
            </a:r>
            <a:r>
              <a:rPr lang="tr-TR" sz="2400" dirty="0" smtClean="0"/>
              <a:t>4OH-   </a:t>
            </a:r>
            <a:r>
              <a:rPr lang="en-US" sz="2400" dirty="0" smtClean="0"/>
              <a:t>                  </a:t>
            </a:r>
            <a:r>
              <a:rPr lang="tr-TR" sz="2400" dirty="0" smtClean="0"/>
              <a:t>4H2O  +  4e-</a:t>
            </a:r>
            <a:endParaRPr lang="en-US" sz="2400" dirty="0"/>
          </a:p>
          <a:p>
            <a:r>
              <a:rPr lang="en-US" sz="2400" dirty="0"/>
              <a:t>Anodic reaction: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tr-TR" sz="2400" dirty="0" smtClean="0"/>
              <a:t>O</a:t>
            </a:r>
            <a:r>
              <a:rPr lang="en-US" sz="2400" dirty="0" smtClean="0"/>
              <a:t>2 </a:t>
            </a:r>
            <a:r>
              <a:rPr lang="tr-TR" sz="2400" dirty="0" smtClean="0"/>
              <a:t> </a:t>
            </a:r>
            <a:r>
              <a:rPr lang="en-US" sz="2400" dirty="0" smtClean="0"/>
              <a:t>+ 2</a:t>
            </a:r>
            <a:r>
              <a:rPr lang="tr-TR" sz="2400" dirty="0" smtClean="0"/>
              <a:t>H2O</a:t>
            </a:r>
            <a:r>
              <a:rPr lang="en-US" sz="2400" dirty="0" smtClean="0"/>
              <a:t> </a:t>
            </a:r>
            <a:r>
              <a:rPr lang="tr-TR" sz="2400" dirty="0" smtClean="0"/>
              <a:t>+ 4e-  </a:t>
            </a:r>
            <a:r>
              <a:rPr lang="en-US" sz="2400" dirty="0" smtClean="0"/>
              <a:t>                 </a:t>
            </a:r>
            <a:r>
              <a:rPr lang="tr-TR" sz="2400" dirty="0" smtClean="0"/>
              <a:t>4OH-</a:t>
            </a:r>
            <a:r>
              <a:rPr lang="en-US" sz="2400" dirty="0" smtClean="0"/>
              <a:t>   </a:t>
            </a:r>
            <a:endParaRPr lang="en-US" sz="2400" dirty="0"/>
          </a:p>
          <a:p>
            <a:r>
              <a:rPr lang="en-US" sz="2400" dirty="0"/>
              <a:t>Overall cell reaction: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 smtClean="0"/>
              <a:t> </a:t>
            </a:r>
            <a:r>
              <a:rPr lang="en-US" sz="2400" dirty="0"/>
              <a:t>H2 </a:t>
            </a:r>
            <a:r>
              <a:rPr lang="tr-TR" sz="2400" dirty="0" smtClean="0"/>
              <a:t> +  O2</a:t>
            </a:r>
            <a:r>
              <a:rPr lang="en-US" sz="2400" dirty="0" smtClean="0"/>
              <a:t>                   </a:t>
            </a:r>
            <a:r>
              <a:rPr lang="tr-TR" sz="2400" dirty="0" smtClean="0"/>
              <a:t>2</a:t>
            </a:r>
            <a:r>
              <a:rPr lang="en-US" sz="2400" dirty="0" smtClean="0"/>
              <a:t>H2O</a:t>
            </a:r>
            <a:endParaRPr lang="en-US" sz="2400" dirty="0"/>
          </a:p>
          <a:p>
            <a:endParaRPr lang="tr-TR" sz="2400" dirty="0" smtClean="0"/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436772" y="3387143"/>
            <a:ext cx="9916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5080716" y="4339434"/>
            <a:ext cx="8886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185634" y="5189957"/>
            <a:ext cx="7534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5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http://</a:t>
            </a:r>
            <a:r>
              <a:rPr lang="tr-TR" sz="2400" dirty="0" smtClean="0"/>
              <a:t>www.fuelcelltoday.com/media/1637138/fc_basics_technology_types.pdf </a:t>
            </a:r>
            <a:endParaRPr lang="tr-TR" sz="2400" dirty="0" smtClean="0"/>
          </a:p>
          <a:p>
            <a:r>
              <a:rPr lang="tr-TR" sz="2400" dirty="0" err="1"/>
              <a:t>Shyam</a:t>
            </a:r>
            <a:r>
              <a:rPr lang="tr-TR" sz="2400" dirty="0"/>
              <a:t> </a:t>
            </a:r>
            <a:r>
              <a:rPr lang="tr-TR" sz="2400" dirty="0" err="1"/>
              <a:t>Kocha</a:t>
            </a:r>
            <a:r>
              <a:rPr lang="tr-TR" sz="2400" dirty="0"/>
              <a:t>, </a:t>
            </a:r>
            <a:r>
              <a:rPr lang="tr-TR" sz="2400" dirty="0" err="1"/>
              <a:t>Bryan</a:t>
            </a:r>
            <a:r>
              <a:rPr lang="tr-TR" sz="2400" dirty="0"/>
              <a:t> </a:t>
            </a:r>
            <a:r>
              <a:rPr lang="tr-TR" sz="2400" dirty="0" err="1"/>
              <a:t>Pivovar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Thomas </a:t>
            </a:r>
            <a:r>
              <a:rPr lang="tr-TR" sz="2400" dirty="0" err="1"/>
              <a:t>Gennett</a:t>
            </a:r>
            <a:r>
              <a:rPr lang="tr-TR" sz="2400" dirty="0"/>
              <a:t>, </a:t>
            </a:r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Cells</a:t>
            </a:r>
            <a:r>
              <a:rPr lang="tr-TR" sz="2400" dirty="0" smtClean="0"/>
              <a:t>, </a:t>
            </a:r>
            <a:r>
              <a:rPr lang="tr-TR" sz="2400" dirty="0"/>
              <a:t>in Fundamentals of </a:t>
            </a:r>
            <a:r>
              <a:rPr lang="tr-TR" sz="2400" dirty="0" err="1"/>
              <a:t>Materials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Energy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Environmental</a:t>
            </a:r>
            <a:r>
              <a:rPr lang="tr-TR" sz="2400" dirty="0"/>
              <a:t> </a:t>
            </a:r>
            <a:r>
              <a:rPr lang="tr-TR" sz="2400" dirty="0" err="1"/>
              <a:t>Sustainability</a:t>
            </a:r>
            <a:r>
              <a:rPr lang="tr-TR" sz="2400" dirty="0"/>
              <a:t>, (</a:t>
            </a:r>
            <a:r>
              <a:rPr lang="tr-TR" sz="2400" dirty="0" err="1"/>
              <a:t>Eds</a:t>
            </a:r>
            <a:r>
              <a:rPr lang="tr-TR" sz="2400" dirty="0"/>
              <a:t>. David S. </a:t>
            </a:r>
            <a:r>
              <a:rPr lang="tr-TR" sz="2400" dirty="0" err="1"/>
              <a:t>Ginley</a:t>
            </a:r>
            <a:r>
              <a:rPr lang="tr-TR" sz="2400" dirty="0"/>
              <a:t>, David </a:t>
            </a:r>
            <a:r>
              <a:rPr lang="tr-TR" sz="2400" dirty="0" err="1"/>
              <a:t>Cahen</a:t>
            </a:r>
            <a:r>
              <a:rPr lang="tr-TR" sz="2400" dirty="0"/>
              <a:t>), Cambridge </a:t>
            </a:r>
            <a:r>
              <a:rPr lang="tr-TR" sz="2400" dirty="0" err="1"/>
              <a:t>University</a:t>
            </a:r>
            <a:r>
              <a:rPr lang="tr-TR" sz="2400" dirty="0"/>
              <a:t> </a:t>
            </a:r>
            <a:r>
              <a:rPr lang="tr-TR" sz="2400" dirty="0" err="1"/>
              <a:t>Press</a:t>
            </a:r>
            <a:r>
              <a:rPr lang="tr-TR" sz="2400" dirty="0"/>
              <a:t>, 2012.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555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313609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Content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58199"/>
            <a:ext cx="10515600" cy="4729721"/>
          </a:xfrm>
        </p:spPr>
        <p:txBody>
          <a:bodyPr>
            <a:normAutofit/>
          </a:bodyPr>
          <a:lstStyle/>
          <a:p>
            <a:r>
              <a:rPr lang="tr-TR" sz="2600" dirty="0"/>
              <a:t>Basics of </a:t>
            </a:r>
            <a:r>
              <a:rPr lang="tr-TR" sz="2600" dirty="0" err="1"/>
              <a:t>fuel-cell</a:t>
            </a:r>
            <a:r>
              <a:rPr lang="tr-TR" sz="2600" dirty="0"/>
              <a:t> </a:t>
            </a:r>
            <a:r>
              <a:rPr lang="tr-TR" sz="2600" dirty="0" err="1" smtClean="0"/>
              <a:t>operation</a:t>
            </a:r>
            <a:endParaRPr lang="tr-TR" sz="2600" dirty="0" smtClean="0"/>
          </a:p>
          <a:p>
            <a:endParaRPr lang="tr-TR" sz="2600" dirty="0" smtClean="0"/>
          </a:p>
          <a:p>
            <a:r>
              <a:rPr lang="en-US" sz="2600" dirty="0" smtClean="0"/>
              <a:t>Phosphoric </a:t>
            </a:r>
            <a:r>
              <a:rPr lang="en-US" sz="2600" dirty="0"/>
              <a:t>acid fuel </a:t>
            </a:r>
            <a:r>
              <a:rPr lang="en-US" sz="2600" dirty="0" smtClean="0"/>
              <a:t>cells</a:t>
            </a:r>
            <a:endParaRPr lang="tr-TR" sz="2600" dirty="0" smtClean="0"/>
          </a:p>
          <a:p>
            <a:endParaRPr lang="tr-TR" sz="2600" dirty="0" smtClean="0"/>
          </a:p>
          <a:p>
            <a:r>
              <a:rPr lang="en-US" sz="2600" dirty="0"/>
              <a:t>Molten-carbonate fuel cells</a:t>
            </a:r>
            <a:endParaRPr lang="tr-TR" sz="2600" dirty="0" smtClean="0"/>
          </a:p>
          <a:p>
            <a:endParaRPr lang="tr-TR" sz="2600" dirty="0" smtClean="0"/>
          </a:p>
          <a:p>
            <a:r>
              <a:rPr lang="tr-TR" sz="2600" dirty="0" smtClean="0"/>
              <a:t>Solid-</a:t>
            </a:r>
            <a:r>
              <a:rPr lang="tr-TR" sz="2600" dirty="0" err="1" smtClean="0"/>
              <a:t>oxide</a:t>
            </a:r>
            <a:r>
              <a:rPr lang="tr-TR" sz="2600" dirty="0" smtClean="0"/>
              <a:t> </a:t>
            </a:r>
            <a:r>
              <a:rPr lang="tr-TR" sz="2600" dirty="0" err="1"/>
              <a:t>fuel</a:t>
            </a:r>
            <a:r>
              <a:rPr lang="tr-TR" sz="2600" dirty="0"/>
              <a:t> </a:t>
            </a:r>
            <a:r>
              <a:rPr lang="tr-TR" sz="2600" dirty="0" err="1" smtClean="0"/>
              <a:t>cells</a:t>
            </a:r>
            <a:endParaRPr lang="tr-TR" sz="2600" dirty="0" smtClean="0"/>
          </a:p>
          <a:p>
            <a:endParaRPr lang="tr-TR" sz="2600" dirty="0" smtClean="0"/>
          </a:p>
          <a:p>
            <a:r>
              <a:rPr lang="tr-TR" sz="2600" dirty="0" smtClean="0"/>
              <a:t>Alkaline </a:t>
            </a:r>
            <a:r>
              <a:rPr lang="tr-TR" sz="2600" dirty="0" err="1"/>
              <a:t>fuel</a:t>
            </a:r>
            <a:r>
              <a:rPr lang="tr-TR" sz="2600" dirty="0"/>
              <a:t> </a:t>
            </a:r>
            <a:r>
              <a:rPr lang="tr-TR" sz="2600" dirty="0" err="1" smtClean="0"/>
              <a:t>cells</a:t>
            </a:r>
            <a:endParaRPr lang="tr-TR" sz="2600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57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Fuel cells basics</a:t>
            </a:r>
            <a:br>
              <a:rPr lang="en-US" dirty="0"/>
            </a:br>
            <a:r>
              <a:rPr lang="en-US" dirty="0" err="1"/>
              <a:t>Basics</a:t>
            </a:r>
            <a:r>
              <a:rPr lang="en-US" dirty="0"/>
              <a:t> of fuel-cell operation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</a:t>
            </a:r>
            <a:r>
              <a:rPr lang="tr-TR" sz="2400" dirty="0" err="1" smtClean="0"/>
              <a:t>working</a:t>
            </a:r>
            <a:r>
              <a:rPr lang="tr-TR" sz="2400" dirty="0" smtClean="0"/>
              <a:t> </a:t>
            </a:r>
            <a:r>
              <a:rPr lang="tr-TR" sz="2400" dirty="0" err="1" smtClean="0"/>
              <a:t>principles</a:t>
            </a:r>
            <a:r>
              <a:rPr lang="en-US" sz="2400" dirty="0" smtClean="0"/>
              <a:t> </a:t>
            </a:r>
            <a:r>
              <a:rPr lang="en-US" sz="2400" dirty="0"/>
              <a:t>of all the fuel cells is the same as with small changes in the fuel and in the acid or alkaline environment; ion moves through a proton (H +) hydroxyl group (OH-) on the electrolyte.</a:t>
            </a:r>
          </a:p>
          <a:p>
            <a:r>
              <a:rPr lang="en-US" sz="2400" dirty="0"/>
              <a:t>The reaction on the </a:t>
            </a:r>
            <a:r>
              <a:rPr lang="tr-TR" sz="2400" dirty="0" err="1" smtClean="0"/>
              <a:t>negative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hydrogen-fueled</a:t>
            </a:r>
            <a:r>
              <a:rPr lang="tr-TR" sz="2400" dirty="0"/>
              <a:t> proton-</a:t>
            </a:r>
            <a:r>
              <a:rPr lang="tr-TR" sz="2400" dirty="0" err="1"/>
              <a:t>exchange</a:t>
            </a:r>
            <a:r>
              <a:rPr lang="tr-TR" sz="2400" dirty="0"/>
              <a:t> </a:t>
            </a:r>
            <a:r>
              <a:rPr lang="tr-TR" sz="2400" dirty="0" err="1"/>
              <a:t>membrane</a:t>
            </a:r>
            <a:r>
              <a:rPr lang="tr-TR" sz="2400" dirty="0"/>
              <a:t> </a:t>
            </a:r>
            <a:r>
              <a:rPr lang="tr-TR" sz="2400" dirty="0" err="1"/>
              <a:t>fuel</a:t>
            </a:r>
            <a:r>
              <a:rPr lang="tr-TR" sz="2400" dirty="0"/>
              <a:t> </a:t>
            </a:r>
            <a:r>
              <a:rPr lang="tr-TR" sz="2400" dirty="0" err="1"/>
              <a:t>cells</a:t>
            </a:r>
            <a:r>
              <a:rPr lang="tr-TR" sz="2400" dirty="0"/>
              <a:t> (</a:t>
            </a:r>
            <a:r>
              <a:rPr lang="en-US" sz="2400" dirty="0"/>
              <a:t>PEMFCs</a:t>
            </a:r>
            <a:r>
              <a:rPr lang="tr-TR" sz="2400" dirty="0"/>
              <a:t>)</a:t>
            </a:r>
            <a:r>
              <a:rPr lang="en-US" sz="2400" dirty="0"/>
              <a:t> is the oxidation of hydrogen </a:t>
            </a:r>
            <a:r>
              <a:rPr lang="en-US" sz="2400" dirty="0" smtClean="0"/>
              <a:t>to </a:t>
            </a:r>
            <a:r>
              <a:rPr lang="en-US" sz="2400" dirty="0"/>
              <a:t>form protons and electrons</a:t>
            </a:r>
            <a:r>
              <a:rPr lang="en-US" sz="2400" dirty="0" smtClean="0"/>
              <a:t>,</a:t>
            </a:r>
            <a:endParaRPr lang="tr-TR" sz="2400" dirty="0" smtClean="0"/>
          </a:p>
          <a:p>
            <a:pPr marL="457200" lvl="1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	</a:t>
            </a:r>
            <a:r>
              <a:rPr lang="tr-TR" dirty="0" smtClean="0"/>
              <a:t>2H2                           4H+  +  4e-</a:t>
            </a:r>
            <a:endParaRPr lang="tr-TR" dirty="0"/>
          </a:p>
          <a:p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reaction </a:t>
            </a:r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positive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hydrogen-fueled proton exchange membrane fuel cells (PEMFCs) </a:t>
            </a:r>
            <a:r>
              <a:rPr lang="tr-TR" sz="2400" dirty="0" smtClean="0"/>
              <a:t>is </a:t>
            </a:r>
            <a:r>
              <a:rPr lang="tr-TR" sz="2400" dirty="0" err="1" smtClean="0"/>
              <a:t>reduction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oxygen</a:t>
            </a:r>
            <a:r>
              <a:rPr lang="en-US" sz="2400" dirty="0" smtClean="0"/>
              <a:t>,</a:t>
            </a:r>
            <a:endParaRPr lang="tr-TR" sz="2400" dirty="0" smtClean="0"/>
          </a:p>
          <a:p>
            <a:pPr marL="1828800" lvl="4" indent="0">
              <a:buNone/>
            </a:pPr>
            <a:r>
              <a:rPr lang="tr-TR" sz="2400" dirty="0" smtClean="0"/>
              <a:t>O2  +  4H+  +  4e-                      2H2O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3541690" y="4146997"/>
            <a:ext cx="15197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5061397" y="5357611"/>
            <a:ext cx="1133341" cy="12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0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fuel-cell</a:t>
            </a:r>
            <a:r>
              <a:rPr lang="tr-TR" dirty="0"/>
              <a:t> </a:t>
            </a:r>
            <a:r>
              <a:rPr lang="tr-TR" dirty="0" err="1" smtClean="0"/>
              <a:t>systems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Phosphoric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 </a:t>
            </a:r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1383" y="1987340"/>
            <a:ext cx="10567494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Phosphoric </a:t>
            </a:r>
            <a:r>
              <a:rPr lang="en-US" sz="2400" dirty="0"/>
              <a:t>acid fuel cells </a:t>
            </a:r>
            <a:r>
              <a:rPr lang="en-US" sz="2400" dirty="0" smtClean="0"/>
              <a:t>are </a:t>
            </a:r>
            <a:r>
              <a:rPr lang="en-US" sz="2400" dirty="0"/>
              <a:t>designated as </a:t>
            </a:r>
            <a:r>
              <a:rPr lang="en-US" sz="2400" dirty="0" smtClean="0"/>
              <a:t>medium </a:t>
            </a:r>
            <a:r>
              <a:rPr lang="en-US" sz="2400" dirty="0"/>
              <a:t>temperature </a:t>
            </a:r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cells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are designed to </a:t>
            </a:r>
            <a:r>
              <a:rPr lang="tr-TR" sz="2400" dirty="0" err="1" smtClean="0"/>
              <a:t>work</a:t>
            </a:r>
            <a:r>
              <a:rPr lang="en-US" sz="2400" dirty="0" smtClean="0"/>
              <a:t> </a:t>
            </a:r>
            <a:r>
              <a:rPr lang="en-US" sz="2400" dirty="0"/>
              <a:t>at about 160-200 ° C.</a:t>
            </a:r>
          </a:p>
          <a:p>
            <a:r>
              <a:rPr lang="en-US" sz="2400" dirty="0"/>
              <a:t>Phosphoric acid fuel cells can be regarded as one of the first fuel cell technologies to be commercialized </a:t>
            </a:r>
            <a:r>
              <a:rPr lang="tr-TR" sz="2400" dirty="0" err="1" smtClean="0"/>
              <a:t>fo</a:t>
            </a:r>
            <a:r>
              <a:rPr lang="en-US" sz="2400" dirty="0" smtClean="0"/>
              <a:t>r </a:t>
            </a:r>
            <a:r>
              <a:rPr lang="en-US" sz="2400" dirty="0"/>
              <a:t>use as stationary power plants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302" y="3783010"/>
            <a:ext cx="5054346" cy="294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7678271" y="5280164"/>
            <a:ext cx="45137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</a:t>
            </a:r>
            <a:r>
              <a:rPr lang="tr-TR" dirty="0" err="1" smtClean="0"/>
              <a:t>Phosphoric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fuel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(</a:t>
            </a:r>
            <a:r>
              <a:rPr lang="tr-TR" dirty="0" err="1" smtClean="0"/>
              <a:t>Modified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*http</a:t>
            </a:r>
            <a:r>
              <a:rPr lang="tr-TR" dirty="0"/>
              <a:t>://www.fuelcelltoday.com/media/1637138/fc_basics_technology_types.pdf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93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fuel-cell</a:t>
            </a:r>
            <a:r>
              <a:rPr lang="tr-TR" dirty="0"/>
              <a:t> </a:t>
            </a:r>
            <a:r>
              <a:rPr lang="tr-TR" dirty="0" err="1" smtClean="0"/>
              <a:t>systems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Phosphoric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 </a:t>
            </a:r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59" y="1825625"/>
            <a:ext cx="10844011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electrolyte </a:t>
            </a:r>
            <a:r>
              <a:rPr lang="tr-TR" sz="2400" dirty="0" smtClean="0"/>
              <a:t>in </a:t>
            </a:r>
            <a:r>
              <a:rPr lang="tr-TR" sz="2400" dirty="0" err="1" smtClean="0"/>
              <a:t>phosphoric</a:t>
            </a:r>
            <a:r>
              <a:rPr lang="tr-TR" sz="2400" dirty="0" smtClean="0"/>
              <a:t> </a:t>
            </a:r>
            <a:r>
              <a:rPr lang="tr-TR" sz="2400" dirty="0" err="1" smtClean="0"/>
              <a:t>acid</a:t>
            </a:r>
            <a:r>
              <a:rPr lang="tr-TR" sz="2400" dirty="0" smtClean="0"/>
              <a:t> </a:t>
            </a:r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 smtClean="0"/>
              <a:t>concentrated</a:t>
            </a:r>
            <a:r>
              <a:rPr lang="tr-TR" sz="2400" dirty="0" smtClean="0"/>
              <a:t> </a:t>
            </a:r>
            <a:r>
              <a:rPr lang="en-US" sz="2400" dirty="0" smtClean="0"/>
              <a:t>phosphoric acid soaked into a </a:t>
            </a:r>
            <a:r>
              <a:rPr lang="en-US" sz="2400" dirty="0" err="1" smtClean="0"/>
              <a:t>SiC</a:t>
            </a:r>
            <a:r>
              <a:rPr lang="en-US" sz="2400" dirty="0" smtClean="0"/>
              <a:t> </a:t>
            </a:r>
            <a:r>
              <a:rPr lang="en-US" sz="2400" dirty="0" smtClean="0"/>
              <a:t>paste</a:t>
            </a:r>
            <a:r>
              <a:rPr lang="tr-TR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anode and cathode are </a:t>
            </a:r>
            <a:r>
              <a:rPr lang="en-US" sz="2400" dirty="0" smtClean="0"/>
              <a:t>Teflon</a:t>
            </a:r>
            <a:r>
              <a:rPr lang="tr-TR" sz="2400" dirty="0" smtClean="0"/>
              <a:t> </a:t>
            </a:r>
            <a:r>
              <a:rPr lang="tr-TR" sz="2400" dirty="0" err="1" smtClean="0"/>
              <a:t>based</a:t>
            </a:r>
            <a:r>
              <a:rPr lang="tr-TR" sz="2400" dirty="0" smtClean="0"/>
              <a:t> </a:t>
            </a:r>
            <a:r>
              <a:rPr lang="en-US" sz="2400" dirty="0" smtClean="0"/>
              <a:t>gas</a:t>
            </a:r>
            <a:r>
              <a:rPr lang="tr-TR" sz="2400" dirty="0" smtClean="0"/>
              <a:t> </a:t>
            </a:r>
            <a:r>
              <a:rPr lang="en-US" sz="2400" dirty="0" smtClean="0"/>
              <a:t>diffusion</a:t>
            </a:r>
            <a:r>
              <a:rPr lang="tr-TR" sz="2400" dirty="0" smtClean="0"/>
              <a:t> </a:t>
            </a:r>
            <a:r>
              <a:rPr lang="en-US" sz="2400" dirty="0" smtClean="0"/>
              <a:t>electrodes (GDEs) </a:t>
            </a:r>
            <a:r>
              <a:rPr lang="tr-TR" sz="2400" dirty="0" err="1" smtClean="0"/>
              <a:t>including</a:t>
            </a:r>
            <a:r>
              <a:rPr lang="en-US" sz="2400" dirty="0" smtClean="0"/>
              <a:t> P</a:t>
            </a:r>
            <a:r>
              <a:rPr lang="tr-TR" sz="2400" dirty="0" err="1" smtClean="0"/>
              <a:t>latinum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alloys</a:t>
            </a:r>
            <a:r>
              <a:rPr lang="en-US" sz="2400" dirty="0" smtClean="0"/>
              <a:t> </a:t>
            </a:r>
            <a:r>
              <a:rPr lang="en-US" sz="2400" dirty="0" smtClean="0"/>
              <a:t>as</a:t>
            </a:r>
            <a:r>
              <a:rPr lang="tr-TR" sz="2400" dirty="0" smtClean="0"/>
              <a:t> </a:t>
            </a:r>
            <a:r>
              <a:rPr lang="en-US" sz="2400" dirty="0" smtClean="0"/>
              <a:t>catalysts and graphitized carbon black as the catalyst</a:t>
            </a:r>
            <a:r>
              <a:rPr lang="tr-TR" sz="2400" dirty="0" smtClean="0"/>
              <a:t> </a:t>
            </a:r>
            <a:r>
              <a:rPr lang="en-US" sz="2400" dirty="0" smtClean="0"/>
              <a:t>support. </a:t>
            </a:r>
            <a:endParaRPr lang="tr-TR" sz="2400" dirty="0" smtClean="0"/>
          </a:p>
          <a:p>
            <a:r>
              <a:rPr lang="tr-TR" sz="2400" dirty="0" err="1" smtClean="0"/>
              <a:t>Fuel</a:t>
            </a:r>
            <a:r>
              <a:rPr lang="tr-TR" sz="2400" dirty="0" smtClean="0"/>
              <a:t>, </a:t>
            </a:r>
            <a:r>
              <a:rPr lang="tr-TR" sz="2400" dirty="0"/>
              <a:t>h</a:t>
            </a:r>
            <a:r>
              <a:rPr lang="en-US" sz="2400" dirty="0" err="1" smtClean="0"/>
              <a:t>ydrogen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is extracted from various </a:t>
            </a:r>
            <a:r>
              <a:rPr lang="en-US" sz="2400" dirty="0" smtClean="0"/>
              <a:t>hydrocarbon</a:t>
            </a:r>
            <a:r>
              <a:rPr lang="tr-TR" sz="2400" dirty="0" smtClean="0"/>
              <a:t> </a:t>
            </a:r>
            <a:r>
              <a:rPr lang="en-US" sz="2400" dirty="0" smtClean="0"/>
              <a:t>fuels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are re-formed externally. </a:t>
            </a:r>
            <a:endParaRPr lang="tr-TR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991" y="4186414"/>
            <a:ext cx="4592085" cy="2671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8075052" y="5022587"/>
            <a:ext cx="4116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</a:t>
            </a:r>
            <a:r>
              <a:rPr lang="tr-TR" dirty="0" err="1" smtClean="0"/>
              <a:t>Phosphoric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fuel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(</a:t>
            </a:r>
            <a:r>
              <a:rPr lang="tr-TR" dirty="0" err="1" smtClean="0"/>
              <a:t>Modified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*http</a:t>
            </a:r>
            <a:r>
              <a:rPr lang="tr-TR" dirty="0"/>
              <a:t>://www.fuelcelltoday.com/media/1637138/fc_basics_technology_types.pdf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75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fuel-cell</a:t>
            </a:r>
            <a:r>
              <a:rPr lang="tr-TR" dirty="0"/>
              <a:t> </a:t>
            </a:r>
            <a:r>
              <a:rPr lang="tr-TR" dirty="0" err="1" smtClean="0"/>
              <a:t>systems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Molten-carbonate</a:t>
            </a:r>
            <a:r>
              <a:rPr lang="tr-TR" dirty="0"/>
              <a:t> </a:t>
            </a:r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tr-TR" sz="2400" dirty="0" smtClean="0"/>
              <a:t>m</a:t>
            </a:r>
            <a:r>
              <a:rPr lang="en-US" sz="2400" dirty="0" err="1" smtClean="0"/>
              <a:t>olten</a:t>
            </a:r>
            <a:r>
              <a:rPr lang="en-US" sz="2400" dirty="0" smtClean="0"/>
              <a:t>-carbonate </a:t>
            </a:r>
            <a:r>
              <a:rPr lang="en-US" sz="2400" dirty="0"/>
              <a:t>fuel </a:t>
            </a:r>
            <a:r>
              <a:rPr lang="en-US" sz="2400" dirty="0" smtClean="0"/>
              <a:t>cells</a:t>
            </a:r>
            <a:r>
              <a:rPr lang="tr-TR" sz="2400" dirty="0" smtClean="0"/>
              <a:t> </a:t>
            </a:r>
            <a:r>
              <a:rPr lang="tr-TR" sz="2400" dirty="0" err="1" smtClean="0"/>
              <a:t>work</a:t>
            </a:r>
            <a:r>
              <a:rPr lang="en-US" sz="2400" dirty="0" smtClean="0"/>
              <a:t> </a:t>
            </a:r>
            <a:r>
              <a:rPr lang="en-US" sz="2400" dirty="0"/>
              <a:t>in the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range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en-US" sz="2400" dirty="0" smtClean="0"/>
              <a:t>600–700°C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obtain </a:t>
            </a:r>
            <a:r>
              <a:rPr lang="en-US" sz="2400" dirty="0"/>
              <a:t>reasonable conductivity of the carbonate </a:t>
            </a:r>
            <a:r>
              <a:rPr lang="en-US" sz="2400" dirty="0" smtClean="0"/>
              <a:t>electrolyte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carbonate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electrolyte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molten</a:t>
            </a:r>
            <a:r>
              <a:rPr lang="tr-TR" sz="2400" dirty="0" smtClean="0"/>
              <a:t> </a:t>
            </a:r>
            <a:r>
              <a:rPr lang="tr-TR" sz="2400" dirty="0" err="1" smtClean="0"/>
              <a:t>carbonate</a:t>
            </a:r>
            <a:r>
              <a:rPr lang="tr-TR" sz="2400" dirty="0" smtClean="0"/>
              <a:t> </a:t>
            </a:r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en-US" sz="2400" dirty="0" smtClean="0"/>
              <a:t> </a:t>
            </a:r>
            <a:r>
              <a:rPr lang="en-US" sz="2400" dirty="0"/>
              <a:t>permit the use of non-precious-metal </a:t>
            </a:r>
            <a:r>
              <a:rPr lang="en-US" sz="2400" dirty="0" smtClean="0"/>
              <a:t>catalysts</a:t>
            </a:r>
            <a:r>
              <a:rPr lang="tr-TR" sz="2400" dirty="0" smtClean="0"/>
              <a:t> </a:t>
            </a:r>
            <a:r>
              <a:rPr lang="en-US" sz="2400" dirty="0" smtClean="0"/>
              <a:t>such </a:t>
            </a:r>
            <a:r>
              <a:rPr lang="en-US" sz="2400" dirty="0"/>
              <a:t>as Ni–Cr and Ni–Al alloys for anodes and </a:t>
            </a:r>
            <a:r>
              <a:rPr lang="en-US" sz="2400" dirty="0" err="1"/>
              <a:t>NiO</a:t>
            </a:r>
            <a:r>
              <a:rPr lang="en-US" sz="2400" dirty="0"/>
              <a:t> </a:t>
            </a:r>
            <a:r>
              <a:rPr lang="en-US" sz="2400" dirty="0" smtClean="0"/>
              <a:t>for</a:t>
            </a:r>
            <a:r>
              <a:rPr lang="tr-TR" sz="2400" dirty="0" smtClean="0"/>
              <a:t> </a:t>
            </a:r>
            <a:r>
              <a:rPr lang="en-US" sz="2400" dirty="0" smtClean="0"/>
              <a:t>cathodes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electrolyte </a:t>
            </a:r>
            <a:r>
              <a:rPr lang="tr-TR" sz="2400" dirty="0" smtClean="0"/>
              <a:t>of </a:t>
            </a:r>
            <a:r>
              <a:rPr lang="en-US" sz="2400" dirty="0" smtClean="0"/>
              <a:t>the </a:t>
            </a:r>
            <a:r>
              <a:rPr lang="en-US" sz="2400" dirty="0"/>
              <a:t>molten carbonate fuel </a:t>
            </a:r>
            <a:r>
              <a:rPr lang="en-US" sz="2400" dirty="0" smtClean="0"/>
              <a:t>cell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tr-TR" sz="2400" dirty="0" err="1" smtClean="0"/>
              <a:t>consist</a:t>
            </a:r>
            <a:r>
              <a:rPr lang="en-US" sz="2400" dirty="0" smtClean="0"/>
              <a:t> </a:t>
            </a:r>
            <a:r>
              <a:rPr lang="en-US" sz="2400" dirty="0"/>
              <a:t>of a mixture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lithium </a:t>
            </a:r>
            <a:r>
              <a:rPr lang="en-US" sz="2400" dirty="0"/>
              <a:t>and either potassium or sodium carbonate </a:t>
            </a:r>
            <a:r>
              <a:rPr lang="en-US" sz="2400" dirty="0" smtClean="0"/>
              <a:t>salt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suspended in a ceramic matrix of LiAlO</a:t>
            </a:r>
            <a:r>
              <a:rPr lang="en-US" sz="2400" baseline="-25000" dirty="0"/>
              <a:t>2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960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fuel-cell</a:t>
            </a:r>
            <a:r>
              <a:rPr lang="tr-TR" dirty="0"/>
              <a:t> </a:t>
            </a:r>
            <a:r>
              <a:rPr lang="tr-TR" dirty="0" err="1" smtClean="0"/>
              <a:t>systems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Molten-carbonate</a:t>
            </a:r>
            <a:r>
              <a:rPr lang="tr-TR" dirty="0"/>
              <a:t> </a:t>
            </a:r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reaction </a:t>
            </a:r>
            <a:r>
              <a:rPr lang="en-US" sz="2400" dirty="0" smtClean="0"/>
              <a:t>occur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tr-TR" sz="2400" dirty="0" smtClean="0"/>
              <a:t>at</a:t>
            </a:r>
            <a:r>
              <a:rPr lang="en-US" sz="2400" dirty="0" smtClean="0"/>
              <a:t> </a:t>
            </a:r>
            <a:r>
              <a:rPr lang="en-US" sz="2400" dirty="0"/>
              <a:t>the anode of </a:t>
            </a: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molten-carbonate fuel cells </a:t>
            </a:r>
            <a:r>
              <a:rPr lang="en-US" sz="2400" dirty="0" smtClean="0"/>
              <a:t>can</a:t>
            </a:r>
            <a:r>
              <a:rPr lang="tr-TR" sz="2400" dirty="0" smtClean="0"/>
              <a:t> </a:t>
            </a:r>
            <a:r>
              <a:rPr lang="en-US" sz="2400" dirty="0" smtClean="0"/>
              <a:t>be </a:t>
            </a:r>
            <a:r>
              <a:rPr lang="en-US" sz="2400" dirty="0"/>
              <a:t>written </a:t>
            </a:r>
            <a:r>
              <a:rPr lang="en-US" sz="2400" dirty="0" smtClean="0"/>
              <a:t>as</a:t>
            </a:r>
            <a:r>
              <a:rPr lang="tr-TR" sz="2400" dirty="0" smtClean="0"/>
              <a:t>:</a:t>
            </a:r>
          </a:p>
          <a:p>
            <a:pPr marL="0" indent="0">
              <a:buNone/>
            </a:pPr>
            <a:r>
              <a:rPr lang="tr-TR" sz="2400" dirty="0" smtClean="0"/>
              <a:t>		H2  +  CO3                      H2O  + CO2   +  2e-</a:t>
            </a:r>
            <a:endParaRPr lang="tr-TR" sz="2400" dirty="0"/>
          </a:p>
          <a:p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reaction </a:t>
            </a:r>
            <a:r>
              <a:rPr lang="en-US" sz="2400" dirty="0" smtClean="0"/>
              <a:t>occur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tr-TR" sz="2400" dirty="0" smtClean="0"/>
              <a:t>at</a:t>
            </a:r>
            <a:r>
              <a:rPr lang="en-US" sz="2400" dirty="0" smtClean="0"/>
              <a:t> </a:t>
            </a:r>
            <a:r>
              <a:rPr lang="en-US" sz="2400" dirty="0"/>
              <a:t>the cathode of </a:t>
            </a:r>
            <a:r>
              <a:rPr lang="en-US" sz="2400" dirty="0"/>
              <a:t>the molten-carbonate fuel </a:t>
            </a:r>
            <a:r>
              <a:rPr lang="en-US" sz="2400" dirty="0" err="1"/>
              <a:t>cel</a:t>
            </a:r>
            <a:r>
              <a:rPr lang="en-US" sz="2400" dirty="0"/>
              <a:t> </a:t>
            </a:r>
            <a:r>
              <a:rPr lang="en-US" sz="2400" dirty="0" smtClean="0"/>
              <a:t>can</a:t>
            </a:r>
            <a:r>
              <a:rPr lang="tr-TR" sz="2400" dirty="0" smtClean="0"/>
              <a:t> </a:t>
            </a:r>
            <a:r>
              <a:rPr lang="en-US" sz="2400" dirty="0" smtClean="0"/>
              <a:t>be </a:t>
            </a:r>
            <a:r>
              <a:rPr lang="en-US" sz="2400" dirty="0"/>
              <a:t>written as </a:t>
            </a:r>
            <a:r>
              <a:rPr lang="en-US" sz="2400" dirty="0" smtClean="0"/>
              <a:t>below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0.5O2  +  CO2  +  2e-                     CO3 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r>
              <a:rPr lang="en-US" sz="2400" dirty="0"/>
              <a:t>The overall reaction </a:t>
            </a:r>
            <a:r>
              <a:rPr lang="en-US" sz="2400" dirty="0" smtClean="0"/>
              <a:t>occur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en-US" sz="2400" dirty="0"/>
              <a:t>the molten-carbonate fuel cells </a:t>
            </a:r>
            <a:r>
              <a:rPr lang="en-US" sz="2400" dirty="0"/>
              <a:t>is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	H2   +   0.5H2                     H2O   +    CO2 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endParaRPr lang="tr-TR" sz="2400" dirty="0" smtClean="0"/>
          </a:p>
          <a:p>
            <a:endParaRPr lang="en-US" sz="24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371027" y="2756079"/>
            <a:ext cx="102522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5396248" y="4481848"/>
            <a:ext cx="1159098" cy="12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5525037" y="5872766"/>
            <a:ext cx="1030309" cy="12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2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fuel-cell systems</a:t>
            </a:r>
            <a:br>
              <a:rPr lang="en-US" dirty="0"/>
            </a:br>
            <a:r>
              <a:rPr lang="en-US" dirty="0"/>
              <a:t>Solid-oxide fuel 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</a:t>
            </a:r>
            <a:r>
              <a:rPr lang="tr-TR" sz="2400" dirty="0" smtClean="0"/>
              <a:t>s</a:t>
            </a:r>
            <a:r>
              <a:rPr lang="en-US" sz="2400" dirty="0" err="1" smtClean="0"/>
              <a:t>olid</a:t>
            </a:r>
            <a:r>
              <a:rPr lang="en-US" sz="2400" dirty="0" smtClean="0"/>
              <a:t>-oxide </a:t>
            </a:r>
            <a:r>
              <a:rPr lang="en-US" sz="2400" dirty="0"/>
              <a:t>fuel </a:t>
            </a:r>
            <a:r>
              <a:rPr lang="en-US" sz="2400" dirty="0" smtClean="0"/>
              <a:t>cells </a:t>
            </a:r>
            <a:r>
              <a:rPr lang="en-US" sz="2400" dirty="0"/>
              <a:t>are the only </a:t>
            </a:r>
            <a:r>
              <a:rPr lang="tr-TR" sz="2400" dirty="0" err="1" smtClean="0"/>
              <a:t>type</a:t>
            </a:r>
            <a:r>
              <a:rPr lang="en-US" sz="2400" dirty="0" smtClean="0"/>
              <a:t> </a:t>
            </a:r>
            <a:r>
              <a:rPr lang="en-US" sz="2400" dirty="0"/>
              <a:t>of fuel cells </a:t>
            </a:r>
            <a:r>
              <a:rPr lang="tr-TR" sz="2400" dirty="0" err="1" smtClean="0"/>
              <a:t>including</a:t>
            </a:r>
            <a:r>
              <a:rPr lang="tr-TR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/>
              <a:t>solid </a:t>
            </a:r>
            <a:r>
              <a:rPr lang="en-US" sz="2400" dirty="0" smtClean="0"/>
              <a:t>electrolyte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avoids the complexity </a:t>
            </a:r>
            <a:r>
              <a:rPr lang="en-US" sz="2400" dirty="0" smtClean="0"/>
              <a:t>involved</a:t>
            </a:r>
            <a:r>
              <a:rPr lang="tr-TR" sz="2400" dirty="0" smtClean="0"/>
              <a:t> </a:t>
            </a:r>
            <a:r>
              <a:rPr lang="en-US" sz="2400" dirty="0" smtClean="0"/>
              <a:t>with electrolyte</a:t>
            </a:r>
            <a:r>
              <a:rPr lang="tr-TR" sz="2400" dirty="0" smtClean="0"/>
              <a:t> </a:t>
            </a:r>
            <a:r>
              <a:rPr lang="en-US" sz="2400" dirty="0" smtClean="0"/>
              <a:t>management. </a:t>
            </a:r>
            <a:endParaRPr lang="tr-TR" sz="2400" dirty="0" smtClean="0"/>
          </a:p>
          <a:p>
            <a:r>
              <a:rPr lang="en-US" sz="2400" dirty="0"/>
              <a:t>The high operating temperature allows the use of various fossil </a:t>
            </a:r>
            <a:r>
              <a:rPr lang="en-US" sz="2400" dirty="0" smtClean="0"/>
              <a:t>fuels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Since </a:t>
            </a:r>
            <a:r>
              <a:rPr lang="en-US" sz="2400" dirty="0" smtClean="0"/>
              <a:t>water </a:t>
            </a:r>
            <a:r>
              <a:rPr lang="tr-TR" sz="2400" dirty="0" smtClean="0"/>
              <a:t>is </a:t>
            </a:r>
            <a:r>
              <a:rPr lang="tr-TR" sz="2400" dirty="0" err="1" smtClean="0"/>
              <a:t>generated</a:t>
            </a:r>
            <a:r>
              <a:rPr lang="tr-TR" sz="2400" dirty="0" smtClean="0"/>
              <a:t> at</a:t>
            </a:r>
            <a:r>
              <a:rPr lang="en-US" sz="2400" dirty="0" smtClean="0"/>
              <a:t> </a:t>
            </a:r>
            <a:r>
              <a:rPr lang="en-US" sz="2400" dirty="0"/>
              <a:t>the anode, hydrocarbon fuels can be </a:t>
            </a:r>
            <a:r>
              <a:rPr lang="tr-TR" sz="2400" dirty="0" err="1" smtClean="0"/>
              <a:t>used</a:t>
            </a:r>
            <a:r>
              <a:rPr lang="en-US" sz="2400" dirty="0" smtClean="0"/>
              <a:t> </a:t>
            </a:r>
            <a:r>
              <a:rPr lang="en-US" sz="2400" dirty="0"/>
              <a:t>in the fuel cell.</a:t>
            </a:r>
            <a:endParaRPr lang="tr-TR" sz="2400" dirty="0" smtClean="0"/>
          </a:p>
          <a:p>
            <a:r>
              <a:rPr lang="tr-TR" sz="2400" dirty="0" smtClean="0"/>
              <a:t>H</a:t>
            </a:r>
            <a:r>
              <a:rPr lang="en-US" sz="2400" dirty="0" err="1" smtClean="0"/>
              <a:t>ydrogen</a:t>
            </a:r>
            <a:r>
              <a:rPr lang="en-US" sz="2400" dirty="0"/>
              <a:t>, carbon monoxide, or other useful products from hydrocarbon fuels such as natural </a:t>
            </a:r>
            <a:r>
              <a:rPr lang="en-US" sz="2400" dirty="0" smtClean="0"/>
              <a:t>gas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produced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en-US" sz="2400" dirty="0" smtClean="0"/>
              <a:t>reforming method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	</a:t>
            </a:r>
            <a:r>
              <a:rPr lang="en-US" sz="2400" dirty="0" smtClean="0"/>
              <a:t>CO </a:t>
            </a:r>
            <a:r>
              <a:rPr lang="en-US" sz="2400" dirty="0"/>
              <a:t>+ </a:t>
            </a:r>
            <a:r>
              <a:rPr lang="en-US" sz="2400" dirty="0" smtClean="0"/>
              <a:t>H</a:t>
            </a:r>
            <a:r>
              <a:rPr lang="tr-TR" sz="2400" baseline="-25000" dirty="0"/>
              <a:t>2</a:t>
            </a:r>
            <a:r>
              <a:rPr lang="en-US" sz="2400" dirty="0" smtClean="0"/>
              <a:t>O</a:t>
            </a:r>
            <a:r>
              <a:rPr lang="tr-TR" sz="2400" dirty="0" smtClean="0"/>
              <a:t>                </a:t>
            </a:r>
            <a:r>
              <a:rPr lang="en-US" sz="2400" dirty="0" smtClean="0"/>
              <a:t>  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 + CO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tr-TR" sz="2400" dirty="0" smtClean="0"/>
              <a:t>		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tr-TR" sz="2400" dirty="0" smtClean="0"/>
              <a:t>                 </a:t>
            </a:r>
            <a:r>
              <a:rPr lang="en-US" sz="2400" dirty="0" smtClean="0"/>
              <a:t>  </a:t>
            </a:r>
            <a:r>
              <a:rPr lang="en-US" sz="2400" dirty="0"/>
              <a:t>3H</a:t>
            </a:r>
            <a:r>
              <a:rPr lang="en-US" sz="2400" baseline="-25000" dirty="0"/>
              <a:t>2</a:t>
            </a:r>
            <a:r>
              <a:rPr lang="en-US" sz="2400" dirty="0"/>
              <a:t> + CO </a:t>
            </a:r>
            <a:endParaRPr lang="tr-TR" sz="2400" dirty="0" smtClean="0"/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4069724" y="4816699"/>
            <a:ext cx="940158" cy="12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4069724" y="5306096"/>
            <a:ext cx="11333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9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fuel-cell systems</a:t>
            </a:r>
            <a:br>
              <a:rPr lang="en-US" dirty="0"/>
            </a:br>
            <a:r>
              <a:rPr lang="en-US" dirty="0"/>
              <a:t>Solid-oxide fuel 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electrochemical oxidation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hydrogen </a:t>
            </a:r>
            <a:r>
              <a:rPr lang="en-US" sz="2400" dirty="0" smtClean="0"/>
              <a:t>with </a:t>
            </a:r>
            <a:r>
              <a:rPr lang="en-US" sz="2400" dirty="0"/>
              <a:t>oxygen ions </a:t>
            </a:r>
            <a:r>
              <a:rPr lang="en-US" sz="2400" dirty="0" smtClean="0"/>
              <a:t>takes</a:t>
            </a:r>
            <a:r>
              <a:rPr lang="tr-TR" sz="2400" dirty="0" smtClean="0"/>
              <a:t> </a:t>
            </a:r>
            <a:r>
              <a:rPr lang="en-US" sz="2400" dirty="0" smtClean="0"/>
              <a:t>place </a:t>
            </a:r>
            <a:r>
              <a:rPr lang="en-US" sz="2400" dirty="0"/>
              <a:t>at the anode. </a:t>
            </a:r>
            <a:endParaRPr lang="tr-TR" sz="2400" dirty="0" smtClean="0"/>
          </a:p>
          <a:p>
            <a:r>
              <a:rPr lang="en-US" sz="2400" dirty="0"/>
              <a:t>The electrochemical reactions occurring within the cell </a:t>
            </a:r>
            <a:r>
              <a:rPr lang="en-US" sz="2400" dirty="0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err="1" smtClean="0"/>
              <a:t>Cathodic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: 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	</a:t>
            </a:r>
            <a:r>
              <a:rPr lang="en-US" sz="2400" dirty="0" smtClean="0"/>
              <a:t>1/2 </a:t>
            </a:r>
            <a:r>
              <a:rPr lang="en-US" sz="2400" dirty="0"/>
              <a:t>O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dirty="0" smtClean="0"/>
              <a:t>2e</a:t>
            </a:r>
            <a:r>
              <a:rPr lang="en-US" sz="2400" baseline="30000" dirty="0" smtClean="0"/>
              <a:t>-</a:t>
            </a:r>
            <a:r>
              <a:rPr lang="tr-TR" sz="2400" baseline="30000" dirty="0" smtClean="0"/>
              <a:t>                         </a:t>
            </a:r>
            <a:r>
              <a:rPr lang="en-US" sz="2400" dirty="0" smtClean="0"/>
              <a:t>  </a:t>
            </a:r>
            <a:r>
              <a:rPr lang="en-US" sz="2400" dirty="0"/>
              <a:t>O</a:t>
            </a:r>
          </a:p>
          <a:p>
            <a:pPr marL="0" indent="0">
              <a:buNone/>
            </a:pPr>
            <a:r>
              <a:rPr lang="tr-TR" sz="2400" dirty="0" err="1" smtClean="0"/>
              <a:t>A</a:t>
            </a:r>
            <a:r>
              <a:rPr lang="tr-TR" sz="2400" dirty="0" err="1" smtClean="0"/>
              <a:t>nodic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	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1/2O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tr-TR" sz="2400" dirty="0" smtClean="0"/>
              <a:t>                  </a:t>
            </a:r>
            <a:r>
              <a:rPr lang="en-US" sz="2400" dirty="0" smtClean="0"/>
              <a:t> 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O + 2e</a:t>
            </a:r>
            <a:r>
              <a:rPr lang="en-US" sz="2400" baseline="30000" dirty="0"/>
              <a:t>-</a:t>
            </a:r>
          </a:p>
          <a:p>
            <a:pPr marL="0" indent="0">
              <a:buNone/>
            </a:pPr>
            <a:r>
              <a:rPr lang="tr-TR" sz="2400" dirty="0" smtClean="0"/>
              <a:t>O</a:t>
            </a:r>
            <a:r>
              <a:rPr lang="en-US" sz="2400" dirty="0" err="1" smtClean="0"/>
              <a:t>verall</a:t>
            </a:r>
            <a:r>
              <a:rPr lang="en-US" sz="2400" dirty="0" smtClean="0"/>
              <a:t> </a:t>
            </a:r>
            <a:r>
              <a:rPr lang="en-US" sz="2400" dirty="0"/>
              <a:t>cell reaction: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</a:t>
            </a:r>
            <a:r>
              <a:rPr lang="tr-TR" sz="2400" dirty="0" smtClean="0"/>
              <a:t>0.5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+ H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tr-TR" sz="2400" dirty="0" smtClean="0"/>
              <a:t>                  </a:t>
            </a:r>
            <a:r>
              <a:rPr lang="en-US" sz="2400" dirty="0" smtClean="0"/>
              <a:t>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tr-TR" sz="2400" dirty="0" smtClean="0"/>
              <a:t>O</a:t>
            </a:r>
          </a:p>
          <a:p>
            <a:endParaRPr lang="tr-TR" sz="24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262907" y="3734873"/>
            <a:ext cx="10431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121239" y="4636394"/>
            <a:ext cx="1184857" cy="12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4121239" y="5589431"/>
            <a:ext cx="1184857" cy="12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09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626</Words>
  <Application>Microsoft Office PowerPoint</Application>
  <PresentationFormat>Özel</PresentationFormat>
  <Paragraphs>79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Fuel cells</vt:lpstr>
      <vt:lpstr>Content</vt:lpstr>
      <vt:lpstr>Fuel cells basics Basics of fuel-cell operation</vt:lpstr>
      <vt:lpstr>Other fuel-cell systems Phosphoric acid fuel cells</vt:lpstr>
      <vt:lpstr>Other fuel-cell systems Phosphoric acid fuel cells</vt:lpstr>
      <vt:lpstr>Other fuel-cell systems Molten-carbonate fuel cells</vt:lpstr>
      <vt:lpstr>Other fuel-cell systems Molten-carbonate fuel cells</vt:lpstr>
      <vt:lpstr>Other fuel-cell systems Solid-oxide fuel cells</vt:lpstr>
      <vt:lpstr>Other fuel-cell systems Solid-oxide fuel cells</vt:lpstr>
      <vt:lpstr>Other fuel-cell systems Alkaline fuel cells</vt:lpstr>
      <vt:lpstr>Other fuel-cell systems Alkaline fuel cells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222</cp:revision>
  <dcterms:created xsi:type="dcterms:W3CDTF">2018-01-03T07:12:09Z</dcterms:created>
  <dcterms:modified xsi:type="dcterms:W3CDTF">2018-02-03T11:23:19Z</dcterms:modified>
</cp:coreProperties>
</file>