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3" r:id="rId5"/>
    <p:sldId id="268" r:id="rId6"/>
    <p:sldId id="267" r:id="rId7"/>
    <p:sldId id="264" r:id="rId8"/>
    <p:sldId id="269" r:id="rId9"/>
    <p:sldId id="270" r:id="rId10"/>
    <p:sldId id="271" r:id="rId11"/>
    <p:sldId id="272"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25.10.2021</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25.10.2021</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a:t>Ankara Üniversitesi </a:t>
            </a:r>
            <a:br>
              <a:rPr lang="tr-TR" sz="4000" dirty="0"/>
            </a:br>
            <a:r>
              <a:rPr lang="tr-TR" sz="4000" dirty="0"/>
              <a:t>Sağlık Bilimleri Fakültesi</a:t>
            </a:r>
            <a:br>
              <a:rPr lang="tr-TR" sz="4000" dirty="0"/>
            </a:br>
            <a:r>
              <a:rPr lang="tr-TR" sz="4000" dirty="0"/>
              <a:t>Çocuk Gelişimi Bölümü</a:t>
            </a:r>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a:solidFill>
                  <a:schemeClr val="tx1"/>
                </a:solidFill>
                <a:latin typeface="Calibri" pitchFamily="34" charset="0"/>
                <a:cs typeface="Calibri" pitchFamily="34" charset="0"/>
              </a:rPr>
              <a:t>Dersin Adı</a:t>
            </a:r>
            <a:r>
              <a:rPr lang="tr-TR" sz="3000">
                <a:solidFill>
                  <a:schemeClr val="tx1"/>
                </a:solidFill>
                <a:latin typeface="Calibri" pitchFamily="34" charset="0"/>
                <a:cs typeface="Calibri" pitchFamily="34" charset="0"/>
              </a:rPr>
              <a:t>: CGM 406 </a:t>
            </a:r>
            <a:r>
              <a:rPr lang="tr-TR" sz="3000" dirty="0">
                <a:solidFill>
                  <a:schemeClr val="tx1"/>
                </a:solidFill>
                <a:latin typeface="Calibri" pitchFamily="34" charset="0"/>
                <a:cs typeface="Calibri" pitchFamily="34" charset="0"/>
              </a:rPr>
              <a:t>Aile Danışmanlığı</a:t>
            </a:r>
          </a:p>
          <a:p>
            <a:pPr algn="just"/>
            <a:r>
              <a:rPr lang="tr-TR" sz="3000" dirty="0">
                <a:solidFill>
                  <a:schemeClr val="tx1"/>
                </a:solidFill>
                <a:latin typeface="Calibri" pitchFamily="34" charset="0"/>
                <a:cs typeface="Calibri" pitchFamily="34" charset="0"/>
              </a:rPr>
              <a:t>Sorumlu Öğretim Üyesi: Prof. Dr. Veli DUYAN</a:t>
            </a:r>
          </a:p>
          <a:p>
            <a:pPr algn="just"/>
            <a:endParaRPr lang="tr-TR" sz="3000" dirty="0">
              <a:solidFill>
                <a:schemeClr val="tx1"/>
              </a:solidFill>
              <a:latin typeface="Calibri" pitchFamily="34" charset="0"/>
              <a:cs typeface="Calibri" pitchFamily="34" charset="0"/>
            </a:endParaRPr>
          </a:p>
          <a:p>
            <a:pPr algn="l"/>
            <a:r>
              <a:rPr lang="tr-TR" dirty="0">
                <a:solidFill>
                  <a:schemeClr val="tx1"/>
                </a:solidFill>
                <a:latin typeface="Calibri" pitchFamily="34" charset="0"/>
                <a:cs typeface="Calibri" pitchFamily="34" charset="0"/>
              </a:rPr>
              <a:t>Konu: </a:t>
            </a:r>
            <a:r>
              <a:rPr lang="tr-TR" dirty="0"/>
              <a:t>Aile danışmanlığına ilişkin kavramlar</a:t>
            </a:r>
            <a:endParaRPr lang="tr-TR" dirty="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Aile Danışmanlığının Önemi</a:t>
            </a:r>
          </a:p>
        </p:txBody>
      </p:sp>
      <p:sp>
        <p:nvSpPr>
          <p:cNvPr id="3" name="İçerik Yer Tutucusu 2"/>
          <p:cNvSpPr>
            <a:spLocks noGrp="1"/>
          </p:cNvSpPr>
          <p:nvPr>
            <p:ph sz="quarter" idx="1"/>
          </p:nvPr>
        </p:nvSpPr>
        <p:spPr/>
        <p:txBody>
          <a:bodyPr>
            <a:normAutofit lnSpcReduction="10000"/>
          </a:bodyPr>
          <a:lstStyle/>
          <a:p>
            <a:r>
              <a:rPr lang="tr-TR" dirty="0"/>
              <a:t>Aile içinde üyelerin yaşadıkları sorunlar, bireylerin huzursuz olmasına, birbirleriyle olan ilişkilerinin zayıflamasına, iletişim yollarının tıkanmasına ve sorunların üst üste yığılarak bireylerin farklı çözüm yolları (evden  uzaklaşma, boşanma, aldatma, şiddet..) aramalarına sebep olabilmektedir.</a:t>
            </a:r>
          </a:p>
          <a:p>
            <a:endParaRPr lang="tr-TR" dirty="0"/>
          </a:p>
          <a:p>
            <a:r>
              <a:rPr lang="tr-TR" dirty="0"/>
              <a:t>Aile ve evlilik kurumu toplumsal düzeni sağlamaya hizmet etmektedir.</a:t>
            </a:r>
          </a:p>
          <a:p>
            <a:r>
              <a:rPr lang="tr-TR" dirty="0"/>
              <a:t>Aile kurumu boyutları ve içeriği değişime uğramakla birlikte, insanlık tarihi boyunca evrenselliğini ve toplumun temel birimi olma özelliğini korumuştur.</a:t>
            </a:r>
          </a:p>
          <a:p>
            <a:endParaRPr lang="tr-TR" dirty="0"/>
          </a:p>
          <a:p>
            <a:endParaRPr lang="tr-TR" dirty="0"/>
          </a:p>
        </p:txBody>
      </p:sp>
    </p:spTree>
    <p:extLst>
      <p:ext uri="{BB962C8B-B14F-4D97-AF65-F5344CB8AC3E}">
        <p14:creationId xmlns:p14="http://schemas.microsoft.com/office/powerpoint/2010/main" val="2227706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Kaynaklar</a:t>
            </a:r>
          </a:p>
        </p:txBody>
      </p:sp>
      <p:graphicFrame>
        <p:nvGraphicFramePr>
          <p:cNvPr id="4" name="İçerik Yer Tutucusu 3"/>
          <p:cNvGraphicFramePr>
            <a:graphicFrameLocks noGrp="1"/>
          </p:cNvGraphicFramePr>
          <p:nvPr>
            <p:ph sz="quarter" idx="1"/>
            <p:extLst>
              <p:ext uri="{D42A27DB-BD31-4B8C-83A1-F6EECF244321}">
                <p14:modId xmlns:p14="http://schemas.microsoft.com/office/powerpoint/2010/main" val="3500405412"/>
              </p:ext>
            </p:extLst>
          </p:nvPr>
        </p:nvGraphicFramePr>
        <p:xfrm>
          <a:off x="539552" y="1484784"/>
          <a:ext cx="7261423" cy="2553498"/>
        </p:xfrm>
        <a:graphic>
          <a:graphicData uri="http://schemas.openxmlformats.org/drawingml/2006/table">
            <a:tbl>
              <a:tblPr/>
              <a:tblGrid>
                <a:gridCol w="7261423">
                  <a:extLst>
                    <a:ext uri="{9D8B030D-6E8A-4147-A177-3AD203B41FA5}">
                      <a16:colId xmlns:a16="http://schemas.microsoft.com/office/drawing/2014/main" val="20000"/>
                    </a:ext>
                  </a:extLst>
                </a:gridCol>
              </a:tblGrid>
              <a:tr h="1276749">
                <a:tc>
                  <a:txBody>
                    <a:bodyPr/>
                    <a:lstStyle/>
                    <a:p>
                      <a:r>
                        <a:rPr lang="tr-TR">
                          <a:effectLst/>
                        </a:rPr>
                        <a:t>Nazlı, S. 2001. Aile Danışmanlığı, Nobel Yayın Dağıtım, Ankara</a:t>
                      </a:r>
                    </a:p>
                  </a:txBody>
                  <a:tcPr marL="19050" marR="19050" marT="47625" marB="28575">
                    <a:lnL w="9525" cap="flat" cmpd="sng" algn="ctr">
                      <a:solidFill>
                        <a:srgbClr val="EEEEEE"/>
                      </a:solidFill>
                      <a:prstDash val="solid"/>
                      <a:round/>
                      <a:headEnd type="none" w="med" len="med"/>
                      <a:tailEnd type="none" w="med" len="med"/>
                    </a:lnL>
                    <a:lnR w="9525" cap="flat" cmpd="sng" algn="ctr">
                      <a:solidFill>
                        <a:srgbClr val="EEEEEE"/>
                      </a:solidFill>
                      <a:prstDash val="solid"/>
                      <a:round/>
                      <a:headEnd type="none" w="med" len="med"/>
                      <a:tailEnd type="none" w="med" len="med"/>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5F5F5"/>
                    </a:solidFill>
                  </a:tcPr>
                </a:tc>
                <a:extLst>
                  <a:ext uri="{0D108BD9-81ED-4DB2-BD59-A6C34878D82A}">
                    <a16:rowId xmlns:a16="http://schemas.microsoft.com/office/drawing/2014/main" val="10000"/>
                  </a:ext>
                </a:extLst>
              </a:tr>
              <a:tr h="1276749">
                <a:tc>
                  <a:txBody>
                    <a:bodyPr/>
                    <a:lstStyle/>
                    <a:p>
                      <a:r>
                        <a:rPr lang="tr-TR" dirty="0">
                          <a:effectLst/>
                        </a:rPr>
                        <a:t>Yörükoğlu, A. 1997. Çocuk ruh sağlığı. Özgür Yayınları, İstanbul</a:t>
                      </a:r>
                    </a:p>
                  </a:txBody>
                  <a:tcPr marL="19050" marR="19050" marT="47625" marB="28575">
                    <a:lnL w="9525" cap="flat" cmpd="sng" algn="ctr">
                      <a:solidFill>
                        <a:srgbClr val="EEEEEE"/>
                      </a:solidFill>
                      <a:prstDash val="solid"/>
                      <a:round/>
                      <a:headEnd type="none" w="med" len="med"/>
                      <a:tailEnd type="none" w="med" len="med"/>
                    </a:lnL>
                    <a:lnR w="9525" cap="flat" cmpd="sng" algn="ctr">
                      <a:solidFill>
                        <a:srgbClr val="EEEEEE"/>
                      </a:solidFill>
                      <a:prstDash val="solid"/>
                      <a:round/>
                      <a:headEnd type="none" w="med" len="med"/>
                      <a:tailEnd type="none" w="med" len="med"/>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121773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556792"/>
            <a:ext cx="8229600" cy="4600168"/>
          </a:xfrm>
        </p:spPr>
        <p:txBody>
          <a:bodyPr/>
          <a:lstStyle/>
          <a:p>
            <a:pPr algn="just"/>
            <a:r>
              <a:rPr lang="tr-TR" dirty="0"/>
              <a:t>Aile Danışmanlığı (Family Counselling): Eğitimli profesyoneller (psikolog, pskolojik danışman ve sosyal hizmet uzmanları) tarafından aile üyelerine veya ailenin bütününe verilen bireysel ve grup uygulamalarını içeren destek ve danışmanlık hizmetleridir (Aktaş, 2015).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708920"/>
            <a:ext cx="8229600" cy="3448040"/>
          </a:xfrm>
        </p:spPr>
        <p:txBody>
          <a:bodyPr>
            <a:normAutofit/>
          </a:bodyPr>
          <a:lstStyle/>
          <a:p>
            <a:pPr algn="ctr"/>
            <a:r>
              <a:rPr lang="tr-TR" dirty="0"/>
              <a:t>AileTerapisi (Family Therapy): Ailenin problemlerini çözmek; onların daha fonksiyonel ve uyum içinde bir birliktelik haline gelmesine yönelik stratejik teknik ve uygulamaları içeren profesyonel müdahaleleri içerir.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060848"/>
            <a:ext cx="8229600" cy="4096112"/>
          </a:xfrm>
        </p:spPr>
        <p:txBody>
          <a:bodyPr>
            <a:normAutofit/>
          </a:bodyPr>
          <a:lstStyle/>
          <a:p>
            <a:r>
              <a:rPr lang="tr-TR" dirty="0"/>
              <a:t>Küçük gruplar, üyelerinin çevreleri ile etkileşimlerinde daha etkili olmaları için onların tutum, davranış, bireylerarası ilişkileri ve baş etme becerilerinin değişmesinde kullanılan kaynak ve araçtır.</a:t>
            </a:r>
          </a:p>
        </p:txBody>
      </p:sp>
      <p:sp>
        <p:nvSpPr>
          <p:cNvPr id="4" name="3 Başlık"/>
          <p:cNvSpPr>
            <a:spLocks noGrp="1"/>
          </p:cNvSpPr>
          <p:nvPr>
            <p:ph type="title"/>
          </p:nvPr>
        </p:nvSpPr>
        <p:spPr/>
        <p:txBody>
          <a:bodyPr/>
          <a:lstStyle/>
          <a:p>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r>
              <a:rPr lang="tr-TR" dirty="0"/>
              <a:t>Gruplarla çalışma, küçük insan grupları yoluyla bireyde ve çevrede arzulanan değişmeleri yaparak bireylerin ihtiyaçlarının karşılanması ve sorunlarının çözülmesine yardım etme sürecini içine alan sosyal hizmetin bir yöntemidir.</a:t>
            </a:r>
          </a:p>
        </p:txBody>
      </p:sp>
    </p:spTree>
    <p:extLst>
      <p:ext uri="{BB962C8B-B14F-4D97-AF65-F5344CB8AC3E}">
        <p14:creationId xmlns:p14="http://schemas.microsoft.com/office/powerpoint/2010/main" val="23238845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dirty="0"/>
              <a:t>Gruplarla çalışmaları temelde;</a:t>
            </a:r>
          </a:p>
          <a:p>
            <a:r>
              <a:rPr lang="tr-TR" dirty="0"/>
              <a:t>•	Bir sorunun çözümlenebilmesi için gerektiğinde birey ve grubun tümünü kendi olanakları yanında toplumsal kaynaklardan yararlandırma sorumluluğu taşır. </a:t>
            </a:r>
          </a:p>
          <a:p>
            <a:r>
              <a:rPr lang="tr-TR" dirty="0"/>
              <a:t>•	Birey, grup ve sosyal çevre arasındaki sorunların çözümü için karşılıklı ilişkilerin geliştirilmesini amaçlar ve interaksiyonlar üzerinde odaklaşır.</a:t>
            </a:r>
          </a:p>
        </p:txBody>
      </p:sp>
    </p:spTree>
    <p:extLst>
      <p:ext uri="{BB962C8B-B14F-4D97-AF65-F5344CB8AC3E}">
        <p14:creationId xmlns:p14="http://schemas.microsoft.com/office/powerpoint/2010/main" val="15947848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r>
              <a:rPr lang="tr-TR" dirty="0"/>
              <a:t>	Sorunlara yol açan bilinçaltı nedenlerin varlığını kabul etmekle birlikte sorunun çözümünde bilinç düzeyindeki ve daha çok bugüne ait hususlar üzerinde durur. </a:t>
            </a:r>
          </a:p>
          <a:p>
            <a:r>
              <a:rPr lang="tr-TR" dirty="0"/>
              <a:t>•	Bireyi ve grubu içinde bulunduğu sosyal çevreyi birbirini tamamlayan bir bütün olarak kavrar.</a:t>
            </a:r>
          </a:p>
          <a:p>
            <a:r>
              <a:rPr lang="tr-TR" dirty="0"/>
              <a:t>•	Sorun çözmedeki amaç, grup, birey ve aile birlikte toplumsal huzur ve refahın gerçekleştirilmesidir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a:bodyPr>
          <a:lstStyle/>
          <a:p>
            <a:r>
              <a:rPr lang="tr-TR" dirty="0"/>
              <a:t>Aile Danışmanının Aile Danışmanlığı Sürecindeki Rolü</a:t>
            </a:r>
          </a:p>
          <a:p>
            <a:pPr marL="0" indent="0">
              <a:buNone/>
            </a:pPr>
            <a:endParaRPr lang="tr-TR" dirty="0"/>
          </a:p>
          <a:p>
            <a:r>
              <a:rPr lang="tr-TR" dirty="0"/>
              <a:t>Aile danışmanı, aile üyelerinin birbirleriyle ilişkilerinde aksayan yönleri ortaya çıkarmaya </a:t>
            </a:r>
          </a:p>
          <a:p>
            <a:pPr marL="0" indent="0">
              <a:buNone/>
            </a:pPr>
            <a:r>
              <a:rPr lang="tr-TR" dirty="0"/>
              <a:t>   ve</a:t>
            </a:r>
          </a:p>
          <a:p>
            <a:r>
              <a:rPr lang="tr-TR" dirty="0"/>
              <a:t>aile üyelerinin sorunları görmelerini sağlamaya çalışır</a:t>
            </a:r>
          </a:p>
          <a:p>
            <a:endParaRPr lang="tr-TR" dirty="0"/>
          </a:p>
        </p:txBody>
      </p:sp>
    </p:spTree>
    <p:extLst>
      <p:ext uri="{BB962C8B-B14F-4D97-AF65-F5344CB8AC3E}">
        <p14:creationId xmlns:p14="http://schemas.microsoft.com/office/powerpoint/2010/main" val="17183609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a:bodyPr>
          <a:lstStyle/>
          <a:p>
            <a:r>
              <a:rPr lang="tr-TR" dirty="0"/>
              <a:t>Aile danışmanlığında aile danışmanı bireylerden her birinin;</a:t>
            </a:r>
          </a:p>
          <a:p>
            <a:r>
              <a:rPr lang="tr-TR" dirty="0"/>
              <a:t>Diğerlerini saygı ile dinlemesine,</a:t>
            </a:r>
          </a:p>
          <a:p>
            <a:r>
              <a:rPr lang="tr-TR" dirty="0"/>
              <a:t>Diğerlerinin bakış açısını görmesine ve anlamasına,</a:t>
            </a:r>
          </a:p>
          <a:p>
            <a:r>
              <a:rPr lang="tr-TR" dirty="0"/>
              <a:t>Diğerlerine karşı duygu ve düşüncelerini daha açık bir dil ile ifade etmesine,</a:t>
            </a:r>
          </a:p>
          <a:p>
            <a:r>
              <a:rPr lang="tr-TR" dirty="0"/>
              <a:t>Diğerlerine karşı incitici davranışlarda bulunmamasına,</a:t>
            </a:r>
          </a:p>
          <a:p>
            <a:r>
              <a:rPr lang="tr-TR" dirty="0"/>
              <a:t>Soruna yönelik olarak konuşmasına,</a:t>
            </a:r>
          </a:p>
          <a:p>
            <a:r>
              <a:rPr lang="tr-TR" dirty="0"/>
              <a:t>Diğerlerini olduğu gibi kabul etmesine yardımcı olur.</a:t>
            </a:r>
          </a:p>
        </p:txBody>
      </p:sp>
    </p:spTree>
    <p:extLst>
      <p:ext uri="{BB962C8B-B14F-4D97-AF65-F5344CB8AC3E}">
        <p14:creationId xmlns:p14="http://schemas.microsoft.com/office/powerpoint/2010/main" val="32484569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267</TotalTime>
  <Words>440</Words>
  <Application>Microsoft Office PowerPoint</Application>
  <PresentationFormat>Ekran Gösterisi (4:3)</PresentationFormat>
  <Paragraphs>35</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Bookman Old Style</vt:lpstr>
      <vt:lpstr>Calibri</vt:lpstr>
      <vt:lpstr>Gill Sans MT</vt:lpstr>
      <vt:lpstr>Wingdings</vt:lpstr>
      <vt:lpstr>Wingdings 3</vt:lpstr>
      <vt:lpstr>Kaynak</vt:lpstr>
      <vt:lpstr>Ankara Üniversitesi  Sağlık Bilimleri Fakültesi Çocuk Gelişimi Bölümü</vt:lpstr>
      <vt:lpstr>PowerPoint Sunusu</vt:lpstr>
      <vt:lpstr>PowerPoint Sunusu</vt:lpstr>
      <vt:lpstr>PowerPoint Sunusu</vt:lpstr>
      <vt:lpstr>PowerPoint Sunusu</vt:lpstr>
      <vt:lpstr>PowerPoint Sunusu</vt:lpstr>
      <vt:lpstr>PowerPoint Sunusu</vt:lpstr>
      <vt:lpstr>PowerPoint Sunusu</vt:lpstr>
      <vt:lpstr>PowerPoint Sunusu</vt:lpstr>
      <vt:lpstr>Aile Danışmanlığının Önemi</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Serdarhan.Duru</cp:lastModifiedBy>
  <cp:revision>20</cp:revision>
  <dcterms:created xsi:type="dcterms:W3CDTF">2017-04-26T08:36:58Z</dcterms:created>
  <dcterms:modified xsi:type="dcterms:W3CDTF">2021-10-25T06:51:57Z</dcterms:modified>
</cp:coreProperties>
</file>