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53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F80BD0C-C1CF-4ED3-8FA4-66B3C8F6A8AA}"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3687850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80BD0C-C1CF-4ED3-8FA4-66B3C8F6A8AA}"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1274419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80BD0C-C1CF-4ED3-8FA4-66B3C8F6A8AA}"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3969237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80BD0C-C1CF-4ED3-8FA4-66B3C8F6A8AA}"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4158815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F80BD0C-C1CF-4ED3-8FA4-66B3C8F6A8AA}"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3335063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F80BD0C-C1CF-4ED3-8FA4-66B3C8F6A8AA}" type="datetimeFigureOut">
              <a:rPr lang="tr-TR" smtClean="0"/>
              <a:t>13.2.2018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3432068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F80BD0C-C1CF-4ED3-8FA4-66B3C8F6A8AA}" type="datetimeFigureOut">
              <a:rPr lang="tr-TR" smtClean="0"/>
              <a:t>13.2.2018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2172173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F80BD0C-C1CF-4ED3-8FA4-66B3C8F6A8AA}" type="datetimeFigureOut">
              <a:rPr lang="tr-TR" smtClean="0"/>
              <a:t>13.2.2018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3448114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F80BD0C-C1CF-4ED3-8FA4-66B3C8F6A8AA}" type="datetimeFigureOut">
              <a:rPr lang="tr-TR" smtClean="0"/>
              <a:t>13.2.2018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2555284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F80BD0C-C1CF-4ED3-8FA4-66B3C8F6A8AA}" type="datetimeFigureOut">
              <a:rPr lang="tr-TR" smtClean="0"/>
              <a:t>13.2.2018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1925895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F80BD0C-C1CF-4ED3-8FA4-66B3C8F6A8AA}" type="datetimeFigureOut">
              <a:rPr lang="tr-TR" smtClean="0"/>
              <a:t>13.2.2018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56E3898-7003-4C5F-B7AE-1A28A8F0830D}" type="slidenum">
              <a:rPr lang="tr-TR" smtClean="0"/>
              <a:t>‹#›</a:t>
            </a:fld>
            <a:endParaRPr lang="tr-TR"/>
          </a:p>
        </p:txBody>
      </p:sp>
    </p:spTree>
    <p:extLst>
      <p:ext uri="{BB962C8B-B14F-4D97-AF65-F5344CB8AC3E}">
        <p14:creationId xmlns:p14="http://schemas.microsoft.com/office/powerpoint/2010/main" val="3285592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80BD0C-C1CF-4ED3-8FA4-66B3C8F6A8AA}" type="datetimeFigureOut">
              <a:rPr lang="tr-TR" smtClean="0"/>
              <a:t>13.2.2018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6E3898-7003-4C5F-B7AE-1A28A8F0830D}" type="slidenum">
              <a:rPr lang="tr-TR" smtClean="0"/>
              <a:t>‹#›</a:t>
            </a:fld>
            <a:endParaRPr lang="tr-TR"/>
          </a:p>
        </p:txBody>
      </p:sp>
    </p:spTree>
    <p:extLst>
      <p:ext uri="{BB962C8B-B14F-4D97-AF65-F5344CB8AC3E}">
        <p14:creationId xmlns:p14="http://schemas.microsoft.com/office/powerpoint/2010/main" val="937766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772817"/>
            <a:ext cx="7772400" cy="1827634"/>
          </a:xfrm>
        </p:spPr>
        <p:txBody>
          <a:bodyPr>
            <a:normAutofit fontScale="90000"/>
          </a:bodyPr>
          <a:lstStyle/>
          <a:p>
            <a:r>
              <a:rPr lang="tr-TR" b="1" dirty="0" smtClean="0"/>
              <a:t>ENERJİ METABOLİZMASI VE REGÜLASYONU</a:t>
            </a:r>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tr-TR" dirty="0" smtClean="0">
                <a:solidFill>
                  <a:schemeClr val="tx1"/>
                </a:solidFill>
              </a:rPr>
              <a:t>Prof. Dr. </a:t>
            </a:r>
            <a:r>
              <a:rPr lang="tr-TR" dirty="0" err="1" smtClean="0">
                <a:solidFill>
                  <a:schemeClr val="tx1"/>
                </a:solidFill>
              </a:rPr>
              <a:t>Fügen</a:t>
            </a:r>
            <a:r>
              <a:rPr lang="tr-TR" dirty="0" smtClean="0">
                <a:solidFill>
                  <a:schemeClr val="tx1"/>
                </a:solidFill>
              </a:rPr>
              <a:t> Aktan</a:t>
            </a:r>
            <a:br>
              <a:rPr lang="tr-TR" dirty="0" smtClean="0">
                <a:solidFill>
                  <a:schemeClr val="tx1"/>
                </a:solidFill>
              </a:rPr>
            </a:br>
            <a:r>
              <a:rPr lang="tr-TR" dirty="0" smtClean="0">
                <a:solidFill>
                  <a:schemeClr val="tx1"/>
                </a:solidFill>
              </a:rPr>
              <a:t>Biyokimya ABD</a:t>
            </a:r>
            <a:br>
              <a:rPr lang="tr-TR" dirty="0" smtClean="0">
                <a:solidFill>
                  <a:schemeClr val="tx1"/>
                </a:solidFill>
              </a:rPr>
            </a:br>
            <a:r>
              <a:rPr lang="tr-TR" dirty="0" smtClean="0">
                <a:solidFill>
                  <a:schemeClr val="tx1"/>
                </a:solidFill>
              </a:rPr>
              <a:t>Öğretim Üyesi</a:t>
            </a:r>
            <a:endParaRPr lang="tr-TR" dirty="0">
              <a:solidFill>
                <a:schemeClr val="tx1"/>
              </a:solidFill>
            </a:endParaRPr>
          </a:p>
        </p:txBody>
      </p:sp>
    </p:spTree>
    <p:extLst>
      <p:ext uri="{BB962C8B-B14F-4D97-AF65-F5344CB8AC3E}">
        <p14:creationId xmlns:p14="http://schemas.microsoft.com/office/powerpoint/2010/main" val="4188891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tr-TR" b="1" smtClean="0"/>
              <a:t>Fiziksel aktivite</a:t>
            </a:r>
            <a:endParaRPr lang="en-US" b="1" smtClean="0"/>
          </a:p>
        </p:txBody>
      </p:sp>
      <p:sp>
        <p:nvSpPr>
          <p:cNvPr id="16387" name="Rectangle 3"/>
          <p:cNvSpPr>
            <a:spLocks noGrp="1" noChangeArrowheads="1"/>
          </p:cNvSpPr>
          <p:nvPr>
            <p:ph type="body" idx="1"/>
          </p:nvPr>
        </p:nvSpPr>
        <p:spPr/>
        <p:txBody>
          <a:bodyPr/>
          <a:lstStyle/>
          <a:p>
            <a:pPr eaLnBrk="1" hangingPunct="1">
              <a:buFontTx/>
              <a:buNone/>
            </a:pPr>
            <a:r>
              <a:rPr lang="tr-TR" smtClean="0"/>
              <a:t>Yapılan hareketin derecesi ve süresine göre enerji harcaması değişiktir.</a:t>
            </a:r>
          </a:p>
          <a:p>
            <a:pPr eaLnBrk="1" hangingPunct="1">
              <a:buFontTx/>
              <a:buNone/>
            </a:pPr>
            <a:r>
              <a:rPr lang="tr-TR" smtClean="0"/>
              <a:t>- Hafif işler: Yatakta dinlenme, yün örme, ayakta el işleri.</a:t>
            </a:r>
          </a:p>
          <a:p>
            <a:pPr eaLnBrk="1" hangingPunct="1">
              <a:buFontTx/>
              <a:buNone/>
            </a:pPr>
            <a:r>
              <a:rPr lang="tr-TR" smtClean="0"/>
              <a:t>- Orta işler: Hızlı yürüme, yer silme, süpürme.</a:t>
            </a:r>
          </a:p>
          <a:p>
            <a:pPr eaLnBrk="1" hangingPunct="1">
              <a:buFontTx/>
              <a:buNone/>
            </a:pPr>
            <a:r>
              <a:rPr lang="tr-TR" smtClean="0"/>
              <a:t>- Ağır işler: Marangozluk, imşaat işleri, hızlı yüzme</a:t>
            </a:r>
          </a:p>
        </p:txBody>
      </p:sp>
    </p:spTree>
    <p:extLst>
      <p:ext uri="{BB962C8B-B14F-4D97-AF65-F5344CB8AC3E}">
        <p14:creationId xmlns:p14="http://schemas.microsoft.com/office/powerpoint/2010/main" val="1754216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smtClean="0"/>
              <a:t>Enerji harcaması</a:t>
            </a:r>
          </a:p>
        </p:txBody>
      </p:sp>
      <p:pic>
        <p:nvPicPr>
          <p:cNvPr id="17411"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684213" y="1700213"/>
            <a:ext cx="7570787" cy="1441450"/>
          </a:xfrm>
        </p:spPr>
      </p:pic>
      <p:pic>
        <p:nvPicPr>
          <p:cNvPr id="1741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50" y="3663950"/>
            <a:ext cx="7416800" cy="160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6125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tr-TR" b="1" smtClean="0"/>
              <a:t>Yiyeceklerin termik etkisi</a:t>
            </a:r>
            <a:endParaRPr lang="en-US" b="1" smtClean="0"/>
          </a:p>
        </p:txBody>
      </p:sp>
      <p:sp>
        <p:nvSpPr>
          <p:cNvPr id="18435" name="Rectangle 3"/>
          <p:cNvSpPr>
            <a:spLocks noGrp="1" noChangeArrowheads="1"/>
          </p:cNvSpPr>
          <p:nvPr>
            <p:ph type="body" idx="1"/>
          </p:nvPr>
        </p:nvSpPr>
        <p:spPr/>
        <p:txBody>
          <a:bodyPr/>
          <a:lstStyle/>
          <a:p>
            <a:pPr eaLnBrk="1" hangingPunct="1"/>
            <a:r>
              <a:rPr lang="tr-TR" smtClean="0"/>
              <a:t>Yiyecekler yenildikten sonra metabolizma artar. Bu artış emilmenin karşılığıdır. Bazal</a:t>
            </a:r>
          </a:p>
          <a:p>
            <a:pPr eaLnBrk="1" hangingPunct="1"/>
            <a:r>
              <a:rPr lang="tr-TR" smtClean="0"/>
              <a:t>metabolizmanın % 10'u kadar bir artış söz konusu olmaktadır.</a:t>
            </a:r>
          </a:p>
          <a:p>
            <a:pPr eaLnBrk="1" hangingPunct="1">
              <a:buFontTx/>
              <a:buNone/>
            </a:pPr>
            <a:endParaRPr lang="tr-TR" b="1" smtClean="0"/>
          </a:p>
        </p:txBody>
      </p:sp>
    </p:spTree>
    <p:extLst>
      <p:ext uri="{BB962C8B-B14F-4D97-AF65-F5344CB8AC3E}">
        <p14:creationId xmlns:p14="http://schemas.microsoft.com/office/powerpoint/2010/main" val="117802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tr-TR" smtClean="0"/>
              <a:t>Enerji gereksinimi</a:t>
            </a:r>
          </a:p>
        </p:txBody>
      </p:sp>
      <p:sp>
        <p:nvSpPr>
          <p:cNvPr id="19459" name="Rectangle 3"/>
          <p:cNvSpPr>
            <a:spLocks noGrp="1" noChangeArrowheads="1"/>
          </p:cNvSpPr>
          <p:nvPr>
            <p:ph type="body" idx="1"/>
          </p:nvPr>
        </p:nvSpPr>
        <p:spPr/>
        <p:txBody>
          <a:bodyPr/>
          <a:lstStyle/>
          <a:p>
            <a:pPr eaLnBrk="1" hangingPunct="1">
              <a:lnSpc>
                <a:spcPct val="90000"/>
              </a:lnSpc>
              <a:buFontTx/>
              <a:buNone/>
            </a:pPr>
            <a:r>
              <a:rPr lang="tr-TR" sz="2800" smtClean="0"/>
              <a:t>	Her bir organizmanın içinde bulunduğu ortama göre harcaması gereken enerji oranı farklılık</a:t>
            </a:r>
          </a:p>
          <a:p>
            <a:pPr eaLnBrk="1" hangingPunct="1">
              <a:lnSpc>
                <a:spcPct val="90000"/>
              </a:lnSpc>
              <a:buFontTx/>
              <a:buNone/>
            </a:pPr>
            <a:r>
              <a:rPr lang="tr-TR" sz="2800" smtClean="0"/>
              <a:t>	göstermektedir. Koşan bir kişinin ihtiyacı fazla olduğu gibi, büyümek, kilo almak ve gelişmek</a:t>
            </a:r>
          </a:p>
          <a:p>
            <a:pPr eaLnBrk="1" hangingPunct="1">
              <a:lnSpc>
                <a:spcPct val="90000"/>
              </a:lnSpc>
              <a:buFontTx/>
              <a:buNone/>
            </a:pPr>
            <a:r>
              <a:rPr lang="tr-TR" sz="2800" smtClean="0"/>
              <a:t>	için enerjiye gereksinimi olan erken doğmuş prematüre bebeğe de yüksek oranda enerji</a:t>
            </a:r>
          </a:p>
          <a:p>
            <a:pPr eaLnBrk="1" hangingPunct="1">
              <a:lnSpc>
                <a:spcPct val="90000"/>
              </a:lnSpc>
              <a:buFontTx/>
              <a:buNone/>
            </a:pPr>
            <a:r>
              <a:rPr lang="tr-TR" sz="2800" smtClean="0"/>
              <a:t>	temin edici gıda verilmelidir.</a:t>
            </a:r>
          </a:p>
        </p:txBody>
      </p:sp>
    </p:spTree>
    <p:extLst>
      <p:ext uri="{BB962C8B-B14F-4D97-AF65-F5344CB8AC3E}">
        <p14:creationId xmlns:p14="http://schemas.microsoft.com/office/powerpoint/2010/main" val="3662146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23850" y="1628775"/>
            <a:ext cx="8229600" cy="1143000"/>
          </a:xfrm>
        </p:spPr>
        <p:txBody>
          <a:bodyPr/>
          <a:lstStyle/>
          <a:p>
            <a:pPr eaLnBrk="1" hangingPunct="1"/>
            <a:r>
              <a:rPr lang="tr-TR" smtClean="0"/>
              <a:t>Kilo alma ve verme </a:t>
            </a:r>
            <a:endParaRPr lang="en-US" smtClean="0"/>
          </a:p>
        </p:txBody>
      </p:sp>
      <p:sp>
        <p:nvSpPr>
          <p:cNvPr id="20483" name="Rectangle 3"/>
          <p:cNvSpPr>
            <a:spLocks noGrp="1" noChangeArrowheads="1"/>
          </p:cNvSpPr>
          <p:nvPr>
            <p:ph type="body" idx="1"/>
          </p:nvPr>
        </p:nvSpPr>
        <p:spPr>
          <a:xfrm>
            <a:off x="468313" y="3284538"/>
            <a:ext cx="8229600" cy="1512887"/>
          </a:xfrm>
        </p:spPr>
        <p:txBody>
          <a:bodyPr/>
          <a:lstStyle/>
          <a:p>
            <a:pPr eaLnBrk="1" hangingPunct="1">
              <a:lnSpc>
                <a:spcPct val="90000"/>
              </a:lnSpc>
              <a:buFontTx/>
              <a:buNone/>
            </a:pPr>
            <a:r>
              <a:rPr lang="tr-TR" smtClean="0"/>
              <a:t>	Enerji kullanım-alım dengesi kiloda özellikle vücut yağ miktarı üzerinde önemlidir</a:t>
            </a:r>
            <a:endParaRPr lang="en-US" smtClean="0"/>
          </a:p>
        </p:txBody>
      </p:sp>
    </p:spTree>
    <p:extLst>
      <p:ext uri="{BB962C8B-B14F-4D97-AF65-F5344CB8AC3E}">
        <p14:creationId xmlns:p14="http://schemas.microsoft.com/office/powerpoint/2010/main" val="652743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KAYNAKÇA</a:t>
            </a:r>
            <a:endParaRPr lang="tr-TR" b="1" dirty="0"/>
          </a:p>
        </p:txBody>
      </p:sp>
      <p:sp>
        <p:nvSpPr>
          <p:cNvPr id="3" name="İçerik Yer Tutucusu 2"/>
          <p:cNvSpPr>
            <a:spLocks noGrp="1"/>
          </p:cNvSpPr>
          <p:nvPr>
            <p:ph idx="1"/>
          </p:nvPr>
        </p:nvSpPr>
        <p:spPr/>
        <p:txBody>
          <a:bodyPr>
            <a:normAutofit/>
          </a:bodyPr>
          <a:lstStyle/>
          <a:p>
            <a:r>
              <a:rPr lang="tr-TR" sz="2400" dirty="0" err="1"/>
              <a:t>Principles</a:t>
            </a:r>
            <a:r>
              <a:rPr lang="tr-TR" sz="2400" dirty="0"/>
              <a:t> of </a:t>
            </a:r>
            <a:r>
              <a:rPr lang="tr-TR" sz="2400" dirty="0" err="1"/>
              <a:t>Biochemistry</a:t>
            </a:r>
            <a:r>
              <a:rPr lang="tr-TR" sz="2400" dirty="0"/>
              <a:t>, </a:t>
            </a:r>
            <a:r>
              <a:rPr lang="tr-TR" sz="2400" dirty="0" err="1"/>
              <a:t>Voet</a:t>
            </a:r>
            <a:r>
              <a:rPr lang="tr-TR" sz="2400" dirty="0"/>
              <a:t> DJ, </a:t>
            </a:r>
            <a:r>
              <a:rPr lang="tr-TR" sz="2400" dirty="0" err="1"/>
              <a:t>Voet</a:t>
            </a:r>
            <a:r>
              <a:rPr lang="tr-TR" sz="2400" dirty="0"/>
              <a:t> JG, </a:t>
            </a:r>
            <a:r>
              <a:rPr lang="tr-TR" sz="2400" dirty="0" err="1"/>
              <a:t>Pratt</a:t>
            </a:r>
            <a:r>
              <a:rPr lang="tr-TR" sz="2400" dirty="0"/>
              <a:t> CW, 3rd Ed. 2008, </a:t>
            </a:r>
            <a:r>
              <a:rPr lang="tr-TR" sz="2400" dirty="0" err="1" smtClean="0"/>
              <a:t>Wiley</a:t>
            </a:r>
            <a:r>
              <a:rPr lang="tr-TR" sz="2400" dirty="0" smtClean="0"/>
              <a:t>.</a:t>
            </a:r>
          </a:p>
          <a:p>
            <a:r>
              <a:rPr lang="tr-TR" sz="2400" dirty="0" err="1" smtClean="0"/>
              <a:t>Nutritional</a:t>
            </a:r>
            <a:r>
              <a:rPr lang="tr-TR" sz="2400" dirty="0" smtClean="0"/>
              <a:t> </a:t>
            </a:r>
            <a:r>
              <a:rPr lang="tr-TR" sz="2400" dirty="0" err="1" smtClean="0"/>
              <a:t>biochemistry</a:t>
            </a:r>
            <a:r>
              <a:rPr lang="tr-TR" sz="2400" dirty="0" smtClean="0"/>
              <a:t> </a:t>
            </a:r>
            <a:r>
              <a:rPr lang="tr-TR" sz="2400" dirty="0" err="1" smtClean="0"/>
              <a:t>and</a:t>
            </a:r>
            <a:r>
              <a:rPr lang="tr-TR" sz="2400" dirty="0" smtClean="0"/>
              <a:t> </a:t>
            </a:r>
            <a:r>
              <a:rPr lang="tr-TR" sz="2400" dirty="0" err="1" smtClean="0"/>
              <a:t>metabolism</a:t>
            </a:r>
            <a:r>
              <a:rPr lang="tr-TR" sz="2400" dirty="0" smtClean="0"/>
              <a:t>, M.C. LINDER, 1985, </a:t>
            </a:r>
            <a:r>
              <a:rPr lang="tr-TR" sz="2400" dirty="0" err="1" smtClean="0"/>
              <a:t>Elsevier</a:t>
            </a:r>
            <a:r>
              <a:rPr lang="tr-TR" sz="2400" dirty="0" smtClean="0"/>
              <a:t>.</a:t>
            </a:r>
            <a:endParaRPr lang="tr-TR" sz="2400" dirty="0"/>
          </a:p>
        </p:txBody>
      </p:sp>
    </p:spTree>
    <p:extLst>
      <p:ext uri="{BB962C8B-B14F-4D97-AF65-F5344CB8AC3E}">
        <p14:creationId xmlns:p14="http://schemas.microsoft.com/office/powerpoint/2010/main" val="2791628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8313" y="836613"/>
            <a:ext cx="8229600" cy="1143000"/>
          </a:xfrm>
        </p:spPr>
        <p:txBody>
          <a:bodyPr/>
          <a:lstStyle/>
          <a:p>
            <a:pPr eaLnBrk="1" hangingPunct="1"/>
            <a:r>
              <a:rPr lang="tr-TR" smtClean="0"/>
              <a:t>Enerji kullanımı</a:t>
            </a:r>
            <a:endParaRPr lang="en-US" smtClean="0"/>
          </a:p>
        </p:txBody>
      </p:sp>
      <p:sp>
        <p:nvSpPr>
          <p:cNvPr id="8195" name="Rectangle 3"/>
          <p:cNvSpPr>
            <a:spLocks noGrp="1" noChangeArrowheads="1"/>
          </p:cNvSpPr>
          <p:nvPr>
            <p:ph type="body" idx="1"/>
          </p:nvPr>
        </p:nvSpPr>
        <p:spPr>
          <a:xfrm>
            <a:off x="1042988" y="2565400"/>
            <a:ext cx="7643812" cy="3560763"/>
          </a:xfrm>
        </p:spPr>
        <p:txBody>
          <a:bodyPr/>
          <a:lstStyle/>
          <a:p>
            <a:pPr eaLnBrk="1" hangingPunct="1">
              <a:buFontTx/>
              <a:buNone/>
            </a:pPr>
            <a:r>
              <a:rPr lang="tr-TR" smtClean="0"/>
              <a:t>- Bazal metabolizma</a:t>
            </a:r>
          </a:p>
          <a:p>
            <a:pPr eaLnBrk="1" hangingPunct="1">
              <a:buFontTx/>
              <a:buNone/>
            </a:pPr>
            <a:r>
              <a:rPr lang="tr-TR" smtClean="0"/>
              <a:t>- Fiziksel aktivite</a:t>
            </a:r>
          </a:p>
          <a:p>
            <a:pPr eaLnBrk="1" hangingPunct="1">
              <a:buFontTx/>
              <a:buNone/>
            </a:pPr>
            <a:r>
              <a:rPr lang="tr-TR" smtClean="0"/>
              <a:t>- Yiyeceklerin termik etkisi</a:t>
            </a:r>
          </a:p>
          <a:p>
            <a:pPr eaLnBrk="1" hangingPunct="1"/>
            <a:endParaRPr lang="en-US" smtClean="0"/>
          </a:p>
        </p:txBody>
      </p:sp>
    </p:spTree>
    <p:extLst>
      <p:ext uri="{BB962C8B-B14F-4D97-AF65-F5344CB8AC3E}">
        <p14:creationId xmlns:p14="http://schemas.microsoft.com/office/powerpoint/2010/main" val="4274803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tr-TR" b="1" smtClean="0"/>
              <a:t>Bazal metabolizma</a:t>
            </a:r>
            <a:endParaRPr lang="en-US" b="1" smtClean="0"/>
          </a:p>
        </p:txBody>
      </p:sp>
      <p:sp>
        <p:nvSpPr>
          <p:cNvPr id="9219" name="Rectangle 3"/>
          <p:cNvSpPr>
            <a:spLocks noGrp="1" noChangeArrowheads="1"/>
          </p:cNvSpPr>
          <p:nvPr>
            <p:ph type="body" idx="1"/>
          </p:nvPr>
        </p:nvSpPr>
        <p:spPr>
          <a:xfrm>
            <a:off x="468313" y="1700213"/>
            <a:ext cx="8229600" cy="4210050"/>
          </a:xfrm>
        </p:spPr>
        <p:txBody>
          <a:bodyPr/>
          <a:lstStyle/>
          <a:p>
            <a:pPr eaLnBrk="1" hangingPunct="1">
              <a:lnSpc>
                <a:spcPct val="90000"/>
              </a:lnSpc>
              <a:buFontTx/>
              <a:buNone/>
            </a:pPr>
            <a:r>
              <a:rPr lang="tr-TR" sz="2400" smtClean="0"/>
              <a:t>	Bir canlının temel canlılık olaylarını devam ettirebilmesi için gereksinim duyduğu minimum düzeydeki enerji miktarına bazal metabolizma denir. Sağlıklı bir insanın bazal metabolizma hızı yemek yedikten en az 12 saat sonra tam dinlenme halinde (uyku) iken birim zamanda tükettiği O</a:t>
            </a:r>
            <a:r>
              <a:rPr lang="tr-TR" sz="2400" baseline="-25000" smtClean="0"/>
              <a:t>2</a:t>
            </a:r>
            <a:r>
              <a:rPr lang="tr-TR" sz="2400" smtClean="0"/>
              <a:t> miktarına veya birim zamanda dışarı verdiği ısı miktarına bakılarak ölçülebilir.</a:t>
            </a:r>
          </a:p>
          <a:p>
            <a:pPr eaLnBrk="1" hangingPunct="1">
              <a:lnSpc>
                <a:spcPct val="90000"/>
              </a:lnSpc>
              <a:buFontTx/>
              <a:buNone/>
            </a:pPr>
            <a:endParaRPr lang="tr-TR" sz="2400" smtClean="0"/>
          </a:p>
          <a:p>
            <a:pPr eaLnBrk="1" hangingPunct="1">
              <a:lnSpc>
                <a:spcPct val="90000"/>
              </a:lnSpc>
              <a:buFontTx/>
              <a:buNone/>
            </a:pPr>
            <a:r>
              <a:rPr lang="tr-TR" sz="2400" smtClean="0"/>
              <a:t>	Hiçbir aktivite gösterilmediğinde harcanan kalori miktarını kapsıyor ve günlük harcanan kalorinin yüzde 60 ile 80’ini oluşturuyor. </a:t>
            </a:r>
          </a:p>
          <a:p>
            <a:pPr eaLnBrk="1" hangingPunct="1">
              <a:lnSpc>
                <a:spcPct val="90000"/>
              </a:lnSpc>
              <a:buFontTx/>
              <a:buNone/>
            </a:pPr>
            <a:endParaRPr lang="tr-TR" sz="2400" smtClean="0"/>
          </a:p>
        </p:txBody>
      </p:sp>
    </p:spTree>
    <p:extLst>
      <p:ext uri="{BB962C8B-B14F-4D97-AF65-F5344CB8AC3E}">
        <p14:creationId xmlns:p14="http://schemas.microsoft.com/office/powerpoint/2010/main" val="2847681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p:txBody>
          <a:bodyPr/>
          <a:lstStyle/>
          <a:p>
            <a:pPr eaLnBrk="1" hangingPunct="1"/>
            <a:r>
              <a:rPr lang="tr-TR" smtClean="0"/>
              <a:t>Bazal Metabolizma Hızı (BMR-Basal Metabolic Rate)</a:t>
            </a:r>
            <a:r>
              <a:rPr lang="en-US" smtClean="0"/>
              <a:t> (kcal/min/kg)</a:t>
            </a:r>
            <a:endParaRPr lang="tr-TR" smtClean="0"/>
          </a:p>
          <a:p>
            <a:pPr eaLnBrk="1" hangingPunct="1"/>
            <a:endParaRPr lang="tr-TR" smtClean="0"/>
          </a:p>
          <a:p>
            <a:pPr eaLnBrk="1" hangingPunct="1"/>
            <a:r>
              <a:rPr lang="tr-TR" smtClean="0"/>
              <a:t>Dinlenme Anındaki Metabolik Hız (RMR-Resting Metabolic Rate) </a:t>
            </a:r>
            <a:r>
              <a:rPr lang="en-US" smtClean="0"/>
              <a:t>(kcal/min/kg)</a:t>
            </a:r>
            <a:endParaRPr lang="tr-TR" smtClean="0"/>
          </a:p>
          <a:p>
            <a:pPr eaLnBrk="1" hangingPunct="1">
              <a:buFontTx/>
              <a:buNone/>
            </a:pPr>
            <a:endParaRPr lang="tr-TR" smtClean="0"/>
          </a:p>
          <a:p>
            <a:pPr eaLnBrk="1" hangingPunct="1"/>
            <a:endParaRPr lang="en-US" smtClean="0"/>
          </a:p>
        </p:txBody>
      </p:sp>
    </p:spTree>
    <p:extLst>
      <p:ext uri="{BB962C8B-B14F-4D97-AF65-F5344CB8AC3E}">
        <p14:creationId xmlns:p14="http://schemas.microsoft.com/office/powerpoint/2010/main" val="1590056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hangingPunct="1"/>
            <a:r>
              <a:rPr lang="tr-TR" sz="4000" smtClean="0"/>
              <a:t>Bazal metabolizmayı etkileyen faktörler</a:t>
            </a:r>
          </a:p>
        </p:txBody>
      </p:sp>
      <p:sp>
        <p:nvSpPr>
          <p:cNvPr id="11267" name="Rectangle 3"/>
          <p:cNvSpPr>
            <a:spLocks noGrp="1" noChangeArrowheads="1"/>
          </p:cNvSpPr>
          <p:nvPr>
            <p:ph type="body" idx="1"/>
          </p:nvPr>
        </p:nvSpPr>
        <p:spPr>
          <a:xfrm>
            <a:off x="395288" y="1773238"/>
            <a:ext cx="8229600" cy="5084762"/>
          </a:xfrm>
        </p:spPr>
        <p:txBody>
          <a:bodyPr/>
          <a:lstStyle/>
          <a:p>
            <a:pPr eaLnBrk="1" hangingPunct="1">
              <a:lnSpc>
                <a:spcPct val="80000"/>
              </a:lnSpc>
            </a:pPr>
            <a:r>
              <a:rPr lang="en-US" sz="2000" smtClean="0"/>
              <a:t>1 – Genetik: Bireylerin kilolu olduğu bazı ailelerde metabolizma hızı yavaş çalışıyor. </a:t>
            </a:r>
          </a:p>
          <a:p>
            <a:pPr eaLnBrk="1" hangingPunct="1">
              <a:lnSpc>
                <a:spcPct val="80000"/>
              </a:lnSpc>
            </a:pPr>
            <a:r>
              <a:rPr lang="en-US" sz="2000" smtClean="0"/>
              <a:t>2 – Cinsiyet: Kadınlara göre erkeklerde kas kitlesi fazla, yağ kitlesi daha düşük olduğundan metabolizmaları daha hızlı çalışıyor. Buna karşılık kadınlarda ise metabolizma erkeklere oranla yavaş çalışıyor. </a:t>
            </a:r>
          </a:p>
          <a:p>
            <a:pPr eaLnBrk="1" hangingPunct="1">
              <a:lnSpc>
                <a:spcPct val="80000"/>
              </a:lnSpc>
            </a:pPr>
            <a:r>
              <a:rPr lang="en-US" sz="2000" smtClean="0"/>
              <a:t>3 – Yaş: Yaş ilerledikçe metabolizma hızı düşüyor. Her on yıl için bazal metabolizma hızında yüzde 2 azalma oluyor. </a:t>
            </a:r>
          </a:p>
          <a:p>
            <a:pPr eaLnBrk="1" hangingPunct="1">
              <a:lnSpc>
                <a:spcPct val="80000"/>
              </a:lnSpc>
            </a:pPr>
            <a:r>
              <a:rPr lang="en-US" sz="2000" smtClean="0"/>
              <a:t>4 – Vücut ağırlığı: Kilonuz fazla ise vücut metabolizma hızı da göreceli olarak artıyor. </a:t>
            </a:r>
            <a:r>
              <a:rPr lang="tr-TR" sz="2000" smtClean="0"/>
              <a:t>(kas dokusu arttıkça yağ dokusu azalır)</a:t>
            </a:r>
            <a:r>
              <a:rPr lang="en-US" sz="2000" smtClean="0"/>
              <a:t> </a:t>
            </a:r>
          </a:p>
          <a:p>
            <a:pPr eaLnBrk="1" hangingPunct="1">
              <a:lnSpc>
                <a:spcPct val="80000"/>
              </a:lnSpc>
            </a:pPr>
            <a:r>
              <a:rPr lang="en-US" sz="2000" smtClean="0"/>
              <a:t>5 – Diyet: </a:t>
            </a:r>
            <a:r>
              <a:rPr lang="tr-TR" sz="2000" smtClean="0"/>
              <a:t>A</a:t>
            </a:r>
            <a:r>
              <a:rPr lang="en-US" sz="2000" smtClean="0"/>
              <a:t>ğır diyetler yapılması metabolizma hızını yüzde 30 oranında azaltıyor. </a:t>
            </a:r>
          </a:p>
          <a:p>
            <a:pPr eaLnBrk="1" hangingPunct="1">
              <a:lnSpc>
                <a:spcPct val="80000"/>
              </a:lnSpc>
            </a:pPr>
            <a:r>
              <a:rPr lang="en-US" sz="2000" smtClean="0"/>
              <a:t>6 – Vücut ısısı: Vücut ısısının her 0.5 derece artışı, metabolizma hızını yüzde 7 artırıyor. </a:t>
            </a:r>
            <a:endParaRPr lang="tr-TR" sz="2000" smtClean="0"/>
          </a:p>
          <a:p>
            <a:pPr eaLnBrk="1" hangingPunct="1">
              <a:lnSpc>
                <a:spcPct val="80000"/>
              </a:lnSpc>
            </a:pPr>
            <a:r>
              <a:rPr lang="en-US" sz="2000" smtClean="0"/>
              <a:t>7 – Egzersiz: </a:t>
            </a:r>
            <a:r>
              <a:rPr lang="tr-TR" sz="2000" smtClean="0"/>
              <a:t>Ağır fiziksel hareketlerden sonra bazal metabolizma artar.</a:t>
            </a:r>
          </a:p>
        </p:txBody>
      </p:sp>
    </p:spTree>
    <p:extLst>
      <p:ext uri="{BB962C8B-B14F-4D97-AF65-F5344CB8AC3E}">
        <p14:creationId xmlns:p14="http://schemas.microsoft.com/office/powerpoint/2010/main" val="1311280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hangingPunct="1"/>
            <a:r>
              <a:rPr lang="tr-TR" sz="4000" smtClean="0"/>
              <a:t>Bazal metabolizma bazı durumlarda ayrıcalık gösterir.</a:t>
            </a:r>
            <a:endParaRPr lang="en-US" sz="4000" smtClean="0"/>
          </a:p>
        </p:txBody>
      </p:sp>
      <p:sp>
        <p:nvSpPr>
          <p:cNvPr id="12291" name="Rectangle 3"/>
          <p:cNvSpPr>
            <a:spLocks noGrp="1" noChangeArrowheads="1"/>
          </p:cNvSpPr>
          <p:nvPr>
            <p:ph type="body" idx="1"/>
          </p:nvPr>
        </p:nvSpPr>
        <p:spPr>
          <a:xfrm>
            <a:off x="468313" y="1989138"/>
            <a:ext cx="8229600" cy="3773487"/>
          </a:xfrm>
        </p:spPr>
        <p:txBody>
          <a:bodyPr/>
          <a:lstStyle/>
          <a:p>
            <a:pPr eaLnBrk="1" hangingPunct="1">
              <a:lnSpc>
                <a:spcPct val="80000"/>
              </a:lnSpc>
            </a:pPr>
            <a:r>
              <a:rPr lang="tr-TR" sz="2000" smtClean="0"/>
              <a:t>- Tiroid bezi salgısı artınca bazal metabolizma artar.</a:t>
            </a:r>
          </a:p>
          <a:p>
            <a:pPr eaLnBrk="1" hangingPunct="1">
              <a:lnSpc>
                <a:spcPct val="80000"/>
              </a:lnSpc>
            </a:pPr>
            <a:r>
              <a:rPr lang="tr-TR" sz="2000" smtClean="0"/>
              <a:t>- Uyku esnasında veya beslenme yetersizliklerinde bazal metabolizma normalden düşüktür. %10 azalır. </a:t>
            </a:r>
          </a:p>
          <a:p>
            <a:pPr eaLnBrk="1" hangingPunct="1">
              <a:lnSpc>
                <a:spcPct val="80000"/>
              </a:lnSpc>
            </a:pPr>
            <a:r>
              <a:rPr lang="tr-TR" sz="2000" smtClean="0"/>
              <a:t>- Anemik kimselerde, bazı sinir hastalıklarında veya tiroid yetersizliklerinde (miksödem) bazal metabolizma hızı düşer.</a:t>
            </a:r>
          </a:p>
          <a:p>
            <a:pPr eaLnBrk="1" hangingPunct="1">
              <a:lnSpc>
                <a:spcPct val="80000"/>
              </a:lnSpc>
            </a:pPr>
            <a:r>
              <a:rPr lang="tr-TR" sz="2000" smtClean="0"/>
              <a:t>- Öfke, coşku, düşünme gibi durumlarda artar.</a:t>
            </a:r>
          </a:p>
          <a:p>
            <a:pPr eaLnBrk="1" hangingPunct="1">
              <a:lnSpc>
                <a:spcPct val="80000"/>
              </a:lnSpc>
            </a:pPr>
            <a:r>
              <a:rPr lang="tr-TR" sz="2000" smtClean="0"/>
              <a:t>- Diyetin bileşimine göre (örneğin; protein yüksekliği) bazal metabolizma artar.</a:t>
            </a:r>
          </a:p>
          <a:p>
            <a:pPr eaLnBrk="1" hangingPunct="1">
              <a:lnSpc>
                <a:spcPct val="80000"/>
              </a:lnSpc>
            </a:pPr>
            <a:r>
              <a:rPr lang="tr-TR" sz="2000" smtClean="0"/>
              <a:t>- Çeşitli fizyolojik durumlarda; örneğin gebelikte % 20 oranında artar.</a:t>
            </a:r>
          </a:p>
          <a:p>
            <a:pPr eaLnBrk="1" hangingPunct="1">
              <a:lnSpc>
                <a:spcPct val="80000"/>
              </a:lnSpc>
            </a:pPr>
            <a:r>
              <a:rPr lang="tr-TR" sz="2000" smtClean="0"/>
              <a:t>- Süt üretimi için 120 kcal</a:t>
            </a:r>
            <a:r>
              <a:rPr lang="en-US" sz="2000" smtClean="0"/>
              <a:t>/</a:t>
            </a:r>
            <a:r>
              <a:rPr lang="tr-TR" sz="2000" smtClean="0"/>
              <a:t>dl süt ilave enerji gerekir.</a:t>
            </a:r>
          </a:p>
          <a:p>
            <a:pPr eaLnBrk="1" hangingPunct="1">
              <a:lnSpc>
                <a:spcPct val="80000"/>
              </a:lnSpc>
            </a:pPr>
            <a:r>
              <a:rPr lang="tr-TR" sz="2000" smtClean="0"/>
              <a:t>- Hastalıkda (ateş v.s) BMR artar</a:t>
            </a:r>
          </a:p>
          <a:p>
            <a:pPr eaLnBrk="1" hangingPunct="1">
              <a:lnSpc>
                <a:spcPct val="80000"/>
              </a:lnSpc>
            </a:pPr>
            <a:r>
              <a:rPr lang="tr-TR" sz="2000" smtClean="0"/>
              <a:t>- Uykuda, uzun süren açlıkta azalır. </a:t>
            </a:r>
          </a:p>
        </p:txBody>
      </p:sp>
    </p:spTree>
    <p:extLst>
      <p:ext uri="{BB962C8B-B14F-4D97-AF65-F5344CB8AC3E}">
        <p14:creationId xmlns:p14="http://schemas.microsoft.com/office/powerpoint/2010/main" val="1792921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468313" y="476250"/>
            <a:ext cx="8229600" cy="5976938"/>
          </a:xfrm>
        </p:spPr>
        <p:txBody>
          <a:bodyPr/>
          <a:lstStyle/>
          <a:p>
            <a:pPr eaLnBrk="1" hangingPunct="1">
              <a:lnSpc>
                <a:spcPct val="80000"/>
              </a:lnSpc>
              <a:buFontTx/>
              <a:buNone/>
            </a:pPr>
            <a:r>
              <a:rPr lang="tr-TR" sz="2200" smtClean="0"/>
              <a:t>   - Çevre sıcaklığının da metabolizma üzerine büyük etkisi vardır. Soğuk havalarda kas titremesi,hareket, el ovuşturulması ile ısı sağlanmaya çalışılır. Yüksek sıcaklıklarda terleme ve hareket etmede isteksizlik görülür. Ayrıca terleme ve derideki kılcal damarların genişlemesiyle ısı miktarı azaltılmaya çalışılır. 30 derece üzerinde her derece için %0.5 artar.</a:t>
            </a:r>
          </a:p>
          <a:p>
            <a:pPr eaLnBrk="1" hangingPunct="1">
              <a:lnSpc>
                <a:spcPct val="80000"/>
              </a:lnSpc>
              <a:buFontTx/>
              <a:buNone/>
            </a:pPr>
            <a:r>
              <a:rPr lang="tr-TR" sz="2200" smtClean="0"/>
              <a:t>   - Hipofiz ve böbreküstü bezleri, bazal metabolizmayı etkiler. Bu salgı bezlerinin az çalışmaları bazal metabolizmayı düşürür, aşırı çalışmaları ise yükseltir. </a:t>
            </a:r>
          </a:p>
          <a:p>
            <a:pPr eaLnBrk="1" hangingPunct="1">
              <a:lnSpc>
                <a:spcPct val="80000"/>
              </a:lnSpc>
              <a:buFontTx/>
              <a:buNone/>
            </a:pPr>
            <a:r>
              <a:rPr lang="tr-TR" sz="2200" smtClean="0"/>
              <a:t>   - Yeşil çay, kafein ve diğer uyarıcılar da hızı artırır. </a:t>
            </a:r>
          </a:p>
          <a:p>
            <a:pPr eaLnBrk="1" hangingPunct="1">
              <a:lnSpc>
                <a:spcPct val="80000"/>
              </a:lnSpc>
              <a:buFontTx/>
              <a:buNone/>
            </a:pPr>
            <a:r>
              <a:rPr lang="tr-TR" sz="2200" smtClean="0"/>
              <a:t>   - Hormonların ve ilaçların metabolizma hızını artırıcı veya azaltıcı etkileri olabilir.</a:t>
            </a:r>
          </a:p>
          <a:p>
            <a:pPr eaLnBrk="1" hangingPunct="1">
              <a:lnSpc>
                <a:spcPct val="80000"/>
              </a:lnSpc>
              <a:buFontTx/>
              <a:buNone/>
            </a:pPr>
            <a:r>
              <a:rPr lang="tr-TR" sz="2200" smtClean="0"/>
              <a:t>   - Zihin egzersizleri, bazal metabolizmayı pek etkilemez.</a:t>
            </a:r>
          </a:p>
          <a:p>
            <a:pPr eaLnBrk="1" hangingPunct="1">
              <a:lnSpc>
                <a:spcPct val="80000"/>
              </a:lnSpc>
              <a:buFontTx/>
              <a:buNone/>
            </a:pPr>
            <a:r>
              <a:rPr lang="tr-TR" sz="2200" smtClean="0"/>
              <a:t>   - Bazal metabolizmayı en fazla etkileyen fizik egzersizlerdir.</a:t>
            </a:r>
          </a:p>
          <a:p>
            <a:pPr eaLnBrk="1" hangingPunct="1">
              <a:lnSpc>
                <a:spcPct val="80000"/>
              </a:lnSpc>
              <a:buFontTx/>
              <a:buNone/>
            </a:pPr>
            <a:r>
              <a:rPr lang="tr-TR" sz="2200" smtClean="0"/>
              <a:t>   - D</a:t>
            </a:r>
            <a:r>
              <a:rPr lang="en-US" sz="2200" smtClean="0"/>
              <a:t>evlikte (jigantizm) de bazal metabolizma Cücelikte de bazal metabolizma normalin altında bulunur.</a:t>
            </a:r>
          </a:p>
        </p:txBody>
      </p:sp>
    </p:spTree>
    <p:extLst>
      <p:ext uri="{BB962C8B-B14F-4D97-AF65-F5344CB8AC3E}">
        <p14:creationId xmlns:p14="http://schemas.microsoft.com/office/powerpoint/2010/main" val="803344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smtClean="0"/>
              <a:t>Bazal Metabolizma Önemli</a:t>
            </a:r>
            <a:endParaRPr lang="en-US" smtClean="0"/>
          </a:p>
        </p:txBody>
      </p:sp>
      <p:sp>
        <p:nvSpPr>
          <p:cNvPr id="14339" name="Rectangle 3"/>
          <p:cNvSpPr>
            <a:spLocks noGrp="1" noChangeArrowheads="1"/>
          </p:cNvSpPr>
          <p:nvPr>
            <p:ph type="body" idx="1"/>
          </p:nvPr>
        </p:nvSpPr>
        <p:spPr>
          <a:xfrm>
            <a:off x="457200" y="1773238"/>
            <a:ext cx="8229600" cy="4352925"/>
          </a:xfrm>
        </p:spPr>
        <p:txBody>
          <a:bodyPr/>
          <a:lstStyle/>
          <a:p>
            <a:pPr eaLnBrk="1" hangingPunct="1"/>
            <a:r>
              <a:rPr lang="tr-TR" smtClean="0"/>
              <a:t>B</a:t>
            </a:r>
            <a:r>
              <a:rPr lang="en-US" smtClean="0"/>
              <a:t>azal metabolizmadaki düşme ya da yükselme vücutta bir hastalığın işaretidir.</a:t>
            </a:r>
            <a:endParaRPr lang="tr-TR" smtClean="0"/>
          </a:p>
          <a:p>
            <a:pPr eaLnBrk="1" hangingPunct="1"/>
            <a:r>
              <a:rPr lang="tr-TR" smtClean="0"/>
              <a:t>Bazal metabolizma hızı vücuttaki maddelerin birbirine dönüşmesini, biyolojik olayların devamını sağlıyor. Örneğin ağızdan alınan şekerin karaciğerde yağa dönüştürülüp, cilt altı yağ dokusunda depolanması gibi.</a:t>
            </a:r>
            <a:endParaRPr lang="en-US" smtClean="0"/>
          </a:p>
        </p:txBody>
      </p:sp>
    </p:spTree>
    <p:extLst>
      <p:ext uri="{BB962C8B-B14F-4D97-AF65-F5344CB8AC3E}">
        <p14:creationId xmlns:p14="http://schemas.microsoft.com/office/powerpoint/2010/main" val="2683053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468313" y="981075"/>
            <a:ext cx="8229600" cy="4525963"/>
          </a:xfrm>
        </p:spPr>
        <p:txBody>
          <a:bodyPr/>
          <a:lstStyle/>
          <a:p>
            <a:pPr eaLnBrk="1" hangingPunct="1">
              <a:lnSpc>
                <a:spcPct val="80000"/>
              </a:lnSpc>
              <a:buFontTx/>
              <a:buNone/>
            </a:pPr>
            <a:r>
              <a:rPr lang="da-DK" sz="2400" smtClean="0"/>
              <a:t>Yaşınız ilerledikçe buna paralel olarak metabolik hızınız da yavaşlıyor. 20’li yaşlardan sonra vücudunuz her 10 yıllık dönemde yüzde 2 – 3 daha az enerji yakmaya başlıyor. </a:t>
            </a:r>
            <a:endParaRPr lang="tr-TR" sz="2400" smtClean="0"/>
          </a:p>
          <a:p>
            <a:pPr eaLnBrk="1" hangingPunct="1">
              <a:lnSpc>
                <a:spcPct val="80000"/>
              </a:lnSpc>
              <a:buFontTx/>
              <a:buNone/>
            </a:pPr>
            <a:endParaRPr lang="tr-TR" sz="2400" smtClean="0"/>
          </a:p>
          <a:p>
            <a:pPr eaLnBrk="1" hangingPunct="1">
              <a:lnSpc>
                <a:spcPct val="80000"/>
              </a:lnSpc>
              <a:buFontTx/>
              <a:buNone/>
            </a:pPr>
            <a:r>
              <a:rPr lang="da-DK" sz="2400" smtClean="0"/>
              <a:t>Menopoz gibi hormonal faktörler de devreye girince metabolizmanızı daha da yavaşlıyor.</a:t>
            </a:r>
            <a:endParaRPr lang="tr-TR" sz="2400" smtClean="0"/>
          </a:p>
          <a:p>
            <a:pPr eaLnBrk="1" hangingPunct="1">
              <a:lnSpc>
                <a:spcPct val="80000"/>
              </a:lnSpc>
              <a:buFontTx/>
              <a:buNone/>
            </a:pPr>
            <a:endParaRPr lang="tr-TR" sz="2400" smtClean="0"/>
          </a:p>
          <a:p>
            <a:pPr eaLnBrk="1" hangingPunct="1">
              <a:lnSpc>
                <a:spcPct val="80000"/>
              </a:lnSpc>
              <a:buFontTx/>
              <a:buNone/>
            </a:pPr>
            <a:r>
              <a:rPr lang="da-DK" sz="2400" smtClean="0"/>
              <a:t>Diğer taraftan, yaşımız ilerledikçe azalan bedensel aktivite düzeyi, kas kitlesinde azalmaya ve yağ depolarında artmaya yol açıyor. </a:t>
            </a:r>
            <a:endParaRPr lang="tr-TR" sz="2400" smtClean="0"/>
          </a:p>
          <a:p>
            <a:pPr eaLnBrk="1" hangingPunct="1">
              <a:lnSpc>
                <a:spcPct val="80000"/>
              </a:lnSpc>
              <a:buFontTx/>
              <a:buNone/>
            </a:pPr>
            <a:endParaRPr lang="tr-TR" sz="2400" smtClean="0"/>
          </a:p>
          <a:p>
            <a:pPr eaLnBrk="1" hangingPunct="1">
              <a:lnSpc>
                <a:spcPct val="80000"/>
              </a:lnSpc>
              <a:buFontTx/>
              <a:buNone/>
            </a:pPr>
            <a:r>
              <a:rPr lang="da-DK" sz="2400" smtClean="0"/>
              <a:t>Metabolizma hızı yavaşladığı takdirde, obezite oluşma riski artıyor. </a:t>
            </a:r>
            <a:endParaRPr lang="tr-TR" sz="2400" smtClean="0"/>
          </a:p>
        </p:txBody>
      </p:sp>
    </p:spTree>
    <p:extLst>
      <p:ext uri="{BB962C8B-B14F-4D97-AF65-F5344CB8AC3E}">
        <p14:creationId xmlns:p14="http://schemas.microsoft.com/office/powerpoint/2010/main" val="380582247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673</Words>
  <Application>Microsoft Office PowerPoint</Application>
  <PresentationFormat>Ekran Gösterisi (4:3)</PresentationFormat>
  <Paragraphs>67</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ENERJİ METABOLİZMASI VE REGÜLASYONU </vt:lpstr>
      <vt:lpstr>Enerji kullanımı</vt:lpstr>
      <vt:lpstr>Bazal metabolizma</vt:lpstr>
      <vt:lpstr>PowerPoint Sunusu</vt:lpstr>
      <vt:lpstr>Bazal metabolizmayı etkileyen faktörler</vt:lpstr>
      <vt:lpstr>Bazal metabolizma bazı durumlarda ayrıcalık gösterir.</vt:lpstr>
      <vt:lpstr>PowerPoint Sunusu</vt:lpstr>
      <vt:lpstr>Bazal Metabolizma Önemli</vt:lpstr>
      <vt:lpstr>PowerPoint Sunusu</vt:lpstr>
      <vt:lpstr>Fiziksel aktivite</vt:lpstr>
      <vt:lpstr>Enerji harcaması</vt:lpstr>
      <vt:lpstr>Yiyeceklerin termik etkisi</vt:lpstr>
      <vt:lpstr>Enerji gereksinimi</vt:lpstr>
      <vt:lpstr>Kilo alma ve verme </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ENERJİ METABOLİZMASI VE REGÜLASYONU </dc:title>
  <dc:creator>flx</dc:creator>
  <cp:lastModifiedBy>flx</cp:lastModifiedBy>
  <cp:revision>2</cp:revision>
  <dcterms:created xsi:type="dcterms:W3CDTF">2018-02-13T11:19:24Z</dcterms:created>
  <dcterms:modified xsi:type="dcterms:W3CDTF">2018-02-13T11:37:27Z</dcterms:modified>
</cp:coreProperties>
</file>