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3" d="100"/>
          <a:sy n="103" d="100"/>
        </p:scale>
        <p:origin x="-105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042DBAB2-B3E5-7241-A737-F94BD756DD7D}" type="datetimeFigureOut">
              <a:rPr lang="en-US" smtClean="0"/>
              <a:t>27.04.20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0D53BA-AF59-5B42-BF39-984BCD722FD0}" type="slidenum">
              <a:rPr lang="en-US" smtClean="0"/>
              <a:t>‹#›</a:t>
            </a:fld>
            <a:endParaRPr lang="en-US"/>
          </a:p>
        </p:txBody>
      </p:sp>
    </p:spTree>
    <p:extLst>
      <p:ext uri="{BB962C8B-B14F-4D97-AF65-F5344CB8AC3E}">
        <p14:creationId xmlns:p14="http://schemas.microsoft.com/office/powerpoint/2010/main" val="10884014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042DBAB2-B3E5-7241-A737-F94BD756DD7D}" type="datetimeFigureOut">
              <a:rPr lang="en-US" smtClean="0"/>
              <a:t>27.04.20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0D53BA-AF59-5B42-BF39-984BCD722FD0}" type="slidenum">
              <a:rPr lang="en-US" smtClean="0"/>
              <a:t>‹#›</a:t>
            </a:fld>
            <a:endParaRPr lang="en-US"/>
          </a:p>
        </p:txBody>
      </p:sp>
    </p:spTree>
    <p:extLst>
      <p:ext uri="{BB962C8B-B14F-4D97-AF65-F5344CB8AC3E}">
        <p14:creationId xmlns:p14="http://schemas.microsoft.com/office/powerpoint/2010/main" val="22525430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042DBAB2-B3E5-7241-A737-F94BD756DD7D}" type="datetimeFigureOut">
              <a:rPr lang="en-US" smtClean="0"/>
              <a:t>27.04.20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0D53BA-AF59-5B42-BF39-984BCD722FD0}" type="slidenum">
              <a:rPr lang="en-US" smtClean="0"/>
              <a:t>‹#›</a:t>
            </a:fld>
            <a:endParaRPr lang="en-US"/>
          </a:p>
        </p:txBody>
      </p:sp>
    </p:spTree>
    <p:extLst>
      <p:ext uri="{BB962C8B-B14F-4D97-AF65-F5344CB8AC3E}">
        <p14:creationId xmlns:p14="http://schemas.microsoft.com/office/powerpoint/2010/main" val="24246640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042DBAB2-B3E5-7241-A737-F94BD756DD7D}" type="datetimeFigureOut">
              <a:rPr lang="en-US" smtClean="0"/>
              <a:t>27.04.20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0D53BA-AF59-5B42-BF39-984BCD722FD0}" type="slidenum">
              <a:rPr lang="en-US" smtClean="0"/>
              <a:t>‹#›</a:t>
            </a:fld>
            <a:endParaRPr lang="en-US"/>
          </a:p>
        </p:txBody>
      </p:sp>
    </p:spTree>
    <p:extLst>
      <p:ext uri="{BB962C8B-B14F-4D97-AF65-F5344CB8AC3E}">
        <p14:creationId xmlns:p14="http://schemas.microsoft.com/office/powerpoint/2010/main" val="35439002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042DBAB2-B3E5-7241-A737-F94BD756DD7D}" type="datetimeFigureOut">
              <a:rPr lang="en-US" smtClean="0"/>
              <a:t>27.04.20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0D53BA-AF59-5B42-BF39-984BCD722FD0}" type="slidenum">
              <a:rPr lang="en-US" smtClean="0"/>
              <a:t>‹#›</a:t>
            </a:fld>
            <a:endParaRPr lang="en-US"/>
          </a:p>
        </p:txBody>
      </p:sp>
    </p:spTree>
    <p:extLst>
      <p:ext uri="{BB962C8B-B14F-4D97-AF65-F5344CB8AC3E}">
        <p14:creationId xmlns:p14="http://schemas.microsoft.com/office/powerpoint/2010/main" val="1053116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042DBAB2-B3E5-7241-A737-F94BD756DD7D}" type="datetimeFigureOut">
              <a:rPr lang="en-US" smtClean="0"/>
              <a:t>27.04.20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0D53BA-AF59-5B42-BF39-984BCD722FD0}" type="slidenum">
              <a:rPr lang="en-US" smtClean="0"/>
              <a:t>‹#›</a:t>
            </a:fld>
            <a:endParaRPr lang="en-US"/>
          </a:p>
        </p:txBody>
      </p:sp>
    </p:spTree>
    <p:extLst>
      <p:ext uri="{BB962C8B-B14F-4D97-AF65-F5344CB8AC3E}">
        <p14:creationId xmlns:p14="http://schemas.microsoft.com/office/powerpoint/2010/main" val="19830519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042DBAB2-B3E5-7241-A737-F94BD756DD7D}" type="datetimeFigureOut">
              <a:rPr lang="en-US" smtClean="0"/>
              <a:t>27.04.20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90D53BA-AF59-5B42-BF39-984BCD722FD0}" type="slidenum">
              <a:rPr lang="en-US" smtClean="0"/>
              <a:t>‹#›</a:t>
            </a:fld>
            <a:endParaRPr lang="en-US"/>
          </a:p>
        </p:txBody>
      </p:sp>
    </p:spTree>
    <p:extLst>
      <p:ext uri="{BB962C8B-B14F-4D97-AF65-F5344CB8AC3E}">
        <p14:creationId xmlns:p14="http://schemas.microsoft.com/office/powerpoint/2010/main" val="35301314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042DBAB2-B3E5-7241-A737-F94BD756DD7D}" type="datetimeFigureOut">
              <a:rPr lang="en-US" smtClean="0"/>
              <a:t>27.04.20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90D53BA-AF59-5B42-BF39-984BCD722FD0}" type="slidenum">
              <a:rPr lang="en-US" smtClean="0"/>
              <a:t>‹#›</a:t>
            </a:fld>
            <a:endParaRPr lang="en-US"/>
          </a:p>
        </p:txBody>
      </p:sp>
    </p:spTree>
    <p:extLst>
      <p:ext uri="{BB962C8B-B14F-4D97-AF65-F5344CB8AC3E}">
        <p14:creationId xmlns:p14="http://schemas.microsoft.com/office/powerpoint/2010/main" val="42457561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2DBAB2-B3E5-7241-A737-F94BD756DD7D}" type="datetimeFigureOut">
              <a:rPr lang="en-US" smtClean="0"/>
              <a:t>27.04.20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90D53BA-AF59-5B42-BF39-984BCD722FD0}" type="slidenum">
              <a:rPr lang="en-US" smtClean="0"/>
              <a:t>‹#›</a:t>
            </a:fld>
            <a:endParaRPr lang="en-US"/>
          </a:p>
        </p:txBody>
      </p:sp>
    </p:spTree>
    <p:extLst>
      <p:ext uri="{BB962C8B-B14F-4D97-AF65-F5344CB8AC3E}">
        <p14:creationId xmlns:p14="http://schemas.microsoft.com/office/powerpoint/2010/main" val="26360108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042DBAB2-B3E5-7241-A737-F94BD756DD7D}" type="datetimeFigureOut">
              <a:rPr lang="en-US" smtClean="0"/>
              <a:t>27.04.20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0D53BA-AF59-5B42-BF39-984BCD722FD0}" type="slidenum">
              <a:rPr lang="en-US" smtClean="0"/>
              <a:t>‹#›</a:t>
            </a:fld>
            <a:endParaRPr lang="en-US"/>
          </a:p>
        </p:txBody>
      </p:sp>
    </p:spTree>
    <p:extLst>
      <p:ext uri="{BB962C8B-B14F-4D97-AF65-F5344CB8AC3E}">
        <p14:creationId xmlns:p14="http://schemas.microsoft.com/office/powerpoint/2010/main" val="41205840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042DBAB2-B3E5-7241-A737-F94BD756DD7D}" type="datetimeFigureOut">
              <a:rPr lang="en-US" smtClean="0"/>
              <a:t>27.04.20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0D53BA-AF59-5B42-BF39-984BCD722FD0}" type="slidenum">
              <a:rPr lang="en-US" smtClean="0"/>
              <a:t>‹#›</a:t>
            </a:fld>
            <a:endParaRPr lang="en-US"/>
          </a:p>
        </p:txBody>
      </p:sp>
    </p:spTree>
    <p:extLst>
      <p:ext uri="{BB962C8B-B14F-4D97-AF65-F5344CB8AC3E}">
        <p14:creationId xmlns:p14="http://schemas.microsoft.com/office/powerpoint/2010/main" val="140057217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2DBAB2-B3E5-7241-A737-F94BD756DD7D}" type="datetimeFigureOut">
              <a:rPr lang="en-US" smtClean="0"/>
              <a:t>27.04.20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0D53BA-AF59-5B42-BF39-984BCD722FD0}" type="slidenum">
              <a:rPr lang="en-US" smtClean="0"/>
              <a:t>‹#›</a:t>
            </a:fld>
            <a:endParaRPr lang="en-US"/>
          </a:p>
        </p:txBody>
      </p:sp>
    </p:spTree>
    <p:extLst>
      <p:ext uri="{BB962C8B-B14F-4D97-AF65-F5344CB8AC3E}">
        <p14:creationId xmlns:p14="http://schemas.microsoft.com/office/powerpoint/2010/main" val="36192909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Archimedes of Syracuse</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3645131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tr-TR" dirty="0" err="1"/>
              <a:t>The</a:t>
            </a:r>
            <a:r>
              <a:rPr lang="tr-TR" dirty="0"/>
              <a:t> </a:t>
            </a:r>
            <a:r>
              <a:rPr lang="tr-TR" dirty="0" err="1"/>
              <a:t>solution</a:t>
            </a:r>
            <a:r>
              <a:rPr lang="tr-TR" dirty="0"/>
              <a:t> </a:t>
            </a:r>
            <a:r>
              <a:rPr lang="tr-TR" dirty="0" err="1"/>
              <a:t>which</a:t>
            </a:r>
            <a:r>
              <a:rPr lang="tr-TR" dirty="0"/>
              <a:t> </a:t>
            </a:r>
            <a:r>
              <a:rPr lang="tr-TR" dirty="0" err="1"/>
              <a:t>occurred</a:t>
            </a:r>
            <a:r>
              <a:rPr lang="tr-TR" dirty="0"/>
              <a:t> </a:t>
            </a:r>
            <a:r>
              <a:rPr lang="tr-TR" dirty="0" err="1"/>
              <a:t>when</a:t>
            </a:r>
            <a:r>
              <a:rPr lang="tr-TR" dirty="0"/>
              <a:t> he </a:t>
            </a:r>
            <a:r>
              <a:rPr lang="tr-TR" dirty="0" err="1"/>
              <a:t>stepped</a:t>
            </a:r>
            <a:r>
              <a:rPr lang="tr-TR" dirty="0"/>
              <a:t> </a:t>
            </a:r>
            <a:r>
              <a:rPr lang="tr-TR" dirty="0" err="1"/>
              <a:t>into</a:t>
            </a:r>
            <a:r>
              <a:rPr lang="tr-TR" dirty="0"/>
              <a:t> his </a:t>
            </a:r>
            <a:r>
              <a:rPr lang="tr-TR" dirty="0" err="1"/>
              <a:t>bath</a:t>
            </a:r>
            <a:r>
              <a:rPr lang="tr-TR" dirty="0"/>
              <a:t> </a:t>
            </a:r>
            <a:r>
              <a:rPr lang="tr-TR" dirty="0" err="1"/>
              <a:t>and</a:t>
            </a:r>
            <a:r>
              <a:rPr lang="tr-TR" dirty="0"/>
              <a:t> </a:t>
            </a:r>
            <a:r>
              <a:rPr lang="tr-TR" dirty="0" err="1"/>
              <a:t>caused</a:t>
            </a:r>
            <a:r>
              <a:rPr lang="tr-TR" dirty="0"/>
              <a:t> it </a:t>
            </a:r>
            <a:r>
              <a:rPr lang="tr-TR" dirty="0" err="1"/>
              <a:t>to</a:t>
            </a:r>
            <a:r>
              <a:rPr lang="tr-TR" dirty="0"/>
              <a:t> </a:t>
            </a:r>
            <a:r>
              <a:rPr lang="tr-TR" dirty="0" err="1"/>
              <a:t>overflow</a:t>
            </a:r>
            <a:r>
              <a:rPr lang="tr-TR" dirty="0"/>
              <a:t> </a:t>
            </a:r>
            <a:r>
              <a:rPr lang="tr-TR" dirty="0" err="1"/>
              <a:t>was</a:t>
            </a:r>
            <a:r>
              <a:rPr lang="tr-TR" dirty="0"/>
              <a:t> </a:t>
            </a:r>
            <a:r>
              <a:rPr lang="tr-TR" dirty="0" err="1"/>
              <a:t>to</a:t>
            </a:r>
            <a:r>
              <a:rPr lang="tr-TR" dirty="0"/>
              <a:t> put a </a:t>
            </a:r>
            <a:r>
              <a:rPr lang="tr-TR" dirty="0" err="1"/>
              <a:t>weight</a:t>
            </a:r>
            <a:r>
              <a:rPr lang="tr-TR" dirty="0"/>
              <a:t> of </a:t>
            </a:r>
            <a:r>
              <a:rPr lang="tr-TR" dirty="0" err="1"/>
              <a:t>gold</a:t>
            </a:r>
            <a:r>
              <a:rPr lang="tr-TR" dirty="0"/>
              <a:t> </a:t>
            </a:r>
            <a:r>
              <a:rPr lang="tr-TR" dirty="0" err="1"/>
              <a:t>equal</a:t>
            </a:r>
            <a:r>
              <a:rPr lang="tr-TR" dirty="0"/>
              <a:t> </a:t>
            </a:r>
            <a:r>
              <a:rPr lang="tr-TR" dirty="0" err="1"/>
              <a:t>to</a:t>
            </a:r>
            <a:r>
              <a:rPr lang="tr-TR" dirty="0"/>
              <a:t> </a:t>
            </a:r>
            <a:r>
              <a:rPr lang="tr-TR" dirty="0" err="1"/>
              <a:t>the</a:t>
            </a:r>
            <a:r>
              <a:rPr lang="tr-TR" dirty="0"/>
              <a:t> </a:t>
            </a:r>
            <a:r>
              <a:rPr lang="tr-TR" dirty="0" err="1"/>
              <a:t>crown</a:t>
            </a:r>
            <a:r>
              <a:rPr lang="tr-TR" dirty="0"/>
              <a:t>, </a:t>
            </a:r>
            <a:r>
              <a:rPr lang="tr-TR" dirty="0" err="1"/>
              <a:t>and</a:t>
            </a:r>
            <a:r>
              <a:rPr lang="tr-TR" dirty="0"/>
              <a:t> </a:t>
            </a:r>
            <a:r>
              <a:rPr lang="tr-TR" dirty="0" err="1"/>
              <a:t>known</a:t>
            </a:r>
            <a:r>
              <a:rPr lang="tr-TR" dirty="0"/>
              <a:t> </a:t>
            </a:r>
            <a:r>
              <a:rPr lang="tr-TR" dirty="0" err="1"/>
              <a:t>to</a:t>
            </a:r>
            <a:r>
              <a:rPr lang="tr-TR" dirty="0"/>
              <a:t> be </a:t>
            </a:r>
            <a:r>
              <a:rPr lang="tr-TR" dirty="0" err="1"/>
              <a:t>pure</a:t>
            </a:r>
            <a:r>
              <a:rPr lang="tr-TR" dirty="0"/>
              <a:t>, </a:t>
            </a:r>
            <a:r>
              <a:rPr lang="tr-TR" dirty="0" err="1"/>
              <a:t>into</a:t>
            </a:r>
            <a:r>
              <a:rPr lang="tr-TR" dirty="0"/>
              <a:t> a </a:t>
            </a:r>
            <a:r>
              <a:rPr lang="tr-TR" dirty="0" err="1"/>
              <a:t>bowl</a:t>
            </a:r>
            <a:r>
              <a:rPr lang="tr-TR" dirty="0"/>
              <a:t> </a:t>
            </a:r>
            <a:r>
              <a:rPr lang="tr-TR" dirty="0" err="1"/>
              <a:t>which</a:t>
            </a:r>
            <a:r>
              <a:rPr lang="tr-TR" dirty="0"/>
              <a:t> </a:t>
            </a:r>
            <a:r>
              <a:rPr lang="tr-TR" dirty="0" err="1"/>
              <a:t>was</a:t>
            </a:r>
            <a:r>
              <a:rPr lang="tr-TR" dirty="0"/>
              <a:t> </a:t>
            </a:r>
            <a:r>
              <a:rPr lang="tr-TR" dirty="0" err="1"/>
              <a:t>filled</a:t>
            </a:r>
            <a:r>
              <a:rPr lang="tr-TR" dirty="0"/>
              <a:t> </a:t>
            </a:r>
            <a:r>
              <a:rPr lang="tr-TR" dirty="0" err="1"/>
              <a:t>with</a:t>
            </a:r>
            <a:r>
              <a:rPr lang="tr-TR" dirty="0"/>
              <a:t> </a:t>
            </a:r>
            <a:r>
              <a:rPr lang="tr-TR" dirty="0" err="1"/>
              <a:t>water</a:t>
            </a:r>
            <a:r>
              <a:rPr lang="tr-TR" dirty="0"/>
              <a:t> </a:t>
            </a:r>
            <a:r>
              <a:rPr lang="tr-TR" dirty="0" err="1"/>
              <a:t>to</a:t>
            </a:r>
            <a:r>
              <a:rPr lang="tr-TR" dirty="0"/>
              <a:t> </a:t>
            </a:r>
            <a:r>
              <a:rPr lang="tr-TR" dirty="0" err="1"/>
              <a:t>the</a:t>
            </a:r>
            <a:r>
              <a:rPr lang="tr-TR" dirty="0"/>
              <a:t> </a:t>
            </a:r>
            <a:r>
              <a:rPr lang="tr-TR" dirty="0" err="1"/>
              <a:t>brim</a:t>
            </a:r>
            <a:r>
              <a:rPr lang="tr-TR" dirty="0"/>
              <a:t>. </a:t>
            </a:r>
            <a:r>
              <a:rPr lang="tr-TR" dirty="0" err="1"/>
              <a:t>Then</a:t>
            </a:r>
            <a:r>
              <a:rPr lang="tr-TR" dirty="0"/>
              <a:t> </a:t>
            </a:r>
            <a:r>
              <a:rPr lang="tr-TR" dirty="0" err="1"/>
              <a:t>the</a:t>
            </a:r>
            <a:r>
              <a:rPr lang="tr-TR" dirty="0"/>
              <a:t> </a:t>
            </a:r>
            <a:r>
              <a:rPr lang="tr-TR" dirty="0" err="1"/>
              <a:t>gold</a:t>
            </a:r>
            <a:r>
              <a:rPr lang="tr-TR" dirty="0"/>
              <a:t> </a:t>
            </a:r>
            <a:r>
              <a:rPr lang="tr-TR" dirty="0" err="1"/>
              <a:t>would</a:t>
            </a:r>
            <a:r>
              <a:rPr lang="tr-TR" dirty="0"/>
              <a:t> be </a:t>
            </a:r>
            <a:r>
              <a:rPr lang="tr-TR" dirty="0" err="1"/>
              <a:t>removed</a:t>
            </a:r>
            <a:r>
              <a:rPr lang="tr-TR" dirty="0"/>
              <a:t> </a:t>
            </a:r>
            <a:r>
              <a:rPr lang="tr-TR" dirty="0" err="1"/>
              <a:t>and</a:t>
            </a:r>
            <a:r>
              <a:rPr lang="tr-TR" dirty="0"/>
              <a:t> </a:t>
            </a:r>
            <a:r>
              <a:rPr lang="tr-TR" dirty="0" err="1"/>
              <a:t>the</a:t>
            </a:r>
            <a:r>
              <a:rPr lang="tr-TR" dirty="0"/>
              <a:t> </a:t>
            </a:r>
            <a:r>
              <a:rPr lang="tr-TR" dirty="0" err="1"/>
              <a:t>king’s</a:t>
            </a:r>
            <a:r>
              <a:rPr lang="tr-TR" dirty="0"/>
              <a:t> </a:t>
            </a:r>
            <a:r>
              <a:rPr lang="tr-TR" dirty="0" err="1"/>
              <a:t>crown</a:t>
            </a:r>
            <a:r>
              <a:rPr lang="tr-TR" dirty="0"/>
              <a:t> put in, in </a:t>
            </a:r>
            <a:r>
              <a:rPr lang="tr-TR" dirty="0" err="1"/>
              <a:t>its</a:t>
            </a:r>
            <a:r>
              <a:rPr lang="tr-TR" dirty="0"/>
              <a:t> </a:t>
            </a:r>
            <a:r>
              <a:rPr lang="tr-TR" dirty="0" err="1"/>
              <a:t>place</a:t>
            </a:r>
            <a:r>
              <a:rPr lang="tr-TR" dirty="0"/>
              <a:t>. An </a:t>
            </a:r>
            <a:r>
              <a:rPr lang="tr-TR" dirty="0" err="1"/>
              <a:t>alloy</a:t>
            </a:r>
            <a:r>
              <a:rPr lang="tr-TR" dirty="0"/>
              <a:t> of </a:t>
            </a:r>
            <a:r>
              <a:rPr lang="tr-TR" dirty="0" err="1"/>
              <a:t>lighter</a:t>
            </a:r>
            <a:r>
              <a:rPr lang="tr-TR" dirty="0"/>
              <a:t> </a:t>
            </a:r>
            <a:r>
              <a:rPr lang="tr-TR" dirty="0" err="1"/>
              <a:t>silver</a:t>
            </a:r>
            <a:r>
              <a:rPr lang="tr-TR" dirty="0"/>
              <a:t> </a:t>
            </a:r>
            <a:r>
              <a:rPr lang="tr-TR" dirty="0" err="1"/>
              <a:t>would</a:t>
            </a:r>
            <a:r>
              <a:rPr lang="tr-TR" dirty="0"/>
              <a:t> </a:t>
            </a:r>
            <a:r>
              <a:rPr lang="tr-TR" dirty="0" err="1"/>
              <a:t>increase</a:t>
            </a:r>
            <a:r>
              <a:rPr lang="tr-TR" dirty="0"/>
              <a:t> </a:t>
            </a:r>
            <a:r>
              <a:rPr lang="tr-TR" dirty="0" err="1"/>
              <a:t>the</a:t>
            </a:r>
            <a:r>
              <a:rPr lang="tr-TR" dirty="0"/>
              <a:t> </a:t>
            </a:r>
            <a:r>
              <a:rPr lang="tr-TR" dirty="0" err="1"/>
              <a:t>bulk</a:t>
            </a:r>
            <a:r>
              <a:rPr lang="tr-TR" dirty="0"/>
              <a:t> of </a:t>
            </a:r>
            <a:r>
              <a:rPr lang="tr-TR" dirty="0" err="1"/>
              <a:t>the</a:t>
            </a:r>
            <a:r>
              <a:rPr lang="tr-TR" dirty="0"/>
              <a:t> </a:t>
            </a:r>
            <a:r>
              <a:rPr lang="tr-TR" dirty="0" err="1"/>
              <a:t>crown</a:t>
            </a:r>
            <a:r>
              <a:rPr lang="tr-TR" dirty="0"/>
              <a:t> </a:t>
            </a:r>
            <a:r>
              <a:rPr lang="tr-TR" dirty="0" err="1"/>
              <a:t>and</a:t>
            </a:r>
            <a:r>
              <a:rPr lang="tr-TR" dirty="0"/>
              <a:t> </a:t>
            </a:r>
            <a:r>
              <a:rPr lang="tr-TR" dirty="0" err="1"/>
              <a:t>cause</a:t>
            </a:r>
            <a:r>
              <a:rPr lang="tr-TR" dirty="0"/>
              <a:t> </a:t>
            </a:r>
            <a:r>
              <a:rPr lang="tr-TR" dirty="0" err="1"/>
              <a:t>the</a:t>
            </a:r>
            <a:r>
              <a:rPr lang="tr-TR" dirty="0"/>
              <a:t> </a:t>
            </a:r>
            <a:r>
              <a:rPr lang="tr-TR" dirty="0" err="1"/>
              <a:t>bowl</a:t>
            </a:r>
            <a:r>
              <a:rPr lang="tr-TR" dirty="0"/>
              <a:t> </a:t>
            </a:r>
            <a:r>
              <a:rPr lang="tr-TR" dirty="0" err="1"/>
              <a:t>to</a:t>
            </a:r>
            <a:r>
              <a:rPr lang="tr-TR" dirty="0"/>
              <a:t> </a:t>
            </a:r>
            <a:r>
              <a:rPr lang="tr-TR" dirty="0" err="1"/>
              <a:t>overflow</a:t>
            </a:r>
            <a:r>
              <a:rPr lang="tr-TR" dirty="0" smtClean="0"/>
              <a:t>. (</a:t>
            </a:r>
            <a:r>
              <a:rPr lang="tr-TR" dirty="0" err="1"/>
              <a:t>https</a:t>
            </a:r>
            <a:r>
              <a:rPr lang="tr-TR" dirty="0"/>
              <a:t>://</a:t>
            </a:r>
            <a:r>
              <a:rPr lang="tr-TR" dirty="0" err="1"/>
              <a:t>www.math.nyu.edu</a:t>
            </a:r>
            <a:r>
              <a:rPr lang="tr-TR" dirty="0"/>
              <a:t>/~</a:t>
            </a:r>
            <a:r>
              <a:rPr lang="tr-TR" dirty="0" err="1"/>
              <a:t>crorres</a:t>
            </a:r>
            <a:r>
              <a:rPr lang="tr-TR" dirty="0"/>
              <a:t>/</a:t>
            </a:r>
            <a:r>
              <a:rPr lang="tr-TR" dirty="0" err="1"/>
              <a:t>Archimedes</a:t>
            </a:r>
            <a:r>
              <a:rPr lang="tr-TR" dirty="0"/>
              <a:t>/</a:t>
            </a:r>
            <a:r>
              <a:rPr lang="tr-TR" dirty="0" err="1"/>
              <a:t>Crown</a:t>
            </a:r>
            <a:r>
              <a:rPr lang="tr-TR" dirty="0"/>
              <a:t>/</a:t>
            </a:r>
            <a:r>
              <a:rPr lang="tr-TR" dirty="0" err="1" smtClean="0"/>
              <a:t>CrownIntro.html</a:t>
            </a:r>
            <a:r>
              <a:rPr lang="en-US" dirty="0" smtClean="0"/>
              <a:t>)</a:t>
            </a:r>
            <a:endParaRPr lang="en-US" dirty="0"/>
          </a:p>
        </p:txBody>
      </p:sp>
    </p:spTree>
    <p:extLst>
      <p:ext uri="{BB962C8B-B14F-4D97-AF65-F5344CB8AC3E}">
        <p14:creationId xmlns:p14="http://schemas.microsoft.com/office/powerpoint/2010/main" val="29511538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he found?</a:t>
            </a:r>
            <a:endParaRPr lang="en-US" dirty="0"/>
          </a:p>
        </p:txBody>
      </p:sp>
      <p:sp>
        <p:nvSpPr>
          <p:cNvPr id="3" name="Content Placeholder 2"/>
          <p:cNvSpPr>
            <a:spLocks noGrp="1"/>
          </p:cNvSpPr>
          <p:nvPr>
            <p:ph idx="1"/>
          </p:nvPr>
        </p:nvSpPr>
        <p:spPr/>
        <p:txBody>
          <a:bodyPr/>
          <a:lstStyle/>
          <a:p>
            <a:r>
              <a:rPr lang="en-US" dirty="0" smtClean="0"/>
              <a:t>He found that some materials are heavier than the others. We can say they are more dense. Gold is heavier than iron. Iron is heavier than wood. </a:t>
            </a:r>
            <a:endParaRPr lang="en-US" dirty="0"/>
          </a:p>
        </p:txBody>
      </p:sp>
    </p:spTree>
    <p:extLst>
      <p:ext uri="{BB962C8B-B14F-4D97-AF65-F5344CB8AC3E}">
        <p14:creationId xmlns:p14="http://schemas.microsoft.com/office/powerpoint/2010/main" val="35668448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Archimedes and Astronomy</a:t>
            </a:r>
            <a:endParaRPr lang="en-US" dirty="0"/>
          </a:p>
        </p:txBody>
      </p:sp>
      <p:sp>
        <p:nvSpPr>
          <p:cNvPr id="3" name="Content Placeholder 2"/>
          <p:cNvSpPr>
            <a:spLocks noGrp="1"/>
          </p:cNvSpPr>
          <p:nvPr>
            <p:ph idx="1"/>
          </p:nvPr>
        </p:nvSpPr>
        <p:spPr/>
        <p:txBody>
          <a:bodyPr>
            <a:normAutofit lnSpcReduction="10000"/>
          </a:bodyPr>
          <a:lstStyle/>
          <a:p>
            <a:r>
              <a:rPr lang="en-US" dirty="0" smtClean="0"/>
              <a:t>The Egyptians and Babylonians was great practical astronomers. The made careful observations and kept careful records. But the Greeks approached astronomy more abstract than the Egyptians and the Babylonians. Greek word “Cosmos” mean “orderly and harmonious arrangement”.  </a:t>
            </a:r>
          </a:p>
          <a:p>
            <a:r>
              <a:rPr lang="en-US" dirty="0" smtClean="0"/>
              <a:t>Archimedes built an instrument for measuring the angles of rising Sun. </a:t>
            </a:r>
            <a:endParaRPr lang="en-US" dirty="0"/>
          </a:p>
        </p:txBody>
      </p:sp>
    </p:spTree>
    <p:extLst>
      <p:ext uri="{BB962C8B-B14F-4D97-AF65-F5344CB8AC3E}">
        <p14:creationId xmlns:p14="http://schemas.microsoft.com/office/powerpoint/2010/main" val="41869465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Source: Archimedes and The Door of Science, Jeanne </a:t>
            </a:r>
            <a:r>
              <a:rPr lang="en-US" dirty="0" err="1" smtClean="0"/>
              <a:t>Bendick</a:t>
            </a:r>
            <a:r>
              <a:rPr lang="en-US" dirty="0" smtClean="0"/>
              <a:t>.</a:t>
            </a:r>
            <a:endParaRPr lang="en-US" dirty="0"/>
          </a:p>
        </p:txBody>
      </p:sp>
    </p:spTree>
    <p:extLst>
      <p:ext uri="{BB962C8B-B14F-4D97-AF65-F5344CB8AC3E}">
        <p14:creationId xmlns:p14="http://schemas.microsoft.com/office/powerpoint/2010/main" val="2505348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Archimedes was a citizen of Greece. He was born in 287 B.C. in a city called Syracuse, on the Island of Sicily. His father Phidias was an astronomer. </a:t>
            </a:r>
          </a:p>
          <a:p>
            <a:r>
              <a:rPr lang="en-US" dirty="0" smtClean="0"/>
              <a:t>Many of the things we know about the universe began with Archimedes. </a:t>
            </a:r>
            <a:endParaRPr lang="en-US" dirty="0"/>
          </a:p>
        </p:txBody>
      </p:sp>
    </p:spTree>
    <p:extLst>
      <p:ext uri="{BB962C8B-B14F-4D97-AF65-F5344CB8AC3E}">
        <p14:creationId xmlns:p14="http://schemas.microsoft.com/office/powerpoint/2010/main" val="3684140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Archimedes: Unusual character of ancient times.</a:t>
            </a:r>
          </a:p>
          <a:p>
            <a:r>
              <a:rPr lang="en-US" dirty="0" smtClean="0"/>
              <a:t>Many of his ideas and discoveries were new. </a:t>
            </a:r>
          </a:p>
          <a:p>
            <a:r>
              <a:rPr lang="en-US" dirty="0" smtClean="0"/>
              <a:t>He was a polymath.</a:t>
            </a:r>
          </a:p>
          <a:p>
            <a:r>
              <a:rPr lang="en-US" dirty="0" smtClean="0"/>
              <a:t>Probably he is the first military engineer.</a:t>
            </a:r>
          </a:p>
          <a:p>
            <a:r>
              <a:rPr lang="en-US" dirty="0" smtClean="0"/>
              <a:t>He is the founder of mathematical physics.</a:t>
            </a:r>
          </a:p>
          <a:p>
            <a:endParaRPr lang="en-US" dirty="0"/>
          </a:p>
        </p:txBody>
      </p:sp>
    </p:spTree>
    <p:extLst>
      <p:ext uri="{BB962C8B-B14F-4D97-AF65-F5344CB8AC3E}">
        <p14:creationId xmlns:p14="http://schemas.microsoft.com/office/powerpoint/2010/main" val="6135572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He was not only interested in theoretical issues, but also invented technical devices.</a:t>
            </a:r>
            <a:endParaRPr lang="en-US" dirty="0"/>
          </a:p>
          <a:p>
            <a:r>
              <a:rPr lang="en-US" dirty="0" smtClean="0"/>
              <a:t>He invented the Archimedean screw. It is a device that is still used to drain or irrigate fields and load grain and run high speed machine.</a:t>
            </a:r>
          </a:p>
        </p:txBody>
      </p:sp>
    </p:spTree>
    <p:extLst>
      <p:ext uri="{BB962C8B-B14F-4D97-AF65-F5344CB8AC3E}">
        <p14:creationId xmlns:p14="http://schemas.microsoft.com/office/powerpoint/2010/main" val="29561844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He also invented the war machines for defending the city of Syracuse against a great Roman fleet and army. </a:t>
            </a:r>
          </a:p>
          <a:p>
            <a:r>
              <a:rPr lang="en-US" dirty="0" smtClean="0"/>
              <a:t>He was the first to show that numbers unimaginably big, bigger then all the things there are, could be written and used. </a:t>
            </a:r>
            <a:endParaRPr lang="en-US" dirty="0"/>
          </a:p>
        </p:txBody>
      </p:sp>
    </p:spTree>
    <p:extLst>
      <p:ext uri="{BB962C8B-B14F-4D97-AF65-F5344CB8AC3E}">
        <p14:creationId xmlns:p14="http://schemas.microsoft.com/office/powerpoint/2010/main" val="25050348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In my opinion, the most important thing Archimedes gave to the world was a logical way of thinking about mathematics. So that, it can be said he is founder of mathematical physics. </a:t>
            </a:r>
            <a:endParaRPr lang="en-US" dirty="0"/>
          </a:p>
        </p:txBody>
      </p:sp>
    </p:spTree>
    <p:extLst>
      <p:ext uri="{BB962C8B-B14F-4D97-AF65-F5344CB8AC3E}">
        <p14:creationId xmlns:p14="http://schemas.microsoft.com/office/powerpoint/2010/main" val="34546039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Archimedes and </a:t>
            </a:r>
            <a:r>
              <a:rPr lang="en-US" dirty="0"/>
              <a:t>H</a:t>
            </a:r>
            <a:r>
              <a:rPr lang="en-US" dirty="0" smtClean="0"/>
              <a:t>is Lever</a:t>
            </a:r>
            <a:endParaRPr lang="en-US" dirty="0"/>
          </a:p>
        </p:txBody>
      </p:sp>
      <p:sp>
        <p:nvSpPr>
          <p:cNvPr id="3" name="Content Placeholder 2"/>
          <p:cNvSpPr>
            <a:spLocks noGrp="1"/>
          </p:cNvSpPr>
          <p:nvPr>
            <p:ph idx="1"/>
          </p:nvPr>
        </p:nvSpPr>
        <p:spPr/>
        <p:txBody>
          <a:bodyPr/>
          <a:lstStyle/>
          <a:p>
            <a:r>
              <a:rPr lang="en-US" dirty="0" smtClean="0"/>
              <a:t>He discovered that a lever had to be free to move on some point. </a:t>
            </a:r>
          </a:p>
          <a:p>
            <a:r>
              <a:rPr lang="en-US" dirty="0" smtClean="0"/>
              <a:t>The work done on it </a:t>
            </a:r>
            <a:r>
              <a:rPr lang="tr-TR" dirty="0"/>
              <a:t>-</a:t>
            </a:r>
            <a:r>
              <a:rPr lang="en-US" dirty="0" smtClean="0"/>
              <a:t>the push or pull- is the force.</a:t>
            </a:r>
          </a:p>
          <a:p>
            <a:r>
              <a:rPr lang="en-US" dirty="0" smtClean="0"/>
              <a:t>The work to be done is the resistance.</a:t>
            </a:r>
          </a:p>
          <a:p>
            <a:r>
              <a:rPr lang="en-US" dirty="0" smtClean="0"/>
              <a:t>The point on which the lever turns or moves is the fulcrum.</a:t>
            </a:r>
          </a:p>
          <a:p>
            <a:pPr marL="0" indent="0">
              <a:buNone/>
            </a:pPr>
            <a:endParaRPr lang="en-US" dirty="0"/>
          </a:p>
        </p:txBody>
      </p:sp>
    </p:spTree>
    <p:extLst>
      <p:ext uri="{BB962C8B-B14F-4D97-AF65-F5344CB8AC3E}">
        <p14:creationId xmlns:p14="http://schemas.microsoft.com/office/powerpoint/2010/main" val="22106843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Levers</a:t>
            </a:r>
            <a:endParaRPr lang="en-US" dirty="0"/>
          </a:p>
        </p:txBody>
      </p:sp>
      <p:pic>
        <p:nvPicPr>
          <p:cNvPr id="4" name="Content Placeholder 3" descr="levers.png"/>
          <p:cNvPicPr>
            <a:picLocks noGrp="1" noChangeAspect="1"/>
          </p:cNvPicPr>
          <p:nvPr>
            <p:ph idx="1"/>
          </p:nvPr>
        </p:nvPicPr>
        <p:blipFill>
          <a:blip r:embed="rId2">
            <a:extLst>
              <a:ext uri="{28A0092B-C50C-407E-A947-70E740481C1C}">
                <a14:useLocalDpi xmlns:a14="http://schemas.microsoft.com/office/drawing/2010/main" val="0"/>
              </a:ext>
            </a:extLst>
          </a:blip>
          <a:srcRect l="-34017" r="-34017"/>
          <a:stretch>
            <a:fillRect/>
          </a:stretch>
        </p:blipFill>
        <p:spPr>
          <a:xfrm>
            <a:off x="1123003" y="1590439"/>
            <a:ext cx="6767765" cy="3722010"/>
          </a:xfrm>
        </p:spPr>
      </p:pic>
    </p:spTree>
    <p:extLst>
      <p:ext uri="{BB962C8B-B14F-4D97-AF65-F5344CB8AC3E}">
        <p14:creationId xmlns:p14="http://schemas.microsoft.com/office/powerpoint/2010/main" val="31278737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Archimedes and King </a:t>
            </a:r>
            <a:r>
              <a:rPr lang="en-US" dirty="0" err="1" smtClean="0"/>
              <a:t>Hiero’s</a:t>
            </a:r>
            <a:r>
              <a:rPr lang="en-US" dirty="0" smtClean="0"/>
              <a:t> Crown</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a:t>
            </a:r>
            <a:r>
              <a:rPr lang="tr-TR" dirty="0" err="1"/>
              <a:t>In</a:t>
            </a:r>
            <a:r>
              <a:rPr lang="tr-TR" dirty="0"/>
              <a:t> </a:t>
            </a:r>
            <a:r>
              <a:rPr lang="tr-TR" dirty="0" err="1"/>
              <a:t>the</a:t>
            </a:r>
            <a:r>
              <a:rPr lang="tr-TR" dirty="0"/>
              <a:t> </a:t>
            </a:r>
            <a:r>
              <a:rPr lang="tr-TR" dirty="0" err="1"/>
              <a:t>first</a:t>
            </a:r>
            <a:r>
              <a:rPr lang="tr-TR" dirty="0"/>
              <a:t> </a:t>
            </a:r>
            <a:r>
              <a:rPr lang="tr-TR" dirty="0" err="1"/>
              <a:t>century</a:t>
            </a:r>
            <a:r>
              <a:rPr lang="tr-TR" dirty="0"/>
              <a:t> BC </a:t>
            </a:r>
            <a:r>
              <a:rPr lang="tr-TR" dirty="0" err="1"/>
              <a:t>the</a:t>
            </a:r>
            <a:r>
              <a:rPr lang="tr-TR" dirty="0"/>
              <a:t> Roman </a:t>
            </a:r>
            <a:r>
              <a:rPr lang="tr-TR" dirty="0" err="1"/>
              <a:t>architect</a:t>
            </a:r>
            <a:r>
              <a:rPr lang="tr-TR" dirty="0"/>
              <a:t> </a:t>
            </a:r>
            <a:r>
              <a:rPr lang="tr-TR" dirty="0" err="1"/>
              <a:t>Vitruvius</a:t>
            </a:r>
            <a:r>
              <a:rPr lang="tr-TR" dirty="0"/>
              <a:t> </a:t>
            </a:r>
            <a:r>
              <a:rPr lang="tr-TR" dirty="0" err="1"/>
              <a:t>related</a:t>
            </a:r>
            <a:r>
              <a:rPr lang="tr-TR" dirty="0"/>
              <a:t> a </a:t>
            </a:r>
            <a:r>
              <a:rPr lang="tr-TR" dirty="0" err="1"/>
              <a:t>story</a:t>
            </a:r>
            <a:r>
              <a:rPr lang="tr-TR" dirty="0"/>
              <a:t> of how </a:t>
            </a:r>
            <a:r>
              <a:rPr lang="tr-TR" dirty="0" err="1"/>
              <a:t>Archimedes</a:t>
            </a:r>
            <a:r>
              <a:rPr lang="tr-TR" dirty="0"/>
              <a:t> </a:t>
            </a:r>
            <a:r>
              <a:rPr lang="tr-TR" dirty="0" err="1"/>
              <a:t>uncovered</a:t>
            </a:r>
            <a:r>
              <a:rPr lang="tr-TR" dirty="0"/>
              <a:t> a </a:t>
            </a:r>
            <a:r>
              <a:rPr lang="tr-TR" dirty="0" err="1"/>
              <a:t>fraud</a:t>
            </a:r>
            <a:r>
              <a:rPr lang="tr-TR" dirty="0"/>
              <a:t> in </a:t>
            </a:r>
            <a:r>
              <a:rPr lang="tr-TR" dirty="0" err="1"/>
              <a:t>the</a:t>
            </a:r>
            <a:r>
              <a:rPr lang="tr-TR" dirty="0"/>
              <a:t> </a:t>
            </a:r>
            <a:r>
              <a:rPr lang="tr-TR" dirty="0" err="1"/>
              <a:t>manufacture</a:t>
            </a:r>
            <a:r>
              <a:rPr lang="tr-TR" dirty="0"/>
              <a:t> of a golden </a:t>
            </a:r>
            <a:r>
              <a:rPr lang="tr-TR" dirty="0" err="1"/>
              <a:t>crown</a:t>
            </a:r>
            <a:r>
              <a:rPr lang="tr-TR" dirty="0"/>
              <a:t> </a:t>
            </a:r>
            <a:r>
              <a:rPr lang="tr-TR" dirty="0" err="1"/>
              <a:t>commissioned</a:t>
            </a:r>
            <a:r>
              <a:rPr lang="tr-TR" dirty="0"/>
              <a:t> </a:t>
            </a:r>
            <a:r>
              <a:rPr lang="tr-TR" dirty="0" err="1"/>
              <a:t>by</a:t>
            </a:r>
            <a:r>
              <a:rPr lang="tr-TR" dirty="0"/>
              <a:t> </a:t>
            </a:r>
            <a:r>
              <a:rPr lang="tr-TR" dirty="0" err="1"/>
              <a:t>Hiero</a:t>
            </a:r>
            <a:r>
              <a:rPr lang="tr-TR" dirty="0"/>
              <a:t> II, </a:t>
            </a:r>
            <a:r>
              <a:rPr lang="tr-TR" dirty="0" err="1"/>
              <a:t>the</a:t>
            </a:r>
            <a:r>
              <a:rPr lang="tr-TR" dirty="0"/>
              <a:t> </a:t>
            </a:r>
            <a:r>
              <a:rPr lang="tr-TR" dirty="0" err="1"/>
              <a:t>king</a:t>
            </a:r>
            <a:r>
              <a:rPr lang="tr-TR" dirty="0"/>
              <a:t> of </a:t>
            </a:r>
            <a:r>
              <a:rPr lang="tr-TR" dirty="0" err="1"/>
              <a:t>Syracuse</a:t>
            </a:r>
            <a:r>
              <a:rPr lang="tr-TR" dirty="0"/>
              <a:t>. </a:t>
            </a:r>
            <a:r>
              <a:rPr lang="tr-TR" dirty="0" err="1"/>
              <a:t>The</a:t>
            </a:r>
            <a:r>
              <a:rPr lang="tr-TR" dirty="0"/>
              <a:t> </a:t>
            </a:r>
            <a:r>
              <a:rPr lang="tr-TR" dirty="0" err="1"/>
              <a:t>crown</a:t>
            </a:r>
            <a:r>
              <a:rPr lang="tr-TR" dirty="0"/>
              <a:t> (</a:t>
            </a:r>
            <a:r>
              <a:rPr lang="tr-TR" dirty="0" err="1"/>
              <a:t>corona</a:t>
            </a:r>
            <a:r>
              <a:rPr lang="tr-TR" dirty="0"/>
              <a:t> in </a:t>
            </a:r>
            <a:r>
              <a:rPr lang="tr-TR" dirty="0" err="1"/>
              <a:t>Vitruvius’s</a:t>
            </a:r>
            <a:r>
              <a:rPr lang="tr-TR" dirty="0"/>
              <a:t> Latin) </a:t>
            </a:r>
            <a:r>
              <a:rPr lang="tr-TR" dirty="0" err="1"/>
              <a:t>would</a:t>
            </a:r>
            <a:r>
              <a:rPr lang="tr-TR" dirty="0"/>
              <a:t> </a:t>
            </a:r>
            <a:r>
              <a:rPr lang="tr-TR" dirty="0" err="1"/>
              <a:t>have</a:t>
            </a:r>
            <a:r>
              <a:rPr lang="tr-TR" dirty="0"/>
              <a:t> </a:t>
            </a:r>
            <a:r>
              <a:rPr lang="tr-TR" dirty="0" err="1"/>
              <a:t>been</a:t>
            </a:r>
            <a:r>
              <a:rPr lang="tr-TR" dirty="0"/>
              <a:t> in </a:t>
            </a:r>
            <a:r>
              <a:rPr lang="tr-TR" dirty="0" err="1"/>
              <a:t>the</a:t>
            </a:r>
            <a:r>
              <a:rPr lang="tr-TR" dirty="0"/>
              <a:t> form of a </a:t>
            </a:r>
            <a:r>
              <a:rPr lang="tr-TR" dirty="0" err="1"/>
              <a:t>wreath</a:t>
            </a:r>
            <a:r>
              <a:rPr lang="tr-TR" dirty="0"/>
              <a:t>, </a:t>
            </a:r>
            <a:r>
              <a:rPr lang="tr-TR" dirty="0" err="1"/>
              <a:t>such</a:t>
            </a:r>
            <a:r>
              <a:rPr lang="tr-TR" dirty="0"/>
              <a:t> as </a:t>
            </a:r>
            <a:r>
              <a:rPr lang="tr-TR" dirty="0" err="1"/>
              <a:t>one</a:t>
            </a:r>
            <a:r>
              <a:rPr lang="tr-TR" dirty="0"/>
              <a:t> of </a:t>
            </a:r>
            <a:r>
              <a:rPr lang="tr-TR" dirty="0" err="1"/>
              <a:t>the</a:t>
            </a:r>
            <a:r>
              <a:rPr lang="tr-TR" dirty="0"/>
              <a:t> </a:t>
            </a:r>
            <a:r>
              <a:rPr lang="tr-TR" dirty="0" err="1"/>
              <a:t>three</a:t>
            </a:r>
            <a:r>
              <a:rPr lang="tr-TR" dirty="0"/>
              <a:t> </a:t>
            </a:r>
            <a:r>
              <a:rPr lang="tr-TR" dirty="0" err="1"/>
              <a:t>pictured</a:t>
            </a:r>
            <a:r>
              <a:rPr lang="tr-TR" dirty="0"/>
              <a:t> </a:t>
            </a:r>
            <a:r>
              <a:rPr lang="tr-TR" dirty="0" err="1"/>
              <a:t>from</a:t>
            </a:r>
            <a:r>
              <a:rPr lang="tr-TR" dirty="0"/>
              <a:t> </a:t>
            </a:r>
            <a:r>
              <a:rPr lang="tr-TR" dirty="0" err="1"/>
              <a:t>grave</a:t>
            </a:r>
            <a:r>
              <a:rPr lang="tr-TR" dirty="0"/>
              <a:t> </a:t>
            </a:r>
            <a:r>
              <a:rPr lang="tr-TR" dirty="0" err="1"/>
              <a:t>sites</a:t>
            </a:r>
            <a:r>
              <a:rPr lang="tr-TR" dirty="0"/>
              <a:t> in </a:t>
            </a:r>
            <a:r>
              <a:rPr lang="tr-TR" dirty="0" err="1"/>
              <a:t>Macedonia</a:t>
            </a:r>
            <a:r>
              <a:rPr lang="tr-TR" dirty="0"/>
              <a:t> </a:t>
            </a:r>
            <a:r>
              <a:rPr lang="tr-TR" dirty="0" err="1"/>
              <a:t>and</a:t>
            </a:r>
            <a:r>
              <a:rPr lang="tr-TR" dirty="0"/>
              <a:t> </a:t>
            </a:r>
            <a:r>
              <a:rPr lang="tr-TR" dirty="0" err="1"/>
              <a:t>the</a:t>
            </a:r>
            <a:r>
              <a:rPr lang="tr-TR" dirty="0"/>
              <a:t> </a:t>
            </a:r>
            <a:r>
              <a:rPr lang="tr-TR" dirty="0" err="1"/>
              <a:t>Dardanelles</a:t>
            </a:r>
            <a:r>
              <a:rPr lang="tr-TR" dirty="0"/>
              <a:t>. </a:t>
            </a:r>
            <a:r>
              <a:rPr lang="tr-TR" dirty="0" err="1"/>
              <a:t>Hiero</a:t>
            </a:r>
            <a:r>
              <a:rPr lang="tr-TR" dirty="0"/>
              <a:t> </a:t>
            </a:r>
            <a:r>
              <a:rPr lang="tr-TR" dirty="0" err="1"/>
              <a:t>would</a:t>
            </a:r>
            <a:r>
              <a:rPr lang="tr-TR" dirty="0"/>
              <a:t> </a:t>
            </a:r>
            <a:r>
              <a:rPr lang="tr-TR" dirty="0" err="1"/>
              <a:t>have</a:t>
            </a:r>
            <a:r>
              <a:rPr lang="tr-TR" dirty="0"/>
              <a:t> </a:t>
            </a:r>
            <a:r>
              <a:rPr lang="tr-TR" dirty="0" err="1"/>
              <a:t>placed</a:t>
            </a:r>
            <a:r>
              <a:rPr lang="tr-TR" dirty="0"/>
              <a:t> </a:t>
            </a:r>
            <a:r>
              <a:rPr lang="tr-TR" dirty="0" err="1"/>
              <a:t>such</a:t>
            </a:r>
            <a:r>
              <a:rPr lang="tr-TR" dirty="0"/>
              <a:t> a </a:t>
            </a:r>
            <a:r>
              <a:rPr lang="tr-TR" dirty="0" err="1"/>
              <a:t>wreath</a:t>
            </a:r>
            <a:r>
              <a:rPr lang="tr-TR" dirty="0"/>
              <a:t> on </a:t>
            </a:r>
            <a:r>
              <a:rPr lang="tr-TR" dirty="0" err="1"/>
              <a:t>the</a:t>
            </a:r>
            <a:r>
              <a:rPr lang="tr-TR" dirty="0"/>
              <a:t> </a:t>
            </a:r>
            <a:r>
              <a:rPr lang="tr-TR" dirty="0" err="1"/>
              <a:t>statue</a:t>
            </a:r>
            <a:r>
              <a:rPr lang="tr-TR" dirty="0"/>
              <a:t> of a </a:t>
            </a:r>
            <a:r>
              <a:rPr lang="tr-TR" dirty="0" err="1"/>
              <a:t>god</a:t>
            </a:r>
            <a:r>
              <a:rPr lang="tr-TR" dirty="0"/>
              <a:t> </a:t>
            </a:r>
            <a:r>
              <a:rPr lang="tr-TR" dirty="0" err="1"/>
              <a:t>or</a:t>
            </a:r>
            <a:r>
              <a:rPr lang="tr-TR" dirty="0"/>
              <a:t> </a:t>
            </a:r>
            <a:r>
              <a:rPr lang="tr-TR" dirty="0" err="1"/>
              <a:t>goddess</a:t>
            </a:r>
            <a:r>
              <a:rPr lang="tr-TR" dirty="0"/>
              <a:t>. </a:t>
            </a:r>
            <a:r>
              <a:rPr lang="tr-TR" dirty="0" err="1"/>
              <a:t>Suspecting</a:t>
            </a:r>
            <a:r>
              <a:rPr lang="tr-TR" dirty="0"/>
              <a:t> </a:t>
            </a:r>
            <a:r>
              <a:rPr lang="tr-TR" dirty="0" err="1"/>
              <a:t>that</a:t>
            </a:r>
            <a:r>
              <a:rPr lang="tr-TR" dirty="0"/>
              <a:t> </a:t>
            </a:r>
            <a:r>
              <a:rPr lang="tr-TR" dirty="0" err="1"/>
              <a:t>the</a:t>
            </a:r>
            <a:r>
              <a:rPr lang="tr-TR" dirty="0"/>
              <a:t> </a:t>
            </a:r>
            <a:r>
              <a:rPr lang="tr-TR" dirty="0" err="1"/>
              <a:t>goldsmith</a:t>
            </a:r>
            <a:r>
              <a:rPr lang="tr-TR" dirty="0"/>
              <a:t> </a:t>
            </a:r>
            <a:r>
              <a:rPr lang="tr-TR" dirty="0" err="1"/>
              <a:t>might</a:t>
            </a:r>
            <a:r>
              <a:rPr lang="tr-TR" dirty="0"/>
              <a:t> </a:t>
            </a:r>
            <a:r>
              <a:rPr lang="tr-TR" dirty="0" err="1"/>
              <a:t>have</a:t>
            </a:r>
            <a:r>
              <a:rPr lang="tr-TR" dirty="0"/>
              <a:t> </a:t>
            </a:r>
            <a:r>
              <a:rPr lang="tr-TR" dirty="0" err="1"/>
              <a:t>replaced</a:t>
            </a:r>
            <a:r>
              <a:rPr lang="tr-TR" dirty="0"/>
              <a:t> </a:t>
            </a:r>
            <a:r>
              <a:rPr lang="tr-TR" dirty="0" err="1"/>
              <a:t>some</a:t>
            </a:r>
            <a:r>
              <a:rPr lang="tr-TR" dirty="0"/>
              <a:t> of </a:t>
            </a:r>
            <a:r>
              <a:rPr lang="tr-TR" dirty="0" err="1"/>
              <a:t>the</a:t>
            </a:r>
            <a:r>
              <a:rPr lang="tr-TR" dirty="0"/>
              <a:t> </a:t>
            </a:r>
            <a:r>
              <a:rPr lang="tr-TR" dirty="0" err="1"/>
              <a:t>gold</a:t>
            </a:r>
            <a:r>
              <a:rPr lang="tr-TR" dirty="0"/>
              <a:t> </a:t>
            </a:r>
            <a:r>
              <a:rPr lang="tr-TR" dirty="0" err="1"/>
              <a:t>given</a:t>
            </a:r>
            <a:r>
              <a:rPr lang="tr-TR" dirty="0"/>
              <a:t> </a:t>
            </a:r>
            <a:r>
              <a:rPr lang="tr-TR" dirty="0" err="1"/>
              <a:t>to</a:t>
            </a:r>
            <a:r>
              <a:rPr lang="tr-TR" dirty="0"/>
              <a:t> </a:t>
            </a:r>
            <a:r>
              <a:rPr lang="tr-TR" dirty="0" err="1"/>
              <a:t>him</a:t>
            </a:r>
            <a:r>
              <a:rPr lang="tr-TR" dirty="0"/>
              <a:t> </a:t>
            </a:r>
            <a:r>
              <a:rPr lang="tr-TR" dirty="0" err="1"/>
              <a:t>by</a:t>
            </a:r>
            <a:r>
              <a:rPr lang="tr-TR" dirty="0"/>
              <a:t> an </a:t>
            </a:r>
            <a:r>
              <a:rPr lang="tr-TR" dirty="0" err="1"/>
              <a:t>equal</a:t>
            </a:r>
            <a:r>
              <a:rPr lang="tr-TR" dirty="0"/>
              <a:t> </a:t>
            </a:r>
            <a:r>
              <a:rPr lang="tr-TR" dirty="0" err="1"/>
              <a:t>weight</a:t>
            </a:r>
            <a:r>
              <a:rPr lang="tr-TR" dirty="0"/>
              <a:t> of </a:t>
            </a:r>
            <a:r>
              <a:rPr lang="tr-TR" dirty="0" err="1"/>
              <a:t>silver</a:t>
            </a:r>
            <a:r>
              <a:rPr lang="tr-TR" dirty="0"/>
              <a:t>, </a:t>
            </a:r>
            <a:r>
              <a:rPr lang="tr-TR" dirty="0" err="1"/>
              <a:t>Hiero</a:t>
            </a:r>
            <a:r>
              <a:rPr lang="tr-TR" dirty="0"/>
              <a:t> </a:t>
            </a:r>
            <a:r>
              <a:rPr lang="tr-TR" dirty="0" err="1"/>
              <a:t>asked</a:t>
            </a:r>
            <a:r>
              <a:rPr lang="tr-TR" dirty="0"/>
              <a:t> </a:t>
            </a:r>
            <a:r>
              <a:rPr lang="tr-TR" dirty="0" err="1"/>
              <a:t>Archimedes</a:t>
            </a:r>
            <a:r>
              <a:rPr lang="tr-TR" dirty="0"/>
              <a:t> </a:t>
            </a:r>
            <a:r>
              <a:rPr lang="tr-TR" dirty="0" err="1"/>
              <a:t>to</a:t>
            </a:r>
            <a:r>
              <a:rPr lang="tr-TR" dirty="0"/>
              <a:t> </a:t>
            </a:r>
            <a:r>
              <a:rPr lang="tr-TR" dirty="0" err="1"/>
              <a:t>determine</a:t>
            </a:r>
            <a:r>
              <a:rPr lang="tr-TR" dirty="0"/>
              <a:t> </a:t>
            </a:r>
            <a:r>
              <a:rPr lang="tr-TR" dirty="0" err="1"/>
              <a:t>whether</a:t>
            </a:r>
            <a:r>
              <a:rPr lang="tr-TR" dirty="0"/>
              <a:t> </a:t>
            </a:r>
            <a:r>
              <a:rPr lang="tr-TR" dirty="0" err="1"/>
              <a:t>the</a:t>
            </a:r>
            <a:r>
              <a:rPr lang="tr-TR" dirty="0"/>
              <a:t> </a:t>
            </a:r>
            <a:r>
              <a:rPr lang="tr-TR" dirty="0" err="1"/>
              <a:t>wreath</a:t>
            </a:r>
            <a:r>
              <a:rPr lang="tr-TR" dirty="0"/>
              <a:t> </a:t>
            </a:r>
            <a:r>
              <a:rPr lang="tr-TR" dirty="0" err="1"/>
              <a:t>was</a:t>
            </a:r>
            <a:r>
              <a:rPr lang="tr-TR" dirty="0"/>
              <a:t> </a:t>
            </a:r>
            <a:r>
              <a:rPr lang="tr-TR" dirty="0" err="1"/>
              <a:t>pure</a:t>
            </a:r>
            <a:r>
              <a:rPr lang="tr-TR" dirty="0"/>
              <a:t> </a:t>
            </a:r>
            <a:r>
              <a:rPr lang="tr-TR" dirty="0" err="1"/>
              <a:t>gold</a:t>
            </a:r>
            <a:r>
              <a:rPr lang="tr-TR" dirty="0"/>
              <a:t>. </a:t>
            </a:r>
            <a:r>
              <a:rPr lang="tr-TR" dirty="0" err="1"/>
              <a:t>And</a:t>
            </a:r>
            <a:r>
              <a:rPr lang="tr-TR" dirty="0"/>
              <a:t> </a:t>
            </a:r>
            <a:r>
              <a:rPr lang="tr-TR" dirty="0" err="1"/>
              <a:t>because</a:t>
            </a:r>
            <a:r>
              <a:rPr lang="tr-TR" dirty="0"/>
              <a:t> </a:t>
            </a:r>
            <a:r>
              <a:rPr lang="tr-TR" dirty="0" err="1"/>
              <a:t>the</a:t>
            </a:r>
            <a:r>
              <a:rPr lang="tr-TR" dirty="0"/>
              <a:t> </a:t>
            </a:r>
            <a:r>
              <a:rPr lang="tr-TR" dirty="0" err="1"/>
              <a:t>wreath</a:t>
            </a:r>
            <a:r>
              <a:rPr lang="tr-TR" dirty="0"/>
              <a:t> </a:t>
            </a:r>
            <a:r>
              <a:rPr lang="tr-TR" dirty="0" err="1"/>
              <a:t>was</a:t>
            </a:r>
            <a:r>
              <a:rPr lang="tr-TR" dirty="0"/>
              <a:t> a </a:t>
            </a:r>
            <a:r>
              <a:rPr lang="tr-TR" dirty="0" err="1"/>
              <a:t>holy</a:t>
            </a:r>
            <a:r>
              <a:rPr lang="tr-TR" dirty="0"/>
              <a:t> </a:t>
            </a:r>
            <a:r>
              <a:rPr lang="tr-TR" dirty="0" err="1"/>
              <a:t>object</a:t>
            </a:r>
            <a:r>
              <a:rPr lang="tr-TR" dirty="0"/>
              <a:t> </a:t>
            </a:r>
            <a:r>
              <a:rPr lang="tr-TR" dirty="0" err="1"/>
              <a:t>dedicated</a:t>
            </a:r>
            <a:r>
              <a:rPr lang="tr-TR" dirty="0"/>
              <a:t> </a:t>
            </a:r>
            <a:r>
              <a:rPr lang="tr-TR" dirty="0" err="1"/>
              <a:t>to</a:t>
            </a:r>
            <a:r>
              <a:rPr lang="tr-TR" dirty="0"/>
              <a:t> </a:t>
            </a:r>
            <a:r>
              <a:rPr lang="tr-TR" dirty="0" err="1"/>
              <a:t>the</a:t>
            </a:r>
            <a:r>
              <a:rPr lang="tr-TR" dirty="0"/>
              <a:t> </a:t>
            </a:r>
            <a:r>
              <a:rPr lang="tr-TR" dirty="0" err="1"/>
              <a:t>gods</a:t>
            </a:r>
            <a:r>
              <a:rPr lang="tr-TR" dirty="0"/>
              <a:t>, he </a:t>
            </a:r>
            <a:r>
              <a:rPr lang="tr-TR" dirty="0" err="1"/>
              <a:t>could</a:t>
            </a:r>
            <a:r>
              <a:rPr lang="tr-TR" dirty="0"/>
              <a:t> not </a:t>
            </a:r>
            <a:r>
              <a:rPr lang="tr-TR" dirty="0" err="1"/>
              <a:t>disturb</a:t>
            </a:r>
            <a:r>
              <a:rPr lang="tr-TR" dirty="0"/>
              <a:t> </a:t>
            </a:r>
            <a:r>
              <a:rPr lang="tr-TR" dirty="0" err="1"/>
              <a:t>the</a:t>
            </a:r>
            <a:r>
              <a:rPr lang="tr-TR" dirty="0"/>
              <a:t> </a:t>
            </a:r>
            <a:r>
              <a:rPr lang="tr-TR" dirty="0" err="1"/>
              <a:t>wreath</a:t>
            </a:r>
            <a:r>
              <a:rPr lang="tr-TR" dirty="0"/>
              <a:t> in </a:t>
            </a:r>
            <a:r>
              <a:rPr lang="tr-TR" dirty="0" err="1"/>
              <a:t>any</a:t>
            </a:r>
            <a:r>
              <a:rPr lang="tr-TR" dirty="0"/>
              <a:t> </a:t>
            </a:r>
            <a:r>
              <a:rPr lang="tr-TR" dirty="0" err="1"/>
              <a:t>way</a:t>
            </a:r>
            <a:r>
              <a:rPr lang="tr-TR" dirty="0"/>
              <a:t>. (</a:t>
            </a:r>
            <a:r>
              <a:rPr lang="tr-TR" dirty="0" err="1"/>
              <a:t>In</a:t>
            </a:r>
            <a:r>
              <a:rPr lang="tr-TR" dirty="0"/>
              <a:t> modern </a:t>
            </a:r>
            <a:r>
              <a:rPr lang="tr-TR" dirty="0" err="1"/>
              <a:t>terms</a:t>
            </a:r>
            <a:r>
              <a:rPr lang="tr-TR" dirty="0"/>
              <a:t>, he </a:t>
            </a:r>
            <a:r>
              <a:rPr lang="tr-TR" dirty="0" err="1"/>
              <a:t>was</a:t>
            </a:r>
            <a:r>
              <a:rPr lang="tr-TR" dirty="0"/>
              <a:t> </a:t>
            </a:r>
            <a:r>
              <a:rPr lang="tr-TR" dirty="0" err="1"/>
              <a:t>to</a:t>
            </a:r>
            <a:r>
              <a:rPr lang="tr-TR" dirty="0"/>
              <a:t> </a:t>
            </a:r>
            <a:r>
              <a:rPr lang="tr-TR" dirty="0" err="1"/>
              <a:t>perform</a:t>
            </a:r>
            <a:r>
              <a:rPr lang="tr-TR" dirty="0"/>
              <a:t> </a:t>
            </a:r>
            <a:r>
              <a:rPr lang="tr-TR" dirty="0" err="1"/>
              <a:t>nondestructive</a:t>
            </a:r>
            <a:r>
              <a:rPr lang="tr-TR" dirty="0"/>
              <a:t> </a:t>
            </a:r>
            <a:r>
              <a:rPr lang="tr-TR" dirty="0" err="1"/>
              <a:t>testing</a:t>
            </a:r>
            <a:r>
              <a:rPr lang="tr-TR" dirty="0"/>
              <a:t>). </a:t>
            </a:r>
            <a:r>
              <a:rPr lang="tr-TR" dirty="0" err="1"/>
              <a:t>Archimedes</a:t>
            </a:r>
            <a:r>
              <a:rPr lang="tr-TR" dirty="0"/>
              <a:t>’ </a:t>
            </a:r>
            <a:r>
              <a:rPr lang="tr-TR" dirty="0" err="1"/>
              <a:t>solution</a:t>
            </a:r>
            <a:r>
              <a:rPr lang="tr-TR" dirty="0"/>
              <a:t> </a:t>
            </a:r>
            <a:r>
              <a:rPr lang="tr-TR" dirty="0" err="1"/>
              <a:t>to</a:t>
            </a:r>
            <a:r>
              <a:rPr lang="tr-TR" dirty="0"/>
              <a:t> </a:t>
            </a:r>
            <a:r>
              <a:rPr lang="tr-TR" dirty="0" err="1"/>
              <a:t>the</a:t>
            </a:r>
            <a:r>
              <a:rPr lang="tr-TR" dirty="0"/>
              <a:t> problem, as </a:t>
            </a:r>
            <a:r>
              <a:rPr lang="tr-TR" dirty="0" err="1"/>
              <a:t>described</a:t>
            </a:r>
            <a:r>
              <a:rPr lang="tr-TR" dirty="0"/>
              <a:t> </a:t>
            </a:r>
            <a:r>
              <a:rPr lang="tr-TR" dirty="0" err="1"/>
              <a:t>by</a:t>
            </a:r>
            <a:r>
              <a:rPr lang="tr-TR" dirty="0"/>
              <a:t> </a:t>
            </a:r>
            <a:r>
              <a:rPr lang="tr-TR" dirty="0" err="1"/>
              <a:t>Vitruvius</a:t>
            </a:r>
            <a:r>
              <a:rPr lang="tr-TR" dirty="0"/>
              <a:t>, is </a:t>
            </a:r>
            <a:r>
              <a:rPr lang="tr-TR" dirty="0" err="1"/>
              <a:t>neatly</a:t>
            </a:r>
            <a:r>
              <a:rPr lang="tr-TR" dirty="0"/>
              <a:t> </a:t>
            </a:r>
            <a:r>
              <a:rPr lang="tr-TR" dirty="0" err="1"/>
              <a:t>summarized</a:t>
            </a:r>
            <a:r>
              <a:rPr lang="tr-TR" dirty="0"/>
              <a:t> in </a:t>
            </a:r>
            <a:r>
              <a:rPr lang="tr-TR" dirty="0" err="1"/>
              <a:t>the</a:t>
            </a:r>
            <a:r>
              <a:rPr lang="tr-TR" dirty="0"/>
              <a:t> </a:t>
            </a:r>
            <a:r>
              <a:rPr lang="tr-TR" dirty="0" err="1"/>
              <a:t>following</a:t>
            </a:r>
            <a:r>
              <a:rPr lang="tr-TR" dirty="0"/>
              <a:t> </a:t>
            </a:r>
            <a:r>
              <a:rPr lang="tr-TR" dirty="0" err="1"/>
              <a:t>excerpt</a:t>
            </a:r>
            <a:r>
              <a:rPr lang="tr-TR" dirty="0"/>
              <a:t> </a:t>
            </a:r>
            <a:r>
              <a:rPr lang="tr-TR" dirty="0" err="1"/>
              <a:t>from</a:t>
            </a:r>
            <a:r>
              <a:rPr lang="tr-TR" dirty="0"/>
              <a:t> an </a:t>
            </a:r>
            <a:r>
              <a:rPr lang="tr-TR" dirty="0" err="1"/>
              <a:t>advertisement</a:t>
            </a:r>
            <a:r>
              <a:rPr lang="tr-TR" dirty="0" smtClean="0"/>
              <a:t>:”</a:t>
            </a:r>
            <a:endParaRPr lang="en-US" dirty="0"/>
          </a:p>
          <a:p>
            <a:endParaRPr lang="en-US" dirty="0"/>
          </a:p>
        </p:txBody>
      </p:sp>
    </p:spTree>
    <p:extLst>
      <p:ext uri="{BB962C8B-B14F-4D97-AF65-F5344CB8AC3E}">
        <p14:creationId xmlns:p14="http://schemas.microsoft.com/office/powerpoint/2010/main" val="7761605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168</TotalTime>
  <Words>657</Words>
  <Application>Microsoft Macintosh PowerPoint</Application>
  <PresentationFormat>On-screen Show (4:3)</PresentationFormat>
  <Paragraphs>28</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Archimedes of Syracuse</vt:lpstr>
      <vt:lpstr>PowerPoint Presentation</vt:lpstr>
      <vt:lpstr>PowerPoint Presentation</vt:lpstr>
      <vt:lpstr>PowerPoint Presentation</vt:lpstr>
      <vt:lpstr>PowerPoint Presentation</vt:lpstr>
      <vt:lpstr>PowerPoint Presentation</vt:lpstr>
      <vt:lpstr>Archimedes and His Lever</vt:lpstr>
      <vt:lpstr>Levers</vt:lpstr>
      <vt:lpstr>Archimedes and King Hiero’s Crown</vt:lpstr>
      <vt:lpstr>PowerPoint Presentation</vt:lpstr>
      <vt:lpstr>What is he found?</vt:lpstr>
      <vt:lpstr>Archimedes and Astronomy</vt:lpstr>
      <vt:lpstr>PowerPoint Presentation</vt:lpstr>
    </vt:vector>
  </TitlesOfParts>
  <Company>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Archimedes of Syracuse</dc:title>
  <dc:creator>f k</dc:creator>
  <cp:lastModifiedBy>f k</cp:lastModifiedBy>
  <cp:revision>11</cp:revision>
  <dcterms:created xsi:type="dcterms:W3CDTF">2020-04-27T12:35:47Z</dcterms:created>
  <dcterms:modified xsi:type="dcterms:W3CDTF">2020-04-27T15:24:40Z</dcterms:modified>
</cp:coreProperties>
</file>