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25.04.2017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25.04.2017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25.04.2017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25.04.2017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25.04.2017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25.04.2017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25.04.2017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25.04.2017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err="1" smtClean="0"/>
              <a:t>Computer</a:t>
            </a:r>
            <a:r>
              <a:rPr lang="tr-TR" b="1" dirty="0" smtClean="0"/>
              <a:t>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err="1" smtClean="0"/>
              <a:t>Chapter</a:t>
            </a:r>
            <a:r>
              <a:rPr lang="tr-TR" sz="4000" dirty="0" smtClean="0"/>
              <a:t> 13 </a:t>
            </a:r>
            <a:r>
              <a:rPr lang="tr-TR" sz="4000" dirty="0" err="1" smtClean="0"/>
              <a:t>Instruction</a:t>
            </a:r>
            <a:r>
              <a:rPr lang="tr-TR" sz="4000" dirty="0" smtClean="0"/>
              <a:t> </a:t>
            </a:r>
            <a:r>
              <a:rPr lang="tr-TR" sz="4000" dirty="0" err="1" smtClean="0"/>
              <a:t>Sets</a:t>
            </a:r>
            <a:r>
              <a:rPr lang="tr-TR" sz="4000" dirty="0" smtClean="0"/>
              <a:t>: </a:t>
            </a:r>
            <a:r>
              <a:rPr lang="tr-TR" sz="4000" dirty="0" err="1" smtClean="0"/>
              <a:t>Adddressing</a:t>
            </a:r>
            <a:r>
              <a:rPr lang="tr-TR" sz="4000" dirty="0" smtClean="0"/>
              <a:t> </a:t>
            </a:r>
            <a:r>
              <a:rPr lang="tr-TR" sz="4000" dirty="0" err="1" smtClean="0"/>
              <a:t>Modes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Formats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212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Direct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very simple form of addressing is direct addressing, in which the address </a:t>
            </a:r>
            <a:r>
              <a:rPr lang="en-US" dirty="0" smtClean="0"/>
              <a:t>field</a:t>
            </a:r>
            <a:r>
              <a:rPr lang="tr-TR" dirty="0" smtClean="0"/>
              <a:t> </a:t>
            </a:r>
            <a:r>
              <a:rPr lang="en-US" dirty="0" smtClean="0"/>
              <a:t>contains </a:t>
            </a:r>
            <a:r>
              <a:rPr lang="en-US" dirty="0"/>
              <a:t>the effective address of the operand:</a:t>
            </a:r>
          </a:p>
          <a:p>
            <a:pPr marL="0" indent="0" algn="ctr">
              <a:buNone/>
            </a:pPr>
            <a:r>
              <a:rPr lang="tr-TR" dirty="0"/>
              <a:t>EA = </a:t>
            </a:r>
            <a:r>
              <a:rPr lang="tr-TR" dirty="0" smtClean="0"/>
              <a:t>A</a:t>
            </a:r>
          </a:p>
          <a:p>
            <a:pPr marL="0" indent="0">
              <a:buNone/>
            </a:pPr>
            <a:r>
              <a:rPr lang="en-US" dirty="0"/>
              <a:t>The technique was common in earlier generations of computers but is not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contemporary architectures.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requires only one memory reference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no </a:t>
            </a:r>
            <a:r>
              <a:rPr lang="en-US" dirty="0"/>
              <a:t>special calculation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obvious limitation is that it provides only a </a:t>
            </a:r>
            <a:r>
              <a:rPr lang="en-US" dirty="0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/>
              <a:t>space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1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Indirect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With direct addressing, the length of the address field is usually less than the </a:t>
            </a:r>
            <a:r>
              <a:rPr lang="en-US" dirty="0" smtClean="0"/>
              <a:t>word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, thus limiting the address range. One solution is to have the address field </a:t>
            </a:r>
            <a:r>
              <a:rPr lang="en-US" dirty="0" smtClean="0"/>
              <a:t>refer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address of a word in memory, which in turn contains a full-length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operand. This is known as </a:t>
            </a:r>
            <a:r>
              <a:rPr lang="en-US" b="1" dirty="0"/>
              <a:t>indirect addressing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tr-TR" dirty="0"/>
              <a:t>EA = (A)</a:t>
            </a:r>
          </a:p>
          <a:p>
            <a:pPr marL="0" indent="0">
              <a:buNone/>
            </a:pPr>
            <a:r>
              <a:rPr lang="en-US" dirty="0"/>
              <a:t>As defined earlier, the parentheses are to be interpreted as meaning </a:t>
            </a:r>
            <a:r>
              <a:rPr lang="en-US" i="1" dirty="0"/>
              <a:t>contents </a:t>
            </a:r>
            <a:r>
              <a:rPr lang="en-US" i="1" dirty="0" smtClean="0"/>
              <a:t>of.</a:t>
            </a:r>
            <a:r>
              <a:rPr lang="tr-TR" i="1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obvious advantage of this approach is that for a word length of </a:t>
            </a:r>
            <a:r>
              <a:rPr lang="en-US" i="1" dirty="0"/>
              <a:t>N</a:t>
            </a:r>
            <a:r>
              <a:rPr lang="en-US" dirty="0"/>
              <a:t>, an address </a:t>
            </a:r>
            <a:r>
              <a:rPr lang="en-US" dirty="0" smtClean="0"/>
              <a:t>space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2</a:t>
            </a:r>
            <a:r>
              <a:rPr lang="en-US" i="1" baseline="30000" dirty="0"/>
              <a:t>N</a:t>
            </a:r>
            <a:r>
              <a:rPr lang="en-US" i="1" dirty="0"/>
              <a:t> </a:t>
            </a:r>
            <a:r>
              <a:rPr lang="en-US" dirty="0"/>
              <a:t>is now available.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is that instruction execution requires two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references </a:t>
            </a:r>
            <a:r>
              <a:rPr lang="en-US" dirty="0"/>
              <a:t>to fetch the operand: one to get its address and a second to get its value.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06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1691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the number of words that can be addressed is now equal to 2</a:t>
            </a:r>
            <a:r>
              <a:rPr lang="en-US" i="1" baseline="30000" dirty="0"/>
              <a:t>N</a:t>
            </a:r>
            <a:r>
              <a:rPr lang="en-US" dirty="0"/>
              <a:t>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different effective addresses that may be referenced at any one time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limited </a:t>
            </a:r>
            <a:r>
              <a:rPr lang="en-US" dirty="0"/>
              <a:t>to 2</a:t>
            </a:r>
            <a:r>
              <a:rPr lang="en-US" i="1" baseline="30000" dirty="0"/>
              <a:t>K</a:t>
            </a:r>
            <a:r>
              <a:rPr lang="en-US" dirty="0"/>
              <a:t>, where </a:t>
            </a:r>
            <a:r>
              <a:rPr lang="en-US" i="1" dirty="0"/>
              <a:t>K </a:t>
            </a:r>
            <a:r>
              <a:rPr lang="en-US" dirty="0"/>
              <a:t>is the length of the address field.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Typically</a:t>
            </a:r>
            <a:r>
              <a:rPr lang="en-US" dirty="0"/>
              <a:t>, this is not a </a:t>
            </a:r>
            <a:r>
              <a:rPr lang="en-US" dirty="0" smtClean="0"/>
              <a:t>burdensome</a:t>
            </a:r>
            <a:r>
              <a:rPr lang="tr-TR" dirty="0" smtClean="0"/>
              <a:t> </a:t>
            </a:r>
            <a:r>
              <a:rPr lang="en-US" dirty="0" smtClean="0"/>
              <a:t>restriction</a:t>
            </a:r>
            <a:r>
              <a:rPr lang="en-US" dirty="0"/>
              <a:t>, and it can be an asset. In a virtual memory environment,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effective address locations can be confined to page 0 of any process. </a:t>
            </a:r>
            <a:r>
              <a:rPr lang="en-US" dirty="0" smtClean="0"/>
              <a:t>Because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address field of an instruction is small, it will naturally produce </a:t>
            </a:r>
            <a:r>
              <a:rPr lang="en-US" dirty="0" smtClean="0"/>
              <a:t>low-numbered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addresses, which would appear in page 0. (The only restriction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size must be greater than or equal to 2</a:t>
            </a:r>
            <a:r>
              <a:rPr lang="en-US" i="1" baseline="30000" dirty="0"/>
              <a:t>K</a:t>
            </a:r>
            <a:r>
              <a:rPr lang="en-US" dirty="0"/>
              <a:t>.)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 process is active, there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repeated references to page 0, causing it to remain in real memory. Thus, an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reference will involve, at most, one page fault rather than two.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78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rarely used variant of indirect addressing is multilevel or cascaded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/>
              <a:t>EA = </a:t>
            </a:r>
            <a:r>
              <a:rPr lang="tr-TR" dirty="0" smtClean="0"/>
              <a:t>(…(</a:t>
            </a:r>
            <a:r>
              <a:rPr lang="tr-TR" dirty="0"/>
              <a:t>A</a:t>
            </a:r>
            <a:r>
              <a:rPr lang="tr-TR" dirty="0" smtClean="0"/>
              <a:t>)…)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In this case, one bit of a full-word address is an indirect flag (I). If the I bit is </a:t>
            </a:r>
            <a:r>
              <a:rPr lang="en-US" dirty="0" smtClean="0"/>
              <a:t>0,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the word contains the EA. If the I bit is 1, then another level of indirection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invoked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does not appear to be any particular advantage to this </a:t>
            </a:r>
            <a:r>
              <a:rPr lang="en-US" dirty="0" smtClean="0"/>
              <a:t>approach,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its disadvantage is that three or more memory references could be required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fetch</a:t>
            </a:r>
            <a:r>
              <a:rPr lang="tr-TR" dirty="0" smtClean="0"/>
              <a:t> </a:t>
            </a:r>
            <a:r>
              <a:rPr lang="tr-TR" dirty="0"/>
              <a:t>an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6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196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Register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b="1" dirty="0"/>
              <a:t>Register addressing </a:t>
            </a:r>
            <a:r>
              <a:rPr lang="en-US" dirty="0"/>
              <a:t>is similar to direct addressing. The only difference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refers to a register rather than a main memory address:</a:t>
            </a:r>
          </a:p>
          <a:p>
            <a:pPr marL="0" indent="0" algn="ctr">
              <a:buNone/>
            </a:pPr>
            <a:r>
              <a:rPr lang="tr-TR" dirty="0"/>
              <a:t>EA = R</a:t>
            </a:r>
          </a:p>
          <a:p>
            <a:pPr marL="0" indent="0">
              <a:buNone/>
            </a:pPr>
            <a:r>
              <a:rPr lang="en-US" dirty="0"/>
              <a:t>To clarify, if the contents of a register address field in an instruction is </a:t>
            </a:r>
            <a:r>
              <a:rPr lang="en-US" dirty="0" smtClean="0"/>
              <a:t>5,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register R5 is the intended address, and the operand value is contained in </a:t>
            </a:r>
            <a:r>
              <a:rPr lang="en-US" dirty="0" smtClean="0"/>
              <a:t>R5.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Typically</a:t>
            </a:r>
            <a:r>
              <a:rPr lang="en-US" dirty="0"/>
              <a:t>, an address field that references registers will have from 3 to 5 bits, so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total of from 8 to 32 general-purpose registers can be referenced.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8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Displacement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very powerful mode of addressing combines the capabilities of direct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register indirect addressing. It is known by a variety of names depending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context of its use, but the basic mechanism is the same. We will refer to this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tr-TR" b="1" dirty="0" err="1" smtClean="0"/>
              <a:t>displacement</a:t>
            </a:r>
            <a:r>
              <a:rPr lang="tr-TR" b="1" dirty="0" smtClean="0"/>
              <a:t> </a:t>
            </a:r>
            <a:r>
              <a:rPr lang="tr-TR" b="1" dirty="0" err="1"/>
              <a:t>addressing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/>
              <a:t>EA = A + (R)</a:t>
            </a:r>
          </a:p>
          <a:p>
            <a:pPr marL="0" indent="0">
              <a:buNone/>
            </a:pPr>
            <a:r>
              <a:rPr lang="en-US" dirty="0"/>
              <a:t>Displacement addressing requires that the instruction have two address </a:t>
            </a:r>
            <a:r>
              <a:rPr lang="en-US" dirty="0" smtClean="0"/>
              <a:t>fields,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least one of which is explicit.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value contained in one address </a:t>
            </a:r>
            <a:r>
              <a:rPr lang="en-US" dirty="0" smtClean="0"/>
              <a:t>field</a:t>
            </a:r>
            <a:r>
              <a:rPr lang="tr-TR" dirty="0" smtClean="0"/>
              <a:t>  </a:t>
            </a:r>
            <a:r>
              <a:rPr lang="en-US" dirty="0" smtClean="0"/>
              <a:t>(</a:t>
            </a:r>
            <a:r>
              <a:rPr lang="en-US" dirty="0"/>
              <a:t>value = A) is used directly.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other address field, or an implicit </a:t>
            </a:r>
            <a:r>
              <a:rPr lang="en-US" dirty="0" smtClean="0"/>
              <a:t>reference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on opcode, refers to a register whose contents are added to A to </a:t>
            </a:r>
            <a:r>
              <a:rPr lang="en-US" dirty="0" smtClean="0"/>
              <a:t>produce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effective</a:t>
            </a:r>
            <a:r>
              <a:rPr lang="tr-TR" dirty="0"/>
              <a:t> </a:t>
            </a:r>
            <a:r>
              <a:rPr lang="tr-TR" dirty="0" err="1"/>
              <a:t>address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9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will describe three of the most common uses of displacement addressing:</a:t>
            </a:r>
          </a:p>
          <a:p>
            <a:pPr lvl="1"/>
            <a:r>
              <a:rPr lang="tr-TR" dirty="0" err="1" smtClean="0"/>
              <a:t>Relative</a:t>
            </a:r>
            <a:r>
              <a:rPr lang="tr-TR" dirty="0" smtClean="0"/>
              <a:t> </a:t>
            </a:r>
            <a:r>
              <a:rPr lang="tr-TR" dirty="0" err="1"/>
              <a:t>addressing</a:t>
            </a:r>
            <a:endParaRPr lang="tr-TR" dirty="0"/>
          </a:p>
          <a:p>
            <a:pPr lvl="1"/>
            <a:r>
              <a:rPr lang="tr-TR" dirty="0" smtClean="0"/>
              <a:t>Base-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/>
              <a:t>addressing</a:t>
            </a:r>
            <a:endParaRPr lang="tr-TR" dirty="0"/>
          </a:p>
          <a:p>
            <a:pPr lvl="1"/>
            <a:r>
              <a:rPr lang="tr-TR" dirty="0" err="1" smtClean="0"/>
              <a:t>Indexing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97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RELATIVE ADDRESSING </a:t>
            </a:r>
            <a:r>
              <a:rPr lang="en-US" dirty="0"/>
              <a:t>For relative addressing, also called PC-relative </a:t>
            </a:r>
            <a:r>
              <a:rPr lang="en-US" dirty="0" smtClean="0"/>
              <a:t>addressing,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implicitly referenced register is the program counter (PC).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That </a:t>
            </a:r>
            <a:r>
              <a:rPr lang="en-US" dirty="0"/>
              <a:t>is,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address is added to the address field to produce the EA. Typically,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is treated as a </a:t>
            </a:r>
            <a:r>
              <a:rPr lang="en-US" dirty="0" smtClean="0"/>
              <a:t>two</a:t>
            </a:r>
            <a:r>
              <a:rPr lang="tr-TR" dirty="0" smtClean="0"/>
              <a:t>’</a:t>
            </a:r>
            <a:r>
              <a:rPr lang="en-US" dirty="0" smtClean="0"/>
              <a:t>s </a:t>
            </a:r>
            <a:r>
              <a:rPr lang="en-US" dirty="0"/>
              <a:t>complement number for this operation. Thus,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effective </a:t>
            </a:r>
            <a:r>
              <a:rPr lang="en-US" dirty="0"/>
              <a:t>address is a displacement relative to the address of the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Relative </a:t>
            </a:r>
            <a:r>
              <a:rPr lang="en-US" dirty="0"/>
              <a:t>addressing exploits the concept of locality that was </a:t>
            </a:r>
            <a:r>
              <a:rPr lang="en-US" dirty="0" smtClean="0"/>
              <a:t>discussed</a:t>
            </a:r>
            <a:r>
              <a:rPr lang="tr-TR" dirty="0" smtClean="0"/>
              <a:t> </a:t>
            </a:r>
            <a:r>
              <a:rPr lang="tr-TR" dirty="0" err="1" smtClean="0"/>
              <a:t>earlier</a:t>
            </a:r>
            <a:r>
              <a:rPr lang="en-US" dirty="0" smtClean="0"/>
              <a:t>. </a:t>
            </a:r>
            <a:r>
              <a:rPr lang="en-US" dirty="0"/>
              <a:t>If most memory references are relatively near to the instruction being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then </a:t>
            </a:r>
            <a:r>
              <a:rPr lang="en-US" dirty="0"/>
              <a:t>the use of relative addressing saves address bits in the instruction.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5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BASE-REGISTER ADDRESSING </a:t>
            </a:r>
            <a:r>
              <a:rPr lang="en-US" dirty="0"/>
              <a:t>For </a:t>
            </a:r>
            <a:r>
              <a:rPr lang="en-US" b="1" dirty="0"/>
              <a:t>base-register addressing</a:t>
            </a:r>
            <a:r>
              <a:rPr lang="en-US" dirty="0"/>
              <a:t>, the interpretation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the following</a:t>
            </a:r>
            <a:r>
              <a:rPr lang="en-US" dirty="0"/>
              <a:t>: The referenced register contains a main memory address,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field contains a displacement (usually an unsigned integer </a:t>
            </a:r>
            <a:r>
              <a:rPr lang="en-US" dirty="0" smtClean="0"/>
              <a:t>representation)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that address. The register reference may be explicit or implicit.</a:t>
            </a:r>
          </a:p>
          <a:p>
            <a:pPr marL="0" indent="0">
              <a:buNone/>
            </a:pPr>
            <a:r>
              <a:rPr lang="en-US" dirty="0"/>
              <a:t>Base-register addressing also exploits the locality of memory references. It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convenient </a:t>
            </a:r>
            <a:r>
              <a:rPr lang="en-US" dirty="0"/>
              <a:t>means of implementing </a:t>
            </a:r>
            <a:r>
              <a:rPr lang="en-US" dirty="0" smtClean="0"/>
              <a:t>segmentation.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implementations, a single segment-base register is employed and is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implicitly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others, the programmer may choose a register to hold the base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segment, and the instruction must reference it explicitly. In this </a:t>
            </a:r>
            <a:r>
              <a:rPr lang="en-US" dirty="0" smtClean="0"/>
              <a:t>case</a:t>
            </a:r>
            <a:r>
              <a:rPr lang="en-US" dirty="0"/>
              <a:t>,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length of the address field is </a:t>
            </a:r>
            <a:r>
              <a:rPr lang="en-US" i="1" dirty="0"/>
              <a:t>K </a:t>
            </a:r>
            <a:r>
              <a:rPr lang="en-US" dirty="0"/>
              <a:t>and the number of possible registers is </a:t>
            </a:r>
            <a:r>
              <a:rPr lang="en-US" i="1" dirty="0"/>
              <a:t>N,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instruction can reference any one of </a:t>
            </a:r>
            <a:r>
              <a:rPr lang="en-US" i="1" dirty="0"/>
              <a:t>N </a:t>
            </a:r>
            <a:r>
              <a:rPr lang="en-US" dirty="0"/>
              <a:t>areas of 2</a:t>
            </a:r>
            <a:r>
              <a:rPr lang="en-US" i="1" baseline="30000" dirty="0"/>
              <a:t>K</a:t>
            </a:r>
            <a:r>
              <a:rPr lang="en-US" i="1" dirty="0"/>
              <a:t> </a:t>
            </a:r>
            <a:r>
              <a:rPr lang="en-US" dirty="0"/>
              <a:t>words.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0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INDEXING </a:t>
            </a:r>
            <a:r>
              <a:rPr lang="en-US" dirty="0"/>
              <a:t>For indexing, the interpretation is typically the following: The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field </a:t>
            </a:r>
            <a:r>
              <a:rPr lang="en-US" dirty="0"/>
              <a:t>references a main memory address, and the referenced register contains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positive </a:t>
            </a:r>
            <a:r>
              <a:rPr lang="en-US" dirty="0"/>
              <a:t>displacement from that address. Note that this usage is just the </a:t>
            </a:r>
            <a:r>
              <a:rPr lang="en-US" dirty="0" smtClean="0"/>
              <a:t>opposite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interpretation for base-register addressing.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Of </a:t>
            </a:r>
            <a:r>
              <a:rPr lang="en-US" dirty="0"/>
              <a:t>course, it is more than </a:t>
            </a:r>
            <a:r>
              <a:rPr lang="en-US" dirty="0" smtClean="0"/>
              <a:t>just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matter of user interpretation. Because the address field is considered to be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in indexing, it generally contains more bits than an address </a:t>
            </a:r>
            <a:r>
              <a:rPr lang="en-US" dirty="0" smtClean="0"/>
              <a:t>field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 comparable base-register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Also</a:t>
            </a:r>
            <a:r>
              <a:rPr lang="en-US" dirty="0"/>
              <a:t>, we shall see that there are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refinements </a:t>
            </a:r>
            <a:r>
              <a:rPr lang="en-US" dirty="0"/>
              <a:t>to indexing that would not be as useful in the base-register </a:t>
            </a:r>
            <a:r>
              <a:rPr lang="en-US" dirty="0" smtClean="0"/>
              <a:t>context.</a:t>
            </a:r>
            <a:r>
              <a:rPr lang="tr-TR" dirty="0" smtClean="0"/>
              <a:t> </a:t>
            </a:r>
            <a:r>
              <a:rPr lang="en-US" dirty="0" smtClean="0"/>
              <a:t>Nevertheless</a:t>
            </a:r>
            <a:r>
              <a:rPr lang="en-US" dirty="0"/>
              <a:t>, the method of calculating the EA is the same for both </a:t>
            </a:r>
            <a:r>
              <a:rPr lang="en-US" dirty="0" smtClean="0"/>
              <a:t>base-register</a:t>
            </a:r>
            <a:r>
              <a:rPr lang="tr-TR" dirty="0" smtClean="0"/>
              <a:t> </a:t>
            </a:r>
            <a:r>
              <a:rPr lang="en-US" dirty="0" smtClean="0"/>
              <a:t>addressing </a:t>
            </a:r>
            <a:r>
              <a:rPr lang="en-US" dirty="0"/>
              <a:t>and indexing, and in both cases the register reference is </a:t>
            </a:r>
            <a:r>
              <a:rPr lang="en-US" dirty="0" smtClean="0"/>
              <a:t>sometimes</a:t>
            </a:r>
            <a:r>
              <a:rPr lang="tr-TR" dirty="0" smtClean="0"/>
              <a:t> </a:t>
            </a:r>
            <a:r>
              <a:rPr lang="en-US" dirty="0" smtClean="0"/>
              <a:t>explicit </a:t>
            </a:r>
            <a:r>
              <a:rPr lang="en-US" dirty="0"/>
              <a:t>and sometimes implicit (for different processor types).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6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Formats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209421" cy="6287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important use of indexing is to provide an efficient mechanism for </a:t>
            </a:r>
            <a:r>
              <a:rPr lang="en-US" dirty="0" smtClean="0"/>
              <a:t>performing</a:t>
            </a:r>
            <a:r>
              <a:rPr lang="tr-TR" dirty="0" smtClean="0"/>
              <a:t> </a:t>
            </a:r>
            <a:r>
              <a:rPr lang="en-US" dirty="0" smtClean="0"/>
              <a:t>iterative </a:t>
            </a:r>
            <a:r>
              <a:rPr lang="en-US" dirty="0"/>
              <a:t>operations. Consider, for example, a list of numbers stored </a:t>
            </a:r>
            <a:r>
              <a:rPr lang="en-US" dirty="0" smtClean="0"/>
              <a:t>starting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location 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Suppose </a:t>
            </a:r>
            <a:r>
              <a:rPr lang="en-US" dirty="0"/>
              <a:t>that we would like to add 1 to each element on the </a:t>
            </a:r>
            <a:r>
              <a:rPr lang="en-US" dirty="0" smtClean="0"/>
              <a:t>list.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need to fetch each value, add 1 to it, and store it back. The sequence of </a:t>
            </a:r>
            <a:r>
              <a:rPr lang="en-US" dirty="0" smtClean="0"/>
              <a:t>effective</a:t>
            </a:r>
            <a:r>
              <a:rPr lang="tr-TR" dirty="0" smtClean="0"/>
              <a:t> </a:t>
            </a:r>
            <a:r>
              <a:rPr lang="en-US" dirty="0" smtClean="0"/>
              <a:t>addresses </a:t>
            </a:r>
            <a:r>
              <a:rPr lang="en-US" dirty="0"/>
              <a:t>that we need is A, A + 1, A + 2, . . . , up to the last location on the </a:t>
            </a:r>
            <a:r>
              <a:rPr lang="en-US" dirty="0" smtClean="0"/>
              <a:t>list.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indexing, this is easily done. The value A is stored in the instruction’s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field</a:t>
            </a:r>
            <a:r>
              <a:rPr lang="en-US" dirty="0"/>
              <a:t>, and the chosen register, called an </a:t>
            </a:r>
            <a:r>
              <a:rPr lang="en-US" i="1" dirty="0"/>
              <a:t>index register, </a:t>
            </a:r>
            <a:r>
              <a:rPr lang="en-US" dirty="0"/>
              <a:t>is initialized to 0. After </a:t>
            </a: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, the index register is incremented by 1.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Because index registers are commonly used for such iterative tasks,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typical </a:t>
            </a:r>
            <a:r>
              <a:rPr lang="en-US" dirty="0"/>
              <a:t>that there is a need to increment or decrement the index register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/>
              <a:t>each reference to it. Because this is such a common operation, some </a:t>
            </a:r>
            <a:r>
              <a:rPr lang="en-US" dirty="0" smtClean="0"/>
              <a:t>systems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automatically do this as part of the same instruction cycle. This is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b="1" dirty="0" err="1" smtClean="0"/>
              <a:t>autoindexing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certain registers are devoted exclusively to indexing, then </a:t>
            </a:r>
            <a:r>
              <a:rPr lang="en-US" dirty="0" err="1" smtClean="0"/>
              <a:t>autoindexing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invoked implicitly and automatically. If general-purpose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used, the </a:t>
            </a:r>
            <a:r>
              <a:rPr lang="en-US" dirty="0" err="1"/>
              <a:t>autoindex</a:t>
            </a:r>
            <a:r>
              <a:rPr lang="en-US" dirty="0"/>
              <a:t> operation may need to be signaled by a bit in the </a:t>
            </a:r>
            <a:r>
              <a:rPr lang="en-US" dirty="0" smtClean="0"/>
              <a:t>instruction.</a:t>
            </a:r>
            <a:r>
              <a:rPr lang="tr-TR" dirty="0" smtClean="0"/>
              <a:t> </a:t>
            </a:r>
            <a:r>
              <a:rPr lang="en-US" dirty="0" err="1" smtClean="0"/>
              <a:t>Autoindexing</a:t>
            </a:r>
            <a:r>
              <a:rPr lang="en-US" dirty="0" smtClean="0"/>
              <a:t> </a:t>
            </a:r>
            <a:r>
              <a:rPr lang="en-US" dirty="0"/>
              <a:t>using increment can be depicted as follows.</a:t>
            </a:r>
          </a:p>
          <a:p>
            <a:pPr marL="0" indent="0" algn="ctr">
              <a:buNone/>
            </a:pPr>
            <a:r>
              <a:rPr lang="tr-TR" dirty="0"/>
              <a:t>EA = A + (R)</a:t>
            </a:r>
          </a:p>
          <a:p>
            <a:pPr marL="0" indent="0" algn="ctr">
              <a:buNone/>
            </a:pPr>
            <a:r>
              <a:rPr lang="tr-TR" dirty="0"/>
              <a:t>(R) </a:t>
            </a:r>
            <a:r>
              <a:rPr lang="tr-TR" dirty="0" smtClean="0"/>
              <a:t>&lt;-(</a:t>
            </a:r>
            <a:r>
              <a:rPr lang="tr-TR" dirty="0"/>
              <a:t>R) + 1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5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some machines, both indirect addressing and indexing are provided, and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possible to employ both in the same instruction. There are two possibilities: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indexing </a:t>
            </a:r>
            <a:r>
              <a:rPr lang="en-US" dirty="0"/>
              <a:t>is performed either before or after the indirection.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indexing is performed after the indirection, it is termed </a:t>
            </a:r>
            <a:r>
              <a:rPr lang="en-US" b="1" dirty="0" err="1"/>
              <a:t>postindexing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tr-TR" dirty="0"/>
              <a:t>EA = (A) + (R)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0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First, the contents of the address field are used to access a memory location </a:t>
            </a:r>
            <a:r>
              <a:rPr lang="en-US" dirty="0" smtClean="0"/>
              <a:t>containing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direct address. This address is then indexed by the register value. This </a:t>
            </a:r>
            <a:r>
              <a:rPr lang="en-US" dirty="0" smtClean="0"/>
              <a:t>technique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useful for accessing one of a number of blocks of data of a fixed format.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it was described </a:t>
            </a:r>
            <a:r>
              <a:rPr lang="tr-TR" dirty="0" err="1" smtClean="0"/>
              <a:t>earlier</a:t>
            </a:r>
            <a:r>
              <a:rPr lang="en-US" dirty="0" smtClean="0"/>
              <a:t> </a:t>
            </a:r>
            <a:r>
              <a:rPr lang="en-US" dirty="0"/>
              <a:t>that the operating system needs to </a:t>
            </a:r>
            <a:r>
              <a:rPr lang="en-US" dirty="0" smtClean="0"/>
              <a:t>employ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process control block for each process. The operations performed are the </a:t>
            </a:r>
            <a:r>
              <a:rPr lang="en-US" dirty="0" smtClean="0"/>
              <a:t>same</a:t>
            </a:r>
            <a:r>
              <a:rPr lang="tr-TR" dirty="0" smtClean="0"/>
              <a:t> </a:t>
            </a:r>
            <a:r>
              <a:rPr lang="en-US" dirty="0" smtClean="0"/>
              <a:t>regardless </a:t>
            </a:r>
            <a:r>
              <a:rPr lang="en-US" dirty="0"/>
              <a:t>of which block is being manipulated.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the addresses in the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reference the block could point to a location (value = A) containing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pointer to the start of a process control block. The index register </a:t>
            </a:r>
            <a:r>
              <a:rPr lang="en-US" dirty="0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displacement within the block.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21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1800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With </a:t>
            </a:r>
            <a:r>
              <a:rPr lang="en-US" b="1" dirty="0" err="1"/>
              <a:t>preindexing</a:t>
            </a:r>
            <a:r>
              <a:rPr lang="en-US" dirty="0"/>
              <a:t>, the indexing is performed before the indirection:</a:t>
            </a:r>
          </a:p>
          <a:p>
            <a:pPr marL="0" indent="0" algn="ctr">
              <a:buNone/>
            </a:pPr>
            <a:r>
              <a:rPr lang="tr-TR" dirty="0"/>
              <a:t>EA = (A + (R))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address is calculated as with simple indexing. In this case, however, the </a:t>
            </a:r>
            <a:r>
              <a:rPr lang="en-US" dirty="0" smtClean="0"/>
              <a:t>calculated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contains not the operand, but the address of the operand.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 smtClean="0"/>
              <a:t>example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use of this technique is to construct a multiway branch table. At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point </a:t>
            </a:r>
            <a:r>
              <a:rPr lang="en-US" dirty="0"/>
              <a:t>in a program, there may be a branch to one of a number of locations </a:t>
            </a:r>
            <a:r>
              <a:rPr lang="en-US" dirty="0" smtClean="0"/>
              <a:t>depending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conditions. A table of addresses can be set up starting at location A.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indexing </a:t>
            </a:r>
            <a:r>
              <a:rPr lang="en-US" dirty="0"/>
              <a:t>into this table, the required location can be found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an instruction set will not include both </a:t>
            </a:r>
            <a:r>
              <a:rPr lang="en-US" dirty="0" err="1"/>
              <a:t>preindexing</a:t>
            </a:r>
            <a:r>
              <a:rPr lang="en-US" dirty="0"/>
              <a:t> and </a:t>
            </a:r>
            <a:r>
              <a:rPr lang="en-US" dirty="0" err="1"/>
              <a:t>postindexing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8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Stack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final addressing mode that we consider is stack </a:t>
            </a:r>
            <a:r>
              <a:rPr lang="en-US" dirty="0" smtClean="0"/>
              <a:t>addressing</a:t>
            </a:r>
            <a:r>
              <a:rPr lang="tr-TR" dirty="0" smtClean="0"/>
              <a:t>. A </a:t>
            </a:r>
            <a:r>
              <a:rPr lang="en-US" dirty="0" smtClean="0"/>
              <a:t>stack </a:t>
            </a:r>
            <a:r>
              <a:rPr lang="en-US" dirty="0"/>
              <a:t>is a linear array of locations. It is sometimes referred to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i="1" dirty="0" smtClean="0"/>
              <a:t>pushdown </a:t>
            </a:r>
            <a:r>
              <a:rPr lang="en-US" i="1" dirty="0"/>
              <a:t>list </a:t>
            </a:r>
            <a:r>
              <a:rPr lang="en-US" dirty="0"/>
              <a:t>or </a:t>
            </a:r>
            <a:r>
              <a:rPr lang="en-US" i="1" dirty="0"/>
              <a:t>last-in-first-out queue. </a:t>
            </a:r>
            <a:r>
              <a:rPr lang="en-US" dirty="0"/>
              <a:t>The stack is a reserved block of locations.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Items </a:t>
            </a:r>
            <a:r>
              <a:rPr lang="en-US" dirty="0"/>
              <a:t>are appended to the top of the stack so that, at any given time, the block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partially </a:t>
            </a:r>
            <a:r>
              <a:rPr lang="en-US" dirty="0"/>
              <a:t>filled.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Associated </a:t>
            </a:r>
            <a:r>
              <a:rPr lang="en-US" dirty="0"/>
              <a:t>with the stack is a pointer whose value is the address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top of the stack. Alternatively, the top two elements of the stack may be in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registers</a:t>
            </a:r>
            <a:r>
              <a:rPr lang="en-US" dirty="0"/>
              <a:t>, in which case the stack pointer references the third element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stack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stack pointer is maintained in a register. Thus, references to stack </a:t>
            </a:r>
            <a:r>
              <a:rPr lang="en-US" dirty="0" smtClean="0"/>
              <a:t>locations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memory are in fact register indirect addresses.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0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INSTRUCTION FORMATS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instruction format defines the layout of the bits of an instruction, in terms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constituent fields. An instruction format must include an opcode and, </a:t>
            </a:r>
            <a:r>
              <a:rPr lang="en-US" dirty="0" smtClean="0"/>
              <a:t>implicitly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explicitly, zero or more operands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format must, implicitly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explicitly</a:t>
            </a:r>
            <a:r>
              <a:rPr lang="en-US" dirty="0"/>
              <a:t>, indicate the addressing mode for each operand. For most instruction </a:t>
            </a:r>
            <a:r>
              <a:rPr lang="en-US" dirty="0" smtClean="0"/>
              <a:t>sets,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than one instruction format is used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design of an instruction format is a complex art, and an amazing variety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designs</a:t>
            </a:r>
            <a:r>
              <a:rPr lang="tr-TR" dirty="0" smtClean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implemented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6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/>
              <a:t>Instruction</a:t>
            </a:r>
            <a:r>
              <a:rPr lang="tr-TR" b="1" dirty="0"/>
              <a:t> </a:t>
            </a:r>
            <a:r>
              <a:rPr lang="tr-TR" b="1" dirty="0" err="1"/>
              <a:t>Length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most basic design issue to be faced is the instruction format length. This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affects</a:t>
            </a:r>
            <a:r>
              <a:rPr lang="en-US" dirty="0"/>
              <a:t>, and is affected by, memory size, memory organization, bus </a:t>
            </a:r>
            <a:r>
              <a:rPr lang="en-US" dirty="0" smtClean="0"/>
              <a:t>structure,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complexity, and processor speed. This decision determines the </a:t>
            </a:r>
            <a:r>
              <a:rPr lang="en-US" dirty="0" smtClean="0"/>
              <a:t>richness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flexibility of the machine as seen by the assembly-language programmer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most obvious trade-off here is between the desire for a powerful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repertoire </a:t>
            </a:r>
            <a:r>
              <a:rPr lang="en-US" dirty="0"/>
              <a:t>and a need to save space. Programmers want more opcodes,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operands</a:t>
            </a:r>
            <a:r>
              <a:rPr lang="en-US" dirty="0"/>
              <a:t>, more addressing modes, and greater address range. </a:t>
            </a:r>
            <a:endParaRPr lang="tr-TR" dirty="0" smtClean="0"/>
          </a:p>
          <a:p>
            <a:pPr lvl="1"/>
            <a:r>
              <a:rPr lang="en-US" dirty="0" smtClean="0"/>
              <a:t>More </a:t>
            </a:r>
            <a:r>
              <a:rPr lang="en-US" dirty="0"/>
              <a:t>opcodes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operands make life easier for the programmer, because shorter programs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/>
              <a:t>be written to accomplish given tasks. </a:t>
            </a:r>
            <a:endParaRPr lang="tr-TR" dirty="0" smtClean="0"/>
          </a:p>
          <a:p>
            <a:pPr lvl="1"/>
            <a:r>
              <a:rPr lang="en-US" dirty="0" smtClean="0"/>
              <a:t>Similarly</a:t>
            </a:r>
            <a:r>
              <a:rPr lang="en-US" dirty="0"/>
              <a:t>, more addressing modes give the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greater </a:t>
            </a:r>
            <a:r>
              <a:rPr lang="en-US" dirty="0"/>
              <a:t>flexibility in implementing certain functions, such as table </a:t>
            </a:r>
            <a:r>
              <a:rPr lang="en-US" dirty="0" smtClean="0"/>
              <a:t>manipulations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multiple-way branching. </a:t>
            </a:r>
            <a:endParaRPr lang="tr-TR" dirty="0" smtClean="0"/>
          </a:p>
          <a:p>
            <a:pPr lvl="1"/>
            <a:r>
              <a:rPr lang="en-US" dirty="0" smtClean="0"/>
              <a:t>And</a:t>
            </a:r>
            <a:r>
              <a:rPr lang="en-US" dirty="0"/>
              <a:t>, of course, with the increase in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and the increasing use of virtual memory, programmers want to be able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larger memory ranges.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All </a:t>
            </a:r>
            <a:r>
              <a:rPr lang="en-US" dirty="0"/>
              <a:t>of these things (opcodes, operands,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modes</a:t>
            </a:r>
            <a:r>
              <a:rPr lang="en-US" dirty="0"/>
              <a:t>, address range) require bits and push in the direction of longer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lengths</a:t>
            </a:r>
            <a:r>
              <a:rPr lang="en-US" dirty="0"/>
              <a:t>. </a:t>
            </a:r>
            <a:r>
              <a:rPr lang="en-US" dirty="0" smtClean="0"/>
              <a:t>But </a:t>
            </a:r>
            <a:r>
              <a:rPr lang="en-US" dirty="0"/>
              <a:t>longer instruction length may be wasteful. A 64-bit instruction </a:t>
            </a:r>
            <a:r>
              <a:rPr lang="en-US" dirty="0" smtClean="0"/>
              <a:t>occupies</a:t>
            </a:r>
            <a:r>
              <a:rPr lang="tr-TR" dirty="0" smtClean="0"/>
              <a:t> </a:t>
            </a:r>
            <a:r>
              <a:rPr lang="en-US" dirty="0" smtClean="0"/>
              <a:t>twice </a:t>
            </a:r>
            <a:r>
              <a:rPr lang="en-US" dirty="0"/>
              <a:t>the space of a 32-bit instruction but is probably less than twice as useful.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9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2281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Beyond this basic trade-off, there are other considerations. Either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 </a:t>
            </a:r>
            <a:r>
              <a:rPr lang="en-US" dirty="0"/>
              <a:t>should be equal to the memory-transfer length (in a bus system,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bus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) or one should be a multiple of the other. Otherwise, we will not </a:t>
            </a:r>
            <a:r>
              <a:rPr lang="en-US" dirty="0" smtClean="0"/>
              <a:t>get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integral number of instructions during a fetch cycle.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related </a:t>
            </a:r>
            <a:r>
              <a:rPr lang="en-US" dirty="0" smtClean="0"/>
              <a:t>consideration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memory transfer rate. This rate has not kept up with increases in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speed</a:t>
            </a:r>
            <a:r>
              <a:rPr lang="en-US" dirty="0"/>
              <a:t>. Accordingly, memory can become a bottleneck if the processor can </a:t>
            </a:r>
            <a:r>
              <a:rPr lang="en-US" dirty="0" smtClean="0"/>
              <a:t>execute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faster than it can fetch them.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One </a:t>
            </a:r>
            <a:r>
              <a:rPr lang="en-US" dirty="0"/>
              <a:t>solution to this problem is to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cache memory; </a:t>
            </a:r>
            <a:r>
              <a:rPr lang="en-US" dirty="0"/>
              <a:t>another is to use shorter instructions. Thus, </a:t>
            </a:r>
            <a:r>
              <a:rPr lang="en-US" dirty="0" smtClean="0"/>
              <a:t>16-bit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can be fetched at twice the rate of 32-bit instructions but probably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executed less than twice as rapidly.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3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93379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seemingly mundane but nevertheless important feature is that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length </a:t>
            </a:r>
            <a:r>
              <a:rPr lang="en-US" dirty="0"/>
              <a:t>should be a multiple of the character length, which is usually 8 bits,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length of fixed-point numbers. To see this, we need to make use of that </a:t>
            </a:r>
            <a:r>
              <a:rPr lang="en-US" dirty="0" smtClean="0"/>
              <a:t>unfortunately</a:t>
            </a:r>
            <a:r>
              <a:rPr lang="tr-TR" dirty="0" smtClean="0"/>
              <a:t> </a:t>
            </a:r>
            <a:r>
              <a:rPr lang="tr-TR" dirty="0" err="1" smtClean="0"/>
              <a:t>ill-defined</a:t>
            </a:r>
            <a:r>
              <a:rPr lang="tr-TR" dirty="0" smtClean="0"/>
              <a:t> </a:t>
            </a:r>
            <a:r>
              <a:rPr lang="tr-TR" dirty="0" err="1"/>
              <a:t>word</a:t>
            </a:r>
            <a:r>
              <a:rPr lang="tr-TR" dirty="0"/>
              <a:t>, </a:t>
            </a:r>
            <a:r>
              <a:rPr lang="tr-TR" i="1" dirty="0" err="1" smtClean="0"/>
              <a:t>word</a:t>
            </a:r>
            <a:r>
              <a:rPr lang="tr-TR" i="1" dirty="0" smtClean="0"/>
              <a:t>.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/>
              <a:t>The word length of memory is, in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sense</a:t>
            </a:r>
            <a:r>
              <a:rPr lang="en-US" dirty="0"/>
              <a:t>, the “natural” unit of organization. The size of a word usually determines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size </a:t>
            </a:r>
            <a:r>
              <a:rPr lang="en-US" dirty="0"/>
              <a:t>of fixed-point numbers (usually the two are equal). Word size is also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en-US" dirty="0" smtClean="0"/>
              <a:t>equal </a:t>
            </a:r>
            <a:r>
              <a:rPr lang="en-US" dirty="0"/>
              <a:t>to, or at least integrally related to, the memory transfer size.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a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of data is character data, we would like a word to store an integral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characters. Otherwise, there are wasted bits in each word when storing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characters</a:t>
            </a:r>
            <a:r>
              <a:rPr lang="en-US" dirty="0"/>
              <a:t>, or a character will have to straddle a word boundary.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75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chapter turns to the question of </a:t>
            </a:r>
            <a:r>
              <a:rPr lang="en-US" i="1" dirty="0"/>
              <a:t>how </a:t>
            </a:r>
            <a:r>
              <a:rPr lang="en-US" dirty="0"/>
              <a:t>to specify the operands and operations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instructions</a:t>
            </a:r>
            <a:r>
              <a:rPr lang="en-US" dirty="0"/>
              <a:t>. Two issues </a:t>
            </a:r>
            <a:r>
              <a:rPr lang="en-US" dirty="0" smtClean="0"/>
              <a:t>arise</a:t>
            </a:r>
            <a:r>
              <a:rPr lang="tr-TR" dirty="0"/>
              <a:t>: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how is the address of an operand specified, and</a:t>
            </a:r>
          </a:p>
          <a:p>
            <a:pPr lvl="1"/>
            <a:r>
              <a:rPr lang="tr-TR" dirty="0" smtClean="0"/>
              <a:t>S</a:t>
            </a:r>
            <a:r>
              <a:rPr lang="en-US" dirty="0" err="1" smtClean="0"/>
              <a:t>econd</a:t>
            </a:r>
            <a:r>
              <a:rPr lang="en-US" dirty="0"/>
              <a:t>, how are the bits of an instruction organized to define the operand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operation of that instruction?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56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ADDRESSING MODES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address field or fields in a typical instruction format are relatively small.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like to be able to reference a large range of locations in main memory or,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systems, virtual memory.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achieve this objective, a variety of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techniques </a:t>
            </a:r>
            <a:r>
              <a:rPr lang="en-US" dirty="0"/>
              <a:t>has been employed. They all involve some trade-off between </a:t>
            </a:r>
            <a:r>
              <a:rPr lang="en-US" dirty="0" smtClean="0"/>
              <a:t>address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and/or addressing flexibility, on the one hand, and the number of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references </a:t>
            </a:r>
            <a:r>
              <a:rPr lang="en-US" dirty="0"/>
              <a:t>in the instruction and/or the complexity of address calculation,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W</a:t>
            </a:r>
            <a:r>
              <a:rPr lang="en-US" dirty="0" smtClean="0"/>
              <a:t>e </a:t>
            </a:r>
            <a:r>
              <a:rPr lang="en-US" dirty="0"/>
              <a:t>examine the most common addressing techniques,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r>
              <a:rPr lang="tr-TR" dirty="0"/>
              <a:t>:</a:t>
            </a:r>
          </a:p>
          <a:p>
            <a:pPr lvl="1"/>
            <a:r>
              <a:rPr lang="tr-TR" dirty="0" err="1" smtClean="0"/>
              <a:t>Immediate</a:t>
            </a:r>
            <a:endParaRPr lang="tr-TR" dirty="0"/>
          </a:p>
          <a:p>
            <a:pPr lvl="1"/>
            <a:r>
              <a:rPr lang="tr-TR" dirty="0" smtClean="0"/>
              <a:t>Direct</a:t>
            </a:r>
            <a:endParaRPr lang="tr-TR" dirty="0"/>
          </a:p>
          <a:p>
            <a:pPr lvl="1"/>
            <a:r>
              <a:rPr lang="tr-TR" dirty="0" err="1" smtClean="0"/>
              <a:t>Indirect</a:t>
            </a:r>
            <a:endParaRPr lang="tr-TR" dirty="0"/>
          </a:p>
          <a:p>
            <a:pPr lvl="1"/>
            <a:r>
              <a:rPr lang="tr-TR" dirty="0" err="1" smtClean="0"/>
              <a:t>Register</a:t>
            </a:r>
            <a:endParaRPr lang="tr-TR" dirty="0"/>
          </a:p>
          <a:p>
            <a:pPr lvl="1"/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/>
              <a:t>indirect</a:t>
            </a:r>
            <a:endParaRPr lang="tr-TR" dirty="0"/>
          </a:p>
          <a:p>
            <a:pPr lvl="1"/>
            <a:r>
              <a:rPr lang="tr-TR" dirty="0" err="1" smtClean="0"/>
              <a:t>Displacement</a:t>
            </a:r>
            <a:endParaRPr lang="tr-TR" dirty="0"/>
          </a:p>
          <a:p>
            <a:pPr lvl="1"/>
            <a:r>
              <a:rPr lang="tr-TR" dirty="0" err="1" smtClean="0"/>
              <a:t>Stack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7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716" y="365125"/>
            <a:ext cx="4828673" cy="58118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notation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used</a:t>
            </a:r>
            <a:r>
              <a:rPr lang="tr-TR" dirty="0" smtClean="0"/>
              <a:t>:</a:t>
            </a:r>
            <a:endParaRPr lang="tr-TR" dirty="0"/>
          </a:p>
          <a:p>
            <a:r>
              <a:rPr lang="en-US" dirty="0"/>
              <a:t>A = contents of an address field in the instruction</a:t>
            </a:r>
          </a:p>
          <a:p>
            <a:r>
              <a:rPr lang="en-US" dirty="0"/>
              <a:t>R = contents of an address field in the instruction that refers to a </a:t>
            </a:r>
            <a:r>
              <a:rPr lang="en-US" dirty="0" smtClean="0"/>
              <a:t>register</a:t>
            </a:r>
            <a:endParaRPr lang="tr-TR" dirty="0" smtClean="0"/>
          </a:p>
          <a:p>
            <a:r>
              <a:rPr lang="en-US" dirty="0"/>
              <a:t>EA = actual (effective) address of the location containing the </a:t>
            </a:r>
            <a:r>
              <a:rPr lang="en-US" dirty="0" smtClean="0"/>
              <a:t>referenced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endParaRPr lang="tr-TR" dirty="0"/>
          </a:p>
          <a:p>
            <a:r>
              <a:rPr lang="en-US" dirty="0"/>
              <a:t>(X) = contents of memory location X or register X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809" y="44449"/>
            <a:ext cx="6803851" cy="676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687" y="31749"/>
            <a:ext cx="6854626" cy="679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4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t</a:t>
            </a:r>
            <a:r>
              <a:rPr lang="en-US" dirty="0" smtClean="0"/>
              <a:t>able indicates </a:t>
            </a:r>
            <a:r>
              <a:rPr lang="en-US" dirty="0"/>
              <a:t>the address calculation performed for each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61" y="2917327"/>
            <a:ext cx="11627477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61295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Before beginning this discussion, two comments need to be made. </a:t>
            </a:r>
            <a:endParaRPr lang="tr-TR" sz="3200" dirty="0" smtClean="0"/>
          </a:p>
          <a:p>
            <a:pPr lvl="1"/>
            <a:r>
              <a:rPr lang="en-US" sz="2800" dirty="0" smtClean="0"/>
              <a:t>First</a:t>
            </a:r>
            <a:r>
              <a:rPr lang="en-US" sz="2800" dirty="0"/>
              <a:t>, </a:t>
            </a:r>
            <a:r>
              <a:rPr lang="en-US" sz="2800" dirty="0" smtClean="0"/>
              <a:t>virtually</a:t>
            </a:r>
            <a:r>
              <a:rPr lang="tr-TR" sz="2800" dirty="0" smtClean="0"/>
              <a:t> </a:t>
            </a:r>
            <a:r>
              <a:rPr lang="en-US" sz="2800" dirty="0" smtClean="0"/>
              <a:t>all </a:t>
            </a:r>
            <a:r>
              <a:rPr lang="en-US" sz="2800" dirty="0"/>
              <a:t>computer architectures provide more than one of these addressing </a:t>
            </a:r>
            <a:r>
              <a:rPr lang="en-US" sz="2800" dirty="0" smtClean="0"/>
              <a:t>modes.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question arises as to how the processor can determine which address </a:t>
            </a:r>
            <a:r>
              <a:rPr lang="en-US" sz="2800" dirty="0" smtClean="0"/>
              <a:t>mode</a:t>
            </a:r>
            <a:r>
              <a:rPr lang="tr-TR" sz="2800" dirty="0" smtClean="0"/>
              <a:t> </a:t>
            </a:r>
            <a:r>
              <a:rPr lang="en-US" sz="2800" dirty="0" smtClean="0"/>
              <a:t>is </a:t>
            </a:r>
            <a:r>
              <a:rPr lang="en-US" sz="2800" dirty="0"/>
              <a:t>being used in a particular instruction. Several approaches are </a:t>
            </a:r>
            <a:r>
              <a:rPr lang="en-US" sz="2800" dirty="0" smtClean="0"/>
              <a:t>taken</a:t>
            </a:r>
            <a:r>
              <a:rPr lang="tr-TR" sz="2800" dirty="0" smtClean="0"/>
              <a:t>:</a:t>
            </a:r>
          </a:p>
          <a:p>
            <a:pPr lvl="2"/>
            <a:r>
              <a:rPr lang="en-US" dirty="0" smtClean="0"/>
              <a:t>Often</a:t>
            </a:r>
            <a:r>
              <a:rPr lang="en-US" dirty="0"/>
              <a:t>, </a:t>
            </a:r>
            <a:r>
              <a:rPr lang="en-US" dirty="0" smtClean="0"/>
              <a:t>different</a:t>
            </a:r>
            <a:r>
              <a:rPr lang="tr-TR" dirty="0" smtClean="0"/>
              <a:t> </a:t>
            </a:r>
            <a:r>
              <a:rPr lang="en-US" dirty="0" smtClean="0"/>
              <a:t>opcodes </a:t>
            </a:r>
            <a:r>
              <a:rPr lang="en-US" dirty="0"/>
              <a:t>will use different addressing modes. </a:t>
            </a:r>
            <a:endParaRPr lang="tr-TR" dirty="0" smtClean="0"/>
          </a:p>
          <a:p>
            <a:pPr lvl="2"/>
            <a:r>
              <a:rPr lang="en-US" dirty="0" smtClean="0"/>
              <a:t>Also</a:t>
            </a:r>
            <a:r>
              <a:rPr lang="en-US" dirty="0"/>
              <a:t>, one or more bits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format can be used as a </a:t>
            </a:r>
            <a:r>
              <a:rPr lang="en-US" i="1" dirty="0"/>
              <a:t>mode field. </a:t>
            </a:r>
            <a:r>
              <a:rPr lang="en-US" dirty="0"/>
              <a:t>The value of the mode field </a:t>
            </a:r>
            <a:r>
              <a:rPr lang="en-US" dirty="0" smtClean="0"/>
              <a:t>determines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addressing mode is to be used.</a:t>
            </a:r>
          </a:p>
          <a:p>
            <a:pPr lvl="1"/>
            <a:r>
              <a:rPr lang="en-US" sz="2800" dirty="0"/>
              <a:t>The second comment concerns the interpretation of the effective </a:t>
            </a:r>
            <a:r>
              <a:rPr lang="en-US" sz="2800" dirty="0" smtClean="0"/>
              <a:t>address</a:t>
            </a:r>
            <a:r>
              <a:rPr lang="tr-TR" sz="2800" dirty="0" smtClean="0"/>
              <a:t> </a:t>
            </a:r>
            <a:r>
              <a:rPr lang="en-US" sz="2800" dirty="0" smtClean="0"/>
              <a:t>(EA</a:t>
            </a:r>
            <a:r>
              <a:rPr lang="en-US" sz="2800" dirty="0"/>
              <a:t>). </a:t>
            </a:r>
            <a:endParaRPr lang="tr-TR" sz="2800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a system without virtual memory, the </a:t>
            </a:r>
            <a:r>
              <a:rPr lang="en-US" b="1" dirty="0"/>
              <a:t>effective address </a:t>
            </a:r>
            <a:r>
              <a:rPr lang="en-US" dirty="0"/>
              <a:t>will be either a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address or a register. </a:t>
            </a:r>
            <a:endParaRPr lang="tr-TR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a virtual memory system, the effective address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virtual </a:t>
            </a:r>
            <a:r>
              <a:rPr lang="en-US" dirty="0"/>
              <a:t>address or a register. The actual mapping to a physical address is a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memory management unit (MMU) and is invisible to the programmer.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30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Immediate</a:t>
            </a:r>
            <a:r>
              <a:rPr lang="tr-TR" b="1" dirty="0"/>
              <a:t> </a:t>
            </a:r>
            <a:r>
              <a:rPr lang="tr-TR" b="1" dirty="0" err="1"/>
              <a:t>Addressing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simplest form of addressing is </a:t>
            </a:r>
            <a:r>
              <a:rPr lang="en-US" b="1" dirty="0"/>
              <a:t>immediate addressing</a:t>
            </a:r>
            <a:r>
              <a:rPr lang="en-US" dirty="0"/>
              <a:t>, in which the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value </a:t>
            </a:r>
            <a:r>
              <a:rPr lang="en-US" dirty="0"/>
              <a:t>is present in the instruction</a:t>
            </a:r>
          </a:p>
          <a:p>
            <a:pPr marL="0" indent="0" algn="ctr">
              <a:buNone/>
            </a:pPr>
            <a:r>
              <a:rPr lang="tr-TR" dirty="0" err="1"/>
              <a:t>Operand</a:t>
            </a:r>
            <a:r>
              <a:rPr lang="tr-TR" dirty="0"/>
              <a:t> = A</a:t>
            </a:r>
          </a:p>
          <a:p>
            <a:pPr marL="0" indent="0">
              <a:buNone/>
            </a:pPr>
            <a:r>
              <a:rPr lang="en-US" dirty="0"/>
              <a:t>This mode can be used to define and use constants or set initial values of </a:t>
            </a:r>
            <a:r>
              <a:rPr lang="en-US" dirty="0" smtClean="0"/>
              <a:t>variables.</a:t>
            </a:r>
            <a:r>
              <a:rPr lang="tr-TR" dirty="0" smtClean="0"/>
              <a:t> </a:t>
            </a:r>
            <a:r>
              <a:rPr lang="en-US" dirty="0" smtClean="0"/>
              <a:t>Typically</a:t>
            </a:r>
            <a:r>
              <a:rPr lang="en-US" dirty="0"/>
              <a:t>, the number will be stored in </a:t>
            </a:r>
            <a:r>
              <a:rPr lang="en-US" dirty="0" smtClean="0"/>
              <a:t>two</a:t>
            </a:r>
            <a:r>
              <a:rPr lang="tr-TR" dirty="0" smtClean="0"/>
              <a:t>’</a:t>
            </a:r>
            <a:r>
              <a:rPr lang="en-US" dirty="0" smtClean="0"/>
              <a:t>s </a:t>
            </a:r>
            <a:r>
              <a:rPr lang="en-US" dirty="0"/>
              <a:t>complement form; the leftmost bit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operand field is used as a sign bit. When the operand is loaded into a data 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sign bit is extended to the left to the full data </a:t>
            </a:r>
            <a:r>
              <a:rPr lang="en-US" b="1" dirty="0"/>
              <a:t>word </a:t>
            </a:r>
            <a:r>
              <a:rPr lang="en-US" dirty="0"/>
              <a:t>size. In some cases,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immediate </a:t>
            </a:r>
            <a:r>
              <a:rPr lang="en-US" dirty="0"/>
              <a:t>binary value is interpreted as an unsigned nonnegative </a:t>
            </a:r>
            <a:r>
              <a:rPr lang="en-US" dirty="0" smtClean="0"/>
              <a:t>integer.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advantage of immediate addressing is that no memory reference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the instruction fetch is required to obtain the operand, thus saving one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cache cycle in the instruction cycle.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disadvantage is that the size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is restricted to the size of the address field, which, in most instruction </a:t>
            </a:r>
            <a:r>
              <a:rPr lang="en-US" dirty="0" smtClean="0"/>
              <a:t>sets,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small compared with the word length.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15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3105</Words>
  <Application>Microsoft Office PowerPoint</Application>
  <PresentationFormat>Widescreen</PresentationFormat>
  <Paragraphs>190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COM/BLM 376  Computer Architecture  Chapter 13 Instruction Sets: Adddressing Modes and Formats</vt:lpstr>
      <vt:lpstr>Outline</vt:lpstr>
      <vt:lpstr>PowerPoint Presentation</vt:lpstr>
      <vt:lpstr>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FORMATS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111</cp:revision>
  <dcterms:created xsi:type="dcterms:W3CDTF">2017-02-20T05:55:41Z</dcterms:created>
  <dcterms:modified xsi:type="dcterms:W3CDTF">2017-04-25T06:58:03Z</dcterms:modified>
</cp:coreProperties>
</file>