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80" r:id="rId4"/>
    <p:sldId id="281" r:id="rId5"/>
    <p:sldId id="260" r:id="rId6"/>
    <p:sldId id="282" r:id="rId7"/>
    <p:sldId id="261" r:id="rId8"/>
    <p:sldId id="283" r:id="rId9"/>
    <p:sldId id="259" r:id="rId10"/>
    <p:sldId id="28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6" autoAdjust="0"/>
    <p:restoredTop sz="94660"/>
  </p:normalViewPr>
  <p:slideViewPr>
    <p:cSldViewPr snapToGrid="0">
      <p:cViewPr varScale="1">
        <p:scale>
          <a:sx n="72" d="100"/>
          <a:sy n="72" d="100"/>
        </p:scale>
        <p:origin x="4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8568AB-582C-4303-A9DF-75B2BD8F81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DF7F17F-4887-446A-9D3E-63565A28C86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93BB52-3F82-4C96-997C-0F50CA16DBB8}"/>
              </a:ext>
            </a:extLst>
          </p:cNvPr>
          <p:cNvSpPr>
            <a:spLocks noGrp="1"/>
          </p:cNvSpPr>
          <p:nvPr>
            <p:ph type="dt" sz="half" idx="10"/>
          </p:nvPr>
        </p:nvSpPr>
        <p:spPr/>
        <p:txBody>
          <a:bodyPr/>
          <a:lstStyle/>
          <a:p>
            <a:fld id="{DF591A53-876A-4A22-A5D6-09F58D73C3E4}" type="datetimeFigureOut">
              <a:rPr lang="tr-TR" smtClean="0"/>
              <a:t>1.05.2020</a:t>
            </a:fld>
            <a:endParaRPr lang="tr-TR"/>
          </a:p>
        </p:txBody>
      </p:sp>
      <p:sp>
        <p:nvSpPr>
          <p:cNvPr id="5" name="Alt Bilgi Yer Tutucusu 4">
            <a:extLst>
              <a:ext uri="{FF2B5EF4-FFF2-40B4-BE49-F238E27FC236}">
                <a16:creationId xmlns:a16="http://schemas.microsoft.com/office/drawing/2014/main" id="{F4597EF5-0F94-4EA7-8909-6DDE56DEBE2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89AE2A-F1DC-45F7-BFED-E18B6BF0F20A}"/>
              </a:ext>
            </a:extLst>
          </p:cNvPr>
          <p:cNvSpPr>
            <a:spLocks noGrp="1"/>
          </p:cNvSpPr>
          <p:nvPr>
            <p:ph type="sldNum" sz="quarter" idx="12"/>
          </p:nvPr>
        </p:nvSpPr>
        <p:spPr/>
        <p:txBody>
          <a:bodyPr/>
          <a:lstStyle/>
          <a:p>
            <a:fld id="{8871C59A-4EA5-4003-9FFE-0CF6EFC864A8}" type="slidenum">
              <a:rPr lang="tr-TR" smtClean="0"/>
              <a:t>‹#›</a:t>
            </a:fld>
            <a:endParaRPr lang="tr-TR"/>
          </a:p>
        </p:txBody>
      </p:sp>
    </p:spTree>
    <p:extLst>
      <p:ext uri="{BB962C8B-B14F-4D97-AF65-F5344CB8AC3E}">
        <p14:creationId xmlns:p14="http://schemas.microsoft.com/office/powerpoint/2010/main" val="3490349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1.05.2020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normAutofit/>
          </a:bodyPr>
          <a:lstStyle/>
          <a:p>
            <a:r>
              <a:rPr lang="tr-TR" sz="3600" b="1" dirty="0"/>
              <a:t>Belge yönetimi </a:t>
            </a:r>
            <a:r>
              <a:rPr lang="tr-TR" sz="3600" b="1" cap="none" dirty="0"/>
              <a:t>ve</a:t>
            </a:r>
            <a:r>
              <a:rPr lang="tr-TR" sz="3600" b="1" dirty="0"/>
              <a:t> ELEKTRONİK BELGELER</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93340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4B74BD32-1C47-4A87-BF5F-61D4624DBA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5597" r="12254" b="1"/>
          <a:stretch/>
        </p:blipFill>
        <p:spPr bwMode="auto">
          <a:xfrm>
            <a:off x="8157374" y="10"/>
            <a:ext cx="4034626" cy="6857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p:cNvSpPr>
            <a:spLocks noGrp="1"/>
          </p:cNvSpPr>
          <p:nvPr>
            <p:ph idx="1"/>
          </p:nvPr>
        </p:nvSpPr>
        <p:spPr>
          <a:xfrm>
            <a:off x="913774" y="1491176"/>
            <a:ext cx="6672887" cy="4300024"/>
          </a:xfrm>
        </p:spPr>
        <p:txBody>
          <a:bodyPr>
            <a:normAutofit/>
          </a:bodyPr>
          <a:lstStyle/>
          <a:p>
            <a:pPr lvl="1">
              <a:lnSpc>
                <a:spcPct val="110000"/>
              </a:lnSpc>
            </a:pPr>
            <a:r>
              <a:rPr lang="tr-TR" sz="2400" dirty="0"/>
              <a:t>B</a:t>
            </a:r>
            <a:r>
              <a:rPr lang="tr-TR" sz="2400" cap="none" dirty="0"/>
              <a:t>irden fazla kişinin aynı anda belge üzerinde çalışabilme imkanı sağlar.</a:t>
            </a:r>
          </a:p>
          <a:p>
            <a:pPr lvl="1">
              <a:lnSpc>
                <a:spcPct val="110000"/>
              </a:lnSpc>
            </a:pPr>
            <a:r>
              <a:rPr lang="tr-TR" sz="2400" dirty="0"/>
              <a:t>Y</a:t>
            </a:r>
            <a:r>
              <a:rPr lang="tr-TR" sz="2400" cap="none" dirty="0"/>
              <a:t>üksek seviyede güvenliklidir.</a:t>
            </a:r>
            <a:endParaRPr lang="tr-TR" sz="2400" cap="none" dirty="0">
              <a:cs typeface="Times New Roman" pitchFamily="18" charset="0"/>
            </a:endParaRPr>
          </a:p>
          <a:p>
            <a:pPr lvl="1">
              <a:lnSpc>
                <a:spcPct val="110000"/>
              </a:lnSpc>
            </a:pPr>
            <a:r>
              <a:rPr lang="tr-TR" sz="2400" cap="none" dirty="0">
                <a:cs typeface="Times New Roman" pitchFamily="18" charset="0"/>
              </a:rPr>
              <a:t>Güvenli olarak mekandan bağımsız erişim imkanı sağlar.</a:t>
            </a:r>
          </a:p>
          <a:p>
            <a:pPr lvl="1">
              <a:lnSpc>
                <a:spcPct val="110000"/>
              </a:lnSpc>
            </a:pPr>
            <a:r>
              <a:rPr lang="tr-TR" sz="2400" cap="none" dirty="0">
                <a:cs typeface="Times New Roman" pitchFamily="18" charset="0"/>
              </a:rPr>
              <a:t>Evrak akışını hızlı ve doğru sonuçlandırır.</a:t>
            </a:r>
          </a:p>
          <a:p>
            <a:pPr lvl="1">
              <a:lnSpc>
                <a:spcPct val="110000"/>
              </a:lnSpc>
            </a:pPr>
            <a:r>
              <a:rPr lang="tr-TR" sz="2400" cap="none" dirty="0">
                <a:cs typeface="Times New Roman" pitchFamily="18" charset="0"/>
              </a:rPr>
              <a:t>Süreçlerde tıkanan noktaları raporlar.</a:t>
            </a:r>
          </a:p>
          <a:p>
            <a:pPr lvl="1">
              <a:lnSpc>
                <a:spcPct val="110000"/>
              </a:lnSpc>
            </a:pPr>
            <a:r>
              <a:rPr lang="tr-TR" sz="2400" cap="none" dirty="0">
                <a:cs typeface="Times New Roman" pitchFamily="18" charset="0"/>
              </a:rPr>
              <a:t>Saklanan belgeyi, yönetilen bilgiye dönüştürür.</a:t>
            </a:r>
          </a:p>
          <a:p>
            <a:pPr lvl="1">
              <a:lnSpc>
                <a:spcPct val="110000"/>
              </a:lnSpc>
            </a:pPr>
            <a:endParaRPr lang="tr-TR" sz="900" cap="none" dirty="0"/>
          </a:p>
          <a:p>
            <a:pPr>
              <a:lnSpc>
                <a:spcPct val="110000"/>
              </a:lnSpc>
            </a:pPr>
            <a:endParaRPr lang="tr-TR" sz="900" dirty="0"/>
          </a:p>
        </p:txBody>
      </p:sp>
      <p:sp>
        <p:nvSpPr>
          <p:cNvPr id="5" name="Slayt Numarası Yer Tutucusu 4"/>
          <p:cNvSpPr>
            <a:spLocks noGrp="1"/>
          </p:cNvSpPr>
          <p:nvPr>
            <p:ph type="sldNum" sz="quarter" idx="12"/>
          </p:nvPr>
        </p:nvSpPr>
        <p:spPr>
          <a:xfrm>
            <a:off x="10514011" y="5883275"/>
            <a:ext cx="764215" cy="365125"/>
          </a:xfrm>
        </p:spPr>
        <p:txBody>
          <a:bodyPr>
            <a:normAutofit/>
          </a:bodyPr>
          <a:lstStyle/>
          <a:p>
            <a:pPr>
              <a:spcAft>
                <a:spcPts val="600"/>
              </a:spcAft>
            </a:pPr>
            <a:fld id="{F302176B-0E47-46AC-8F43-DAB4B8A37D06}" type="slidenum">
              <a:rPr lang="tr-TR">
                <a:solidFill>
                  <a:schemeClr val="bg1"/>
                </a:solidFill>
              </a:rPr>
              <a:pPr>
                <a:spcAft>
                  <a:spcPts val="600"/>
                </a:spcAft>
              </a:pPr>
              <a:t>10</a:t>
            </a:fld>
            <a:endParaRPr lang="tr-TR">
              <a:solidFill>
                <a:schemeClr val="bg1"/>
              </a:solidFill>
            </a:endParaRPr>
          </a:p>
        </p:txBody>
      </p:sp>
    </p:spTree>
    <p:extLst>
      <p:ext uri="{BB962C8B-B14F-4D97-AF65-F5344CB8AC3E}">
        <p14:creationId xmlns:p14="http://schemas.microsoft.com/office/powerpoint/2010/main" val="3416679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48508C-E500-453B-8A0B-C8DAB9C32300}"/>
              </a:ext>
            </a:extLst>
          </p:cNvPr>
          <p:cNvSpPr>
            <a:spLocks noGrp="1"/>
          </p:cNvSpPr>
          <p:nvPr>
            <p:ph type="title"/>
          </p:nvPr>
        </p:nvSpPr>
        <p:spPr/>
        <p:txBody>
          <a:bodyPr/>
          <a:lstStyle/>
          <a:p>
            <a:r>
              <a:rPr lang="tr-TR" b="1" dirty="0">
                <a:solidFill>
                  <a:schemeClr val="tx1">
                    <a:lumMod val="85000"/>
                    <a:lumOff val="15000"/>
                  </a:schemeClr>
                </a:solidFill>
              </a:rPr>
              <a:t>BELGE YÖNETİMİ</a:t>
            </a:r>
            <a:endParaRPr lang="tr-TR" b="1" dirty="0"/>
          </a:p>
        </p:txBody>
      </p:sp>
      <p:sp>
        <p:nvSpPr>
          <p:cNvPr id="3" name="İçerik Yer Tutucusu 2">
            <a:extLst>
              <a:ext uri="{FF2B5EF4-FFF2-40B4-BE49-F238E27FC236}">
                <a16:creationId xmlns:a16="http://schemas.microsoft.com/office/drawing/2014/main" id="{D758C858-CF54-401A-B955-20F83241CCE5}"/>
              </a:ext>
            </a:extLst>
          </p:cNvPr>
          <p:cNvSpPr>
            <a:spLocks noGrp="1"/>
          </p:cNvSpPr>
          <p:nvPr>
            <p:ph idx="1"/>
          </p:nvPr>
        </p:nvSpPr>
        <p:spPr>
          <a:xfrm>
            <a:off x="913775" y="2067339"/>
            <a:ext cx="10364452" cy="3723861"/>
          </a:xfrm>
        </p:spPr>
        <p:txBody>
          <a:bodyPr/>
          <a:lstStyle/>
          <a:p>
            <a:pPr marL="388620" indent="-342900" algn="just">
              <a:buFont typeface="Wingdings" panose="05000000000000000000" pitchFamily="2" charset="2"/>
              <a:buChar char="ü"/>
            </a:pPr>
            <a:r>
              <a:rPr lang="tr-TR" sz="2400" b="1" i="1" cap="none" dirty="0">
                <a:cs typeface="Times New Roman" pitchFamily="18" charset="0"/>
              </a:rPr>
              <a:t>Belge, </a:t>
            </a:r>
            <a:r>
              <a:rPr lang="tr-TR" sz="2400" cap="none" dirty="0">
                <a:cs typeface="Times New Roman" pitchFamily="18" charset="0"/>
              </a:rPr>
              <a:t>iş etkinlikleri sırasında kurum tarafından üretilen ya da sağlanan doküman araçlarıdır.</a:t>
            </a:r>
            <a:endParaRPr lang="tr-TR" sz="2400" b="1" cap="none" dirty="0">
              <a:cs typeface="Times New Roman" pitchFamily="18" charset="0"/>
            </a:endParaRPr>
          </a:p>
          <a:p>
            <a:pPr marL="388620" indent="-342900" algn="just">
              <a:buFont typeface="Wingdings" panose="05000000000000000000" pitchFamily="2" charset="2"/>
              <a:buChar char="ü"/>
            </a:pPr>
            <a:r>
              <a:rPr lang="tr-TR" sz="2400" b="1" i="1" cap="none" dirty="0">
                <a:cs typeface="Times New Roman" pitchFamily="18" charset="0"/>
              </a:rPr>
              <a:t>Belge yönetimi, </a:t>
            </a:r>
            <a:r>
              <a:rPr lang="tr-TR" sz="2400" cap="none" dirty="0">
                <a:cs typeface="Times New Roman" pitchFamily="18" charset="0"/>
              </a:rPr>
              <a:t>belgenin oluşma ve takip eden aşamalardaki işlemlerin kontrol altına alınması, belli bir sistemi içerisinde sağlıklı bir şekilde işlemesini sağlamanın yoludur. belgelerin üretimi, organizasyonu, korunması, kullanımı erişimi ve düzenlenmesinde ekonomi ve verimlilik sağlamak için oluşturulan bir programın uygulanmasıdır.</a:t>
            </a:r>
          </a:p>
          <a:p>
            <a:endParaRPr lang="tr-TR" dirty="0"/>
          </a:p>
        </p:txBody>
      </p:sp>
    </p:spTree>
    <p:extLst>
      <p:ext uri="{BB962C8B-B14F-4D97-AF65-F5344CB8AC3E}">
        <p14:creationId xmlns:p14="http://schemas.microsoft.com/office/powerpoint/2010/main" val="3661492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3775" y="993913"/>
            <a:ext cx="10364452" cy="4797288"/>
          </a:xfrm>
        </p:spPr>
        <p:txBody>
          <a:bodyPr>
            <a:normAutofit/>
          </a:bodyPr>
          <a:lstStyle/>
          <a:p>
            <a:pPr marL="0" indent="0" algn="ctr">
              <a:lnSpc>
                <a:spcPct val="150000"/>
              </a:lnSpc>
              <a:buNone/>
            </a:pPr>
            <a:r>
              <a:rPr lang="tr-TR" sz="3200" b="1" cap="none" dirty="0"/>
              <a:t>Bürolarda Belge Yönetiminin Yararları; </a:t>
            </a:r>
          </a:p>
          <a:p>
            <a:pPr lvl="2" algn="just">
              <a:lnSpc>
                <a:spcPct val="150000"/>
              </a:lnSpc>
              <a:buFont typeface="Wingdings" panose="05000000000000000000" pitchFamily="2" charset="2"/>
              <a:buChar char="v"/>
            </a:pPr>
            <a:r>
              <a:rPr lang="tr-TR" sz="2400" dirty="0"/>
              <a:t>K</a:t>
            </a:r>
            <a:r>
              <a:rPr lang="tr-TR" sz="2400" cap="none" dirty="0"/>
              <a:t>arar vermede destek sağlar.</a:t>
            </a:r>
          </a:p>
          <a:p>
            <a:pPr lvl="2" algn="just">
              <a:buFont typeface="Wingdings" panose="05000000000000000000" pitchFamily="2" charset="2"/>
              <a:buChar char="v"/>
            </a:pPr>
            <a:r>
              <a:rPr lang="tr-TR" sz="2400" dirty="0"/>
              <a:t>K</a:t>
            </a:r>
            <a:r>
              <a:rPr lang="tr-TR" sz="2400" cap="none" dirty="0"/>
              <a:t>ırtasiyeciliği önler ve maliyeti azalır.</a:t>
            </a:r>
          </a:p>
          <a:p>
            <a:pPr lvl="2" algn="just">
              <a:buFont typeface="Wingdings" panose="05000000000000000000" pitchFamily="2" charset="2"/>
              <a:buChar char="v"/>
            </a:pPr>
            <a:r>
              <a:rPr lang="tr-TR" sz="2400" dirty="0"/>
              <a:t>B</a:t>
            </a:r>
            <a:r>
              <a:rPr lang="tr-TR" sz="2400" cap="none" dirty="0"/>
              <a:t>elge yönetimine sistematik yaklaşım sağlar.</a:t>
            </a:r>
          </a:p>
          <a:p>
            <a:pPr lvl="2" algn="just">
              <a:buFont typeface="Wingdings" panose="05000000000000000000" pitchFamily="2" charset="2"/>
              <a:buChar char="v"/>
            </a:pPr>
            <a:r>
              <a:rPr lang="tr-TR" sz="2400" dirty="0"/>
              <a:t>Ö</a:t>
            </a:r>
            <a:r>
              <a:rPr lang="tr-TR" sz="2400" cap="none" dirty="0"/>
              <a:t>rgütsel ve yönetsel faaliyetlerde etkinlik sağlanır.</a:t>
            </a:r>
          </a:p>
          <a:p>
            <a:pPr lvl="2" algn="just">
              <a:buFont typeface="Wingdings" panose="05000000000000000000" pitchFamily="2" charset="2"/>
              <a:buChar char="v"/>
            </a:pPr>
            <a:r>
              <a:rPr lang="tr-TR" sz="2400" dirty="0"/>
              <a:t>Ö</a:t>
            </a:r>
            <a:r>
              <a:rPr lang="tr-TR" sz="2400" cap="none" dirty="0"/>
              <a:t>rgütsel hafıza oluşturarak bilgi ihtiyacını oluşturur.</a:t>
            </a:r>
          </a:p>
          <a:p>
            <a:pPr lvl="2" algn="just">
              <a:buFont typeface="Wingdings" panose="05000000000000000000" pitchFamily="2" charset="2"/>
              <a:buChar char="v"/>
            </a:pPr>
            <a:r>
              <a:rPr lang="tr-TR" sz="2400" dirty="0"/>
              <a:t>T</a:t>
            </a:r>
            <a:r>
              <a:rPr lang="tr-TR" sz="2400" cap="none" dirty="0"/>
              <a:t>arihsel araştırmalara kaynak sağlar.</a:t>
            </a:r>
          </a:p>
          <a:p>
            <a:pPr lvl="2" algn="just">
              <a:buFont typeface="Wingdings" panose="05000000000000000000" pitchFamily="2" charset="2"/>
              <a:buChar char="v"/>
            </a:pPr>
            <a:r>
              <a:rPr lang="tr-TR" sz="2400" dirty="0"/>
              <a:t>A</a:t>
            </a:r>
            <a:r>
              <a:rPr lang="tr-TR" sz="2400" cap="none" dirty="0"/>
              <a:t>rşiv çalışmalarına nitelik kazandırır.</a:t>
            </a:r>
          </a:p>
          <a:p>
            <a:pPr marL="514350" indent="-514350">
              <a:buAutoNum type="arabicPeriod"/>
            </a:pPr>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t>3</a:t>
            </a:fld>
            <a:endParaRPr lang="tr-TR"/>
          </a:p>
        </p:txBody>
      </p:sp>
    </p:spTree>
    <p:extLst>
      <p:ext uri="{BB962C8B-B14F-4D97-AF65-F5344CB8AC3E}">
        <p14:creationId xmlns:p14="http://schemas.microsoft.com/office/powerpoint/2010/main" val="1562352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cap="none" dirty="0"/>
              <a:t>Belge Yönetiminin Örgütsel Açıdan Önemi</a:t>
            </a:r>
          </a:p>
        </p:txBody>
      </p:sp>
      <p:sp>
        <p:nvSpPr>
          <p:cNvPr id="3" name="İçerik Yer Tutucusu 2"/>
          <p:cNvSpPr>
            <a:spLocks noGrp="1"/>
          </p:cNvSpPr>
          <p:nvPr>
            <p:ph idx="1"/>
          </p:nvPr>
        </p:nvSpPr>
        <p:spPr/>
        <p:txBody>
          <a:bodyPr>
            <a:normAutofit/>
          </a:bodyPr>
          <a:lstStyle/>
          <a:p>
            <a:pPr algn="just"/>
            <a:r>
              <a:rPr lang="tr-TR" sz="2400" dirty="0"/>
              <a:t>K</a:t>
            </a:r>
            <a:r>
              <a:rPr lang="tr-TR" sz="2400" cap="none" dirty="0"/>
              <a:t>amu hukukunda idarenin her türlü eylem ve işlemine karşı yargı yolunun işletilebilmesi için örgütsel faaliyetlerin belgeler üzerinde yapılması, yasal bir zorunluluktur.</a:t>
            </a:r>
          </a:p>
          <a:p>
            <a:pPr algn="just"/>
            <a:r>
              <a:rPr lang="tr-TR" sz="2400" dirty="0"/>
              <a:t>B</a:t>
            </a:r>
            <a:r>
              <a:rPr lang="tr-TR" sz="2400" cap="none" dirty="0"/>
              <a:t>elge yönetim sistemi biriken evraklar nedeniyle arşiv yönetimini içerir.</a:t>
            </a:r>
            <a:endParaRPr lang="tr-TR" sz="2400" dirty="0"/>
          </a:p>
        </p:txBody>
      </p:sp>
      <p:sp>
        <p:nvSpPr>
          <p:cNvPr id="5" name="Slayt Numarası Yer Tutucusu 4"/>
          <p:cNvSpPr>
            <a:spLocks noGrp="1"/>
          </p:cNvSpPr>
          <p:nvPr>
            <p:ph type="sldNum" sz="quarter" idx="12"/>
          </p:nvPr>
        </p:nvSpPr>
        <p:spPr/>
        <p:txBody>
          <a:bodyPr/>
          <a:lstStyle/>
          <a:p>
            <a:fld id="{F302176B-0E47-46AC-8F43-DAB4B8A37D06}" type="slidenum">
              <a:rPr lang="tr-TR" smtClean="0"/>
              <a:t>4</a:t>
            </a:fld>
            <a:endParaRPr lang="tr-TR"/>
          </a:p>
        </p:txBody>
      </p:sp>
    </p:spTree>
    <p:extLst>
      <p:ext uri="{BB962C8B-B14F-4D97-AF65-F5344CB8AC3E}">
        <p14:creationId xmlns:p14="http://schemas.microsoft.com/office/powerpoint/2010/main" val="2353399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209800" y="764704"/>
            <a:ext cx="7772400" cy="792088"/>
          </a:xfrm>
        </p:spPr>
        <p:txBody>
          <a:bodyPr/>
          <a:lstStyle/>
          <a:p>
            <a:r>
              <a:rPr lang="tr-TR" sz="3200" b="1" cap="none" dirty="0"/>
              <a:t>Belge Yönetiminin Basitleştirilmesi</a:t>
            </a:r>
          </a:p>
        </p:txBody>
      </p:sp>
      <p:sp>
        <p:nvSpPr>
          <p:cNvPr id="3" name="Alt Başlık 2"/>
          <p:cNvSpPr>
            <a:spLocks noGrp="1"/>
          </p:cNvSpPr>
          <p:nvPr>
            <p:ph type="subTitle" idx="1"/>
          </p:nvPr>
        </p:nvSpPr>
        <p:spPr>
          <a:xfrm>
            <a:off x="1404730" y="1772816"/>
            <a:ext cx="9581321" cy="4608512"/>
          </a:xfrm>
        </p:spPr>
        <p:txBody>
          <a:bodyPr>
            <a:normAutofit/>
          </a:bodyPr>
          <a:lstStyle/>
          <a:p>
            <a:pPr marL="457200" indent="-457200" algn="just">
              <a:buAutoNum type="arabicPeriod"/>
            </a:pPr>
            <a:r>
              <a:rPr lang="tr-TR" dirty="0">
                <a:solidFill>
                  <a:schemeClr val="tx1"/>
                </a:solidFill>
              </a:rPr>
              <a:t>B</a:t>
            </a:r>
            <a:r>
              <a:rPr lang="tr-TR" cap="none" dirty="0">
                <a:solidFill>
                  <a:schemeClr val="tx1"/>
                </a:solidFill>
              </a:rPr>
              <a:t>asitleştirilmesi istenen konu seçilir.</a:t>
            </a:r>
          </a:p>
          <a:p>
            <a:pPr marL="457200" indent="-457200" algn="just">
              <a:buFont typeface="+mj-lt"/>
              <a:buAutoNum type="arabicPeriod"/>
            </a:pPr>
            <a:r>
              <a:rPr lang="tr-TR" dirty="0">
                <a:solidFill>
                  <a:schemeClr val="tx1"/>
                </a:solidFill>
              </a:rPr>
              <a:t>S</a:t>
            </a:r>
            <a:r>
              <a:rPr lang="tr-TR" cap="none" dirty="0">
                <a:solidFill>
                  <a:schemeClr val="tx1"/>
                </a:solidFill>
              </a:rPr>
              <a:t>eçilen konunun ayrıntılarıyla incelenir ve bunlar formlarla saptanır</a:t>
            </a:r>
            <a:r>
              <a:rPr lang="tr-TR" dirty="0">
                <a:solidFill>
                  <a:schemeClr val="tx1"/>
                </a:solidFill>
              </a:rPr>
              <a:t>. S</a:t>
            </a:r>
            <a:r>
              <a:rPr lang="tr-TR" cap="none" dirty="0">
                <a:solidFill>
                  <a:schemeClr val="tx1"/>
                </a:solidFill>
              </a:rPr>
              <a:t>aptanan konular, bilimsel yöntemlerle analiz edilip, sakıncalar bir yere yazılır.</a:t>
            </a:r>
          </a:p>
          <a:p>
            <a:pPr marL="457200" indent="-457200" algn="just">
              <a:buFont typeface="+mj-lt"/>
              <a:buAutoNum type="arabicPeriod"/>
            </a:pPr>
            <a:r>
              <a:rPr lang="tr-TR" dirty="0">
                <a:solidFill>
                  <a:schemeClr val="tx1"/>
                </a:solidFill>
              </a:rPr>
              <a:t>B</a:t>
            </a:r>
            <a:r>
              <a:rPr lang="tr-TR" cap="none" dirty="0">
                <a:solidFill>
                  <a:schemeClr val="tx1"/>
                </a:solidFill>
              </a:rPr>
              <a:t>u yöntemin kullanılması veya kullanılmaması gerektiği araştırılır. </a:t>
            </a:r>
            <a:r>
              <a:rPr lang="tr-TR" dirty="0">
                <a:solidFill>
                  <a:schemeClr val="tx1"/>
                </a:solidFill>
              </a:rPr>
              <a:t>B</a:t>
            </a:r>
            <a:r>
              <a:rPr lang="tr-TR" cap="none" dirty="0">
                <a:solidFill>
                  <a:schemeClr val="tx1"/>
                </a:solidFill>
              </a:rPr>
              <a:t>u durumlarda yöntemin bazı aşamalarının çıkarılması gerekebilir.</a:t>
            </a:r>
          </a:p>
          <a:p>
            <a:pPr marL="457200" indent="-457200" algn="just">
              <a:buFont typeface="+mj-lt"/>
              <a:buAutoNum type="arabicPeriod"/>
            </a:pPr>
            <a:r>
              <a:rPr lang="tr-TR" dirty="0">
                <a:solidFill>
                  <a:schemeClr val="tx1"/>
                </a:solidFill>
              </a:rPr>
              <a:t>S</a:t>
            </a:r>
            <a:r>
              <a:rPr lang="tr-TR" cap="none" dirty="0">
                <a:solidFill>
                  <a:schemeClr val="tx1"/>
                </a:solidFill>
              </a:rPr>
              <a:t>aptanan sorunların çözüm yolları düşünülür. Farklı öneriler hazırlanarak ilgili kişilerle görüşülerek test edilir.</a:t>
            </a:r>
          </a:p>
          <a:p>
            <a:pPr marL="457200" indent="-457200" algn="just">
              <a:buFont typeface="+mj-lt"/>
              <a:buAutoNum type="arabicPeriod"/>
            </a:pPr>
            <a:r>
              <a:rPr lang="tr-TR" dirty="0">
                <a:solidFill>
                  <a:schemeClr val="tx1"/>
                </a:solidFill>
              </a:rPr>
              <a:t>E</a:t>
            </a:r>
            <a:r>
              <a:rPr lang="tr-TR" cap="none" dirty="0">
                <a:solidFill>
                  <a:schemeClr val="tx1"/>
                </a:solidFill>
              </a:rPr>
              <a:t>n son uygun görülen yeni yöntemler seçilir ve bir süre denenir. </a:t>
            </a:r>
            <a:r>
              <a:rPr lang="tr-TR" dirty="0">
                <a:solidFill>
                  <a:schemeClr val="tx1"/>
                </a:solidFill>
              </a:rPr>
              <a:t>S</a:t>
            </a:r>
            <a:r>
              <a:rPr lang="tr-TR" cap="none" dirty="0">
                <a:solidFill>
                  <a:schemeClr val="tx1"/>
                </a:solidFill>
              </a:rPr>
              <a:t>orun olan yönler düzeltilir, geliştirilir ve geliştirilen yöntem uygulanmaya konulur.</a:t>
            </a:r>
            <a:endParaRPr lang="tr-TR" dirty="0">
              <a:solidFill>
                <a:schemeClr val="tx1"/>
              </a:solidFill>
            </a:endParaRPr>
          </a:p>
        </p:txBody>
      </p:sp>
    </p:spTree>
    <p:extLst>
      <p:ext uri="{BB962C8B-B14F-4D97-AF65-F5344CB8AC3E}">
        <p14:creationId xmlns:p14="http://schemas.microsoft.com/office/powerpoint/2010/main" val="952517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5303D6B0-7897-4CA4-85C7-2FD96E39B87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121445" y="1814732"/>
            <a:ext cx="3427091" cy="3607464"/>
          </a:xfrm>
          <a:prstGeom prst="roundRect">
            <a:avLst>
              <a:gd name="adj" fmla="val 530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Başlık 1">
            <a:extLst>
              <a:ext uri="{FF2B5EF4-FFF2-40B4-BE49-F238E27FC236}">
                <a16:creationId xmlns:a16="http://schemas.microsoft.com/office/drawing/2014/main" id="{8F8B1932-4512-4F3D-BF54-A97B6DB971DA}"/>
              </a:ext>
            </a:extLst>
          </p:cNvPr>
          <p:cNvSpPr>
            <a:spLocks noGrp="1"/>
          </p:cNvSpPr>
          <p:nvPr>
            <p:ph type="title"/>
          </p:nvPr>
        </p:nvSpPr>
        <p:spPr>
          <a:xfrm>
            <a:off x="913776" y="640831"/>
            <a:ext cx="6564205" cy="988897"/>
          </a:xfrm>
        </p:spPr>
        <p:txBody>
          <a:bodyPr>
            <a:normAutofit/>
          </a:bodyPr>
          <a:lstStyle/>
          <a:p>
            <a:r>
              <a:rPr lang="tr-TR" sz="3200" b="1" cap="none" dirty="0"/>
              <a:t>Elektronik Belge Sistemi</a:t>
            </a:r>
          </a:p>
        </p:txBody>
      </p:sp>
      <p:sp>
        <p:nvSpPr>
          <p:cNvPr id="3" name="İçerik Yer Tutucusu 2">
            <a:extLst>
              <a:ext uri="{FF2B5EF4-FFF2-40B4-BE49-F238E27FC236}">
                <a16:creationId xmlns:a16="http://schemas.microsoft.com/office/drawing/2014/main" id="{E3B04207-75C4-4AF2-A3A9-1BBBD25AA4AC}"/>
              </a:ext>
            </a:extLst>
          </p:cNvPr>
          <p:cNvSpPr>
            <a:spLocks noGrp="1"/>
          </p:cNvSpPr>
          <p:nvPr>
            <p:ph sz="quarter" idx="13"/>
          </p:nvPr>
        </p:nvSpPr>
        <p:spPr>
          <a:xfrm>
            <a:off x="913774" y="1629728"/>
            <a:ext cx="6809389" cy="4618674"/>
          </a:xfrm>
        </p:spPr>
        <p:txBody>
          <a:bodyPr>
            <a:normAutofit/>
          </a:bodyPr>
          <a:lstStyle/>
          <a:p>
            <a:pPr marL="0" indent="0">
              <a:buNone/>
            </a:pPr>
            <a:r>
              <a:rPr lang="tr-TR" dirty="0"/>
              <a:t>EBYS </a:t>
            </a:r>
            <a:r>
              <a:rPr lang="tr-TR" cap="none" dirty="0"/>
              <a:t>ile, gerek kurum içi arası yazışmaları gerek başka kamu kurum ve kuruluşlarıyla olan yazışmaların bilgisayar ortamında gerçekleşmesini sağlayarak;</a:t>
            </a:r>
            <a:br>
              <a:rPr lang="tr-TR" cap="none" dirty="0"/>
            </a:br>
            <a:r>
              <a:rPr lang="tr-TR" cap="none" dirty="0"/>
              <a:t>yazışmaların standartlaşması,</a:t>
            </a:r>
          </a:p>
          <a:p>
            <a:pPr lvl="1">
              <a:buFont typeface="Courier New" panose="02070309020205020404" pitchFamily="49" charset="0"/>
              <a:buChar char="o"/>
            </a:pPr>
            <a:r>
              <a:rPr lang="tr-TR" sz="2000" cap="none" dirty="0"/>
              <a:t>Yazışmaların sevk edilmesi,</a:t>
            </a:r>
          </a:p>
          <a:p>
            <a:pPr lvl="1">
              <a:buFont typeface="Courier New" panose="02070309020205020404" pitchFamily="49" charset="0"/>
              <a:buChar char="o"/>
            </a:pPr>
            <a:r>
              <a:rPr lang="tr-TR" sz="2000" cap="none" dirty="0"/>
              <a:t>Paraf ve onay sürelerinin kısaltılması,</a:t>
            </a:r>
          </a:p>
          <a:p>
            <a:pPr lvl="1">
              <a:buFont typeface="Courier New" panose="02070309020205020404" pitchFamily="49" charset="0"/>
              <a:buChar char="o"/>
            </a:pPr>
            <a:r>
              <a:rPr lang="tr-TR" sz="2000" cap="none" dirty="0"/>
              <a:t>Harcanan emek, zaman ve kırtasiye maliyetlerinden tasarruf edilmesi,</a:t>
            </a:r>
          </a:p>
          <a:p>
            <a:pPr lvl="1">
              <a:buFont typeface="Courier New" panose="02070309020205020404" pitchFamily="49" charset="0"/>
              <a:buChar char="o"/>
            </a:pPr>
            <a:r>
              <a:rPr lang="tr-TR" sz="2000" cap="none" dirty="0"/>
              <a:t>Yazışmaların sağlıklı bir şekilde arşivlenmesi, hedeflenmektedir.</a:t>
            </a:r>
          </a:p>
          <a:p>
            <a:pPr>
              <a:buFont typeface="Courier New" panose="02070309020205020404" pitchFamily="49" charset="0"/>
              <a:buChar char="o"/>
            </a:pPr>
            <a:endParaRPr lang="tr-TR" dirty="0"/>
          </a:p>
        </p:txBody>
      </p:sp>
    </p:spTree>
    <p:extLst>
      <p:ext uri="{BB962C8B-B14F-4D97-AF65-F5344CB8AC3E}">
        <p14:creationId xmlns:p14="http://schemas.microsoft.com/office/powerpoint/2010/main" val="2861734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3775" y="618517"/>
            <a:ext cx="10364451" cy="772961"/>
          </a:xfrm>
        </p:spPr>
        <p:txBody>
          <a:bodyPr/>
          <a:lstStyle/>
          <a:p>
            <a:r>
              <a:rPr lang="tr-TR" b="1" cap="none" dirty="0"/>
              <a:t>Elektronik Ortamda Belge Yönetimi</a:t>
            </a:r>
          </a:p>
        </p:txBody>
      </p:sp>
      <p:sp>
        <p:nvSpPr>
          <p:cNvPr id="3" name="İçerik Yer Tutucusu 2"/>
          <p:cNvSpPr>
            <a:spLocks noGrp="1"/>
          </p:cNvSpPr>
          <p:nvPr>
            <p:ph idx="1"/>
          </p:nvPr>
        </p:nvSpPr>
        <p:spPr>
          <a:xfrm>
            <a:off x="1060174" y="1550504"/>
            <a:ext cx="9833113" cy="3233531"/>
          </a:xfrm>
        </p:spPr>
        <p:txBody>
          <a:bodyPr>
            <a:normAutofit lnSpcReduction="10000"/>
          </a:bodyPr>
          <a:lstStyle/>
          <a:p>
            <a:r>
              <a:rPr lang="tr-TR" sz="1800" cap="none" dirty="0"/>
              <a:t>Evrak yönetiminin  elektronik ortamda basitleştirilmesi ve arşivlenmesi gibi konularda «</a:t>
            </a:r>
            <a:r>
              <a:rPr lang="tr-TR" sz="1800" b="1" dirty="0"/>
              <a:t>DYS</a:t>
            </a:r>
            <a:r>
              <a:rPr lang="tr-TR" sz="1800" dirty="0"/>
              <a:t> </a:t>
            </a:r>
            <a:r>
              <a:rPr lang="tr-TR" sz="1800" cap="none" dirty="0"/>
              <a:t>Doküman Yönetim Sistemi</a:t>
            </a:r>
            <a:r>
              <a:rPr lang="tr-TR" sz="1800" b="1" dirty="0"/>
              <a:t>, DAYS </a:t>
            </a:r>
            <a:r>
              <a:rPr lang="tr-TR" sz="1800" cap="none" dirty="0"/>
              <a:t>Doküman Arşiv Yönetim Sistemleri</a:t>
            </a:r>
            <a:r>
              <a:rPr lang="tr-TR" sz="1800" dirty="0"/>
              <a:t>, </a:t>
            </a:r>
            <a:r>
              <a:rPr lang="tr-TR" sz="1800" b="1" cap="none" dirty="0"/>
              <a:t>EBYS</a:t>
            </a:r>
            <a:r>
              <a:rPr lang="tr-TR" sz="1800" cap="none" dirty="0"/>
              <a:t> Elektronik Belge Yönetim Sistemleri</a:t>
            </a:r>
            <a:r>
              <a:rPr lang="tr-TR" sz="1800" dirty="0"/>
              <a:t>, </a:t>
            </a:r>
            <a:r>
              <a:rPr lang="tr-TR" sz="1800" b="1" dirty="0"/>
              <a:t>EDYS</a:t>
            </a:r>
            <a:r>
              <a:rPr lang="tr-TR" sz="1800" dirty="0"/>
              <a:t> </a:t>
            </a:r>
            <a:r>
              <a:rPr lang="tr-TR" sz="1800" cap="none" dirty="0"/>
              <a:t>Elektronik Doküman Yönetim Sistemleri» gibi sistemler öncü olarak sayılmaktadır.</a:t>
            </a:r>
            <a:endParaRPr lang="tr-TR" sz="1800" dirty="0"/>
          </a:p>
          <a:p>
            <a:r>
              <a:rPr lang="tr-TR" sz="1800" dirty="0"/>
              <a:t>G</a:t>
            </a:r>
            <a:r>
              <a:rPr lang="tr-TR" sz="1800" cap="none" dirty="0"/>
              <a:t>enel olarak işlevsellikleri kâğıt ortamındaki evrakları farklı tarama yöntemleri ile sayısallaştıran ve elektronik ortama alınan bu dokümanları yasal saklama sürelerince saklama, intranet veya internetten kurum personellerine veya yetkisi olan kullanıcılar için araştırmaya açma, sorgulama, görüntüleme, raporlama gibi farklı servis ve modüllerden oluşan uygulama yönetim sistemleridir</a:t>
            </a:r>
            <a:r>
              <a:rPr lang="tr-TR" sz="1800" dirty="0"/>
              <a:t>. </a:t>
            </a:r>
          </a:p>
          <a:p>
            <a:r>
              <a:rPr lang="tr-TR" sz="1800" dirty="0"/>
              <a:t>S</a:t>
            </a:r>
            <a:r>
              <a:rPr lang="tr-TR" sz="1800" cap="none" dirty="0"/>
              <a:t>on yıllarda,  orta ve büyük ölçekli firmaların gündeminde olan bu uygulamalar belirli ihtiyaçların ve bu ihtiyaçların oluşturduğu yüksek maliyetlerin minimum seviyede tutulması için geliştirilmektedir.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1821" y="5239579"/>
            <a:ext cx="7056784" cy="1295400"/>
          </a:xfrm>
          <a:prstGeom prst="rect">
            <a:avLst/>
          </a:prstGeom>
        </p:spPr>
      </p:pic>
    </p:spTree>
    <p:extLst>
      <p:ext uri="{BB962C8B-B14F-4D97-AF65-F5344CB8AC3E}">
        <p14:creationId xmlns:p14="http://schemas.microsoft.com/office/powerpoint/2010/main" val="324346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4327AB-F7EC-4567-B349-242750A96F0A}"/>
              </a:ext>
            </a:extLst>
          </p:cNvPr>
          <p:cNvSpPr>
            <a:spLocks noGrp="1"/>
          </p:cNvSpPr>
          <p:nvPr>
            <p:ph type="title"/>
          </p:nvPr>
        </p:nvSpPr>
        <p:spPr>
          <a:xfrm>
            <a:off x="913775" y="618518"/>
            <a:ext cx="10364451" cy="892232"/>
          </a:xfrm>
        </p:spPr>
        <p:txBody>
          <a:bodyPr>
            <a:normAutofit fontScale="90000"/>
          </a:bodyPr>
          <a:lstStyle/>
          <a:p>
            <a:r>
              <a:rPr lang="tr-TR" b="1" cap="none" dirty="0"/>
              <a:t>EBYS Hakkında Bilmemiz Gerekenler</a:t>
            </a:r>
            <a:br>
              <a:rPr lang="tr-TR" dirty="0"/>
            </a:br>
            <a:endParaRPr lang="tr-TR" dirty="0"/>
          </a:p>
        </p:txBody>
      </p:sp>
      <p:sp>
        <p:nvSpPr>
          <p:cNvPr id="3" name="İçerik Yer Tutucusu 2">
            <a:extLst>
              <a:ext uri="{FF2B5EF4-FFF2-40B4-BE49-F238E27FC236}">
                <a16:creationId xmlns:a16="http://schemas.microsoft.com/office/drawing/2014/main" id="{F24AB53C-F3CB-4D92-B3BC-46DB9BBC38BF}"/>
              </a:ext>
            </a:extLst>
          </p:cNvPr>
          <p:cNvSpPr>
            <a:spLocks noGrp="1"/>
          </p:cNvSpPr>
          <p:nvPr>
            <p:ph idx="1"/>
          </p:nvPr>
        </p:nvSpPr>
        <p:spPr>
          <a:xfrm>
            <a:off x="913775" y="1510749"/>
            <a:ext cx="10364452" cy="4386468"/>
          </a:xfrm>
        </p:spPr>
        <p:txBody>
          <a:bodyPr>
            <a:normAutofit fontScale="70000" lnSpcReduction="20000"/>
          </a:bodyPr>
          <a:lstStyle/>
          <a:p>
            <a:r>
              <a:rPr lang="tr-TR" sz="2800" cap="none" dirty="0">
                <a:cs typeface="Times New Roman" pitchFamily="18" charset="0"/>
              </a:rPr>
              <a:t>Tanımlı iş akışı yollarıyla belgeleri zamanında doğru kişiye ve en kısa yoldan ulaştırabilir</a:t>
            </a:r>
          </a:p>
          <a:p>
            <a:r>
              <a:rPr lang="tr-TR" sz="2800" cap="none" dirty="0">
                <a:cs typeface="Times New Roman" pitchFamily="18" charset="0"/>
              </a:rPr>
              <a:t>Birimler, 7 gün 24 saat evrak alıp gönderebilir .</a:t>
            </a:r>
          </a:p>
          <a:p>
            <a:r>
              <a:rPr lang="tr-TR" sz="2800" cap="none" dirty="0">
                <a:cs typeface="Times New Roman" pitchFamily="18" charset="0"/>
              </a:rPr>
              <a:t>Belgelerin dolaşımı takip edilebilir .</a:t>
            </a:r>
          </a:p>
          <a:p>
            <a:r>
              <a:rPr lang="tr-TR" sz="2800" cap="none" dirty="0">
                <a:cs typeface="Times New Roman" pitchFamily="18" charset="0"/>
              </a:rPr>
              <a:t>Belgeler hızlı bir biçimde dosyalanarak arşivleyebilir.</a:t>
            </a:r>
          </a:p>
          <a:p>
            <a:r>
              <a:rPr lang="tr-TR" sz="2800" cap="none" dirty="0">
                <a:cs typeface="Times New Roman" pitchFamily="18" charset="0"/>
              </a:rPr>
              <a:t>Yetki seviyelerine göre çeşitli arama kriterleri ile belgelere tek tuşla ulaşılabilir .</a:t>
            </a:r>
          </a:p>
          <a:p>
            <a:r>
              <a:rPr lang="tr-TR" sz="2800" cap="none" dirty="0">
                <a:cs typeface="Times New Roman" pitchFamily="18" charset="0"/>
              </a:rPr>
              <a:t>Aynı belgeye birden fazla noktadan aynı anda erişim imkanı sağlar .</a:t>
            </a:r>
          </a:p>
          <a:p>
            <a:r>
              <a:rPr lang="tr-TR" sz="2800" cap="none" dirty="0">
                <a:cs typeface="Times New Roman" pitchFamily="18" charset="0"/>
              </a:rPr>
              <a:t>Belgelerin dağıtım ve dolaşımındaki paraflama süreci ve sırasını tanımlayabilir .</a:t>
            </a:r>
          </a:p>
          <a:p>
            <a:r>
              <a:rPr lang="tr-TR" sz="2800" cap="none" dirty="0">
                <a:cs typeface="Times New Roman" pitchFamily="18" charset="0"/>
              </a:rPr>
              <a:t>Belgelerin birden fazla noktaya (örneğin; tüm illere )aynı anda tek tuşla dağıtımı yapılabilir.</a:t>
            </a:r>
          </a:p>
          <a:p>
            <a:r>
              <a:rPr lang="tr-TR" sz="2800" cap="none" dirty="0">
                <a:cs typeface="Times New Roman" pitchFamily="18" charset="0"/>
              </a:rPr>
              <a:t>İzne çıktığımızda veya birimimizde gece nöbet sistemi mevcutsa, görevleri yürütecek birine vekalet verilebilir.</a:t>
            </a:r>
          </a:p>
          <a:p>
            <a:endParaRPr lang="tr-TR" sz="1800" dirty="0"/>
          </a:p>
        </p:txBody>
      </p:sp>
    </p:spTree>
    <p:extLst>
      <p:ext uri="{BB962C8B-B14F-4D97-AF65-F5344CB8AC3E}">
        <p14:creationId xmlns:p14="http://schemas.microsoft.com/office/powerpoint/2010/main" val="2011455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4B74BD32-1C47-4A87-BF5F-61D4624DBA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5597" r="12254" b="1"/>
          <a:stretch/>
        </p:blipFill>
        <p:spPr bwMode="auto">
          <a:xfrm>
            <a:off x="8157374" y="10"/>
            <a:ext cx="4034626" cy="6857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Başlık 1"/>
          <p:cNvSpPr>
            <a:spLocks noGrp="1"/>
          </p:cNvSpPr>
          <p:nvPr>
            <p:ph type="title"/>
          </p:nvPr>
        </p:nvSpPr>
        <p:spPr>
          <a:xfrm>
            <a:off x="913776" y="618518"/>
            <a:ext cx="6672886" cy="788252"/>
          </a:xfrm>
        </p:spPr>
        <p:txBody>
          <a:bodyPr>
            <a:normAutofit/>
          </a:bodyPr>
          <a:lstStyle/>
          <a:p>
            <a:r>
              <a:rPr lang="tr-TR" sz="3200" b="1" cap="none" dirty="0"/>
              <a:t>Elektronik Belge Yönetimi</a:t>
            </a:r>
          </a:p>
        </p:txBody>
      </p:sp>
      <p:sp>
        <p:nvSpPr>
          <p:cNvPr id="3" name="İçerik Yer Tutucusu 2"/>
          <p:cNvSpPr>
            <a:spLocks noGrp="1"/>
          </p:cNvSpPr>
          <p:nvPr>
            <p:ph idx="1"/>
          </p:nvPr>
        </p:nvSpPr>
        <p:spPr>
          <a:xfrm>
            <a:off x="913774" y="1406770"/>
            <a:ext cx="6672887" cy="4841630"/>
          </a:xfrm>
        </p:spPr>
        <p:txBody>
          <a:bodyPr>
            <a:normAutofit lnSpcReduction="10000"/>
          </a:bodyPr>
          <a:lstStyle/>
          <a:p>
            <a:pPr>
              <a:lnSpc>
                <a:spcPct val="110000"/>
              </a:lnSpc>
            </a:pPr>
            <a:r>
              <a:rPr lang="tr-TR" dirty="0"/>
              <a:t>B</a:t>
            </a:r>
            <a:r>
              <a:rPr lang="tr-TR" cap="none" dirty="0"/>
              <a:t>elgelerin elektronik ortamda üretimi, işlenmesi, depolanması ve erişimi anlamına gelmektedir.</a:t>
            </a:r>
          </a:p>
          <a:p>
            <a:pPr marL="0" indent="0">
              <a:lnSpc>
                <a:spcPct val="110000"/>
              </a:lnSpc>
              <a:buNone/>
            </a:pPr>
            <a:r>
              <a:rPr lang="tr-TR" cap="none" dirty="0"/>
              <a:t> </a:t>
            </a:r>
            <a:r>
              <a:rPr lang="tr-TR" b="1" cap="none" dirty="0"/>
              <a:t>Elektronik Belge Yönetimi Yararları</a:t>
            </a:r>
          </a:p>
          <a:p>
            <a:pPr lvl="1">
              <a:lnSpc>
                <a:spcPct val="110000"/>
              </a:lnSpc>
            </a:pPr>
            <a:r>
              <a:rPr lang="tr-TR" sz="2000" dirty="0"/>
              <a:t>B</a:t>
            </a:r>
            <a:r>
              <a:rPr lang="tr-TR" sz="2000" cap="none" dirty="0"/>
              <a:t>elgelerin hızlı bir şekilde dosyalanması ve arşivlenmesini sağlar.</a:t>
            </a:r>
          </a:p>
          <a:p>
            <a:pPr lvl="1">
              <a:lnSpc>
                <a:spcPct val="110000"/>
              </a:lnSpc>
            </a:pPr>
            <a:r>
              <a:rPr lang="tr-TR" sz="2000" dirty="0"/>
              <a:t>B</a:t>
            </a:r>
            <a:r>
              <a:rPr lang="tr-TR" sz="2000" cap="none" dirty="0"/>
              <a:t>elgelere hızlı erişim kolaylığı vardır.</a:t>
            </a:r>
          </a:p>
          <a:p>
            <a:pPr lvl="1">
              <a:lnSpc>
                <a:spcPct val="110000"/>
              </a:lnSpc>
            </a:pPr>
            <a:r>
              <a:rPr lang="tr-TR" sz="2000" dirty="0"/>
              <a:t>F</a:t>
            </a:r>
            <a:r>
              <a:rPr lang="tr-TR" sz="2000" cap="none" dirty="0"/>
              <a:t>arklı dosyalara ait belgeler arasında bağlantı kurma kolaylığı mevcuttur.</a:t>
            </a:r>
          </a:p>
          <a:p>
            <a:pPr lvl="1">
              <a:lnSpc>
                <a:spcPct val="110000"/>
              </a:lnSpc>
            </a:pPr>
            <a:r>
              <a:rPr lang="tr-TR" sz="2000" dirty="0"/>
              <a:t>E</a:t>
            </a:r>
            <a:r>
              <a:rPr lang="tr-TR" sz="2000" cap="none" dirty="0"/>
              <a:t>lektronik ortamdaki belgelerin basılı ortama geçirilmeden dosyalanabilir.</a:t>
            </a:r>
          </a:p>
          <a:p>
            <a:pPr lvl="1">
              <a:lnSpc>
                <a:spcPct val="110000"/>
              </a:lnSpc>
            </a:pPr>
            <a:r>
              <a:rPr lang="tr-TR" sz="2000" dirty="0"/>
              <a:t>K</a:t>
            </a:r>
            <a:r>
              <a:rPr lang="tr-TR" sz="2000" cap="none" dirty="0"/>
              <a:t>ağıttan ve yerden tasarruf sağlar.</a:t>
            </a:r>
            <a:endParaRPr lang="tr-TR" sz="2000" dirty="0"/>
          </a:p>
          <a:p>
            <a:pPr lvl="1">
              <a:lnSpc>
                <a:spcPct val="110000"/>
              </a:lnSpc>
            </a:pPr>
            <a:r>
              <a:rPr lang="tr-TR" sz="2000" dirty="0"/>
              <a:t>Z</a:t>
            </a:r>
            <a:r>
              <a:rPr lang="tr-TR" sz="2000" cap="none" dirty="0"/>
              <a:t>amandan tasarruf sağlar.</a:t>
            </a:r>
          </a:p>
          <a:p>
            <a:pPr lvl="1">
              <a:lnSpc>
                <a:spcPct val="110000"/>
              </a:lnSpc>
            </a:pPr>
            <a:r>
              <a:rPr lang="tr-TR" sz="2000" dirty="0"/>
              <a:t>İ</a:t>
            </a:r>
            <a:r>
              <a:rPr lang="tr-TR" sz="2000" cap="none" dirty="0"/>
              <a:t>ş veriminin ve etkinliğinin artırır.</a:t>
            </a:r>
          </a:p>
          <a:p>
            <a:pPr lvl="1">
              <a:lnSpc>
                <a:spcPct val="110000"/>
              </a:lnSpc>
            </a:pPr>
            <a:endParaRPr lang="tr-TR" sz="900" cap="none" dirty="0"/>
          </a:p>
          <a:p>
            <a:pPr>
              <a:lnSpc>
                <a:spcPct val="110000"/>
              </a:lnSpc>
            </a:pPr>
            <a:endParaRPr lang="tr-TR" sz="900" dirty="0"/>
          </a:p>
        </p:txBody>
      </p:sp>
      <p:sp>
        <p:nvSpPr>
          <p:cNvPr id="5" name="Slayt Numarası Yer Tutucusu 4"/>
          <p:cNvSpPr>
            <a:spLocks noGrp="1"/>
          </p:cNvSpPr>
          <p:nvPr>
            <p:ph type="sldNum" sz="quarter" idx="12"/>
          </p:nvPr>
        </p:nvSpPr>
        <p:spPr>
          <a:xfrm>
            <a:off x="10514011" y="5883275"/>
            <a:ext cx="764215" cy="365125"/>
          </a:xfrm>
        </p:spPr>
        <p:txBody>
          <a:bodyPr>
            <a:normAutofit/>
          </a:bodyPr>
          <a:lstStyle/>
          <a:p>
            <a:pPr>
              <a:spcAft>
                <a:spcPts val="600"/>
              </a:spcAft>
            </a:pPr>
            <a:fld id="{F302176B-0E47-46AC-8F43-DAB4B8A37D06}" type="slidenum">
              <a:rPr lang="tr-TR">
                <a:solidFill>
                  <a:schemeClr val="bg1"/>
                </a:solidFill>
              </a:rPr>
              <a:pPr>
                <a:spcAft>
                  <a:spcPts val="600"/>
                </a:spcAft>
              </a:pPr>
              <a:t>9</a:t>
            </a:fld>
            <a:endParaRPr lang="tr-TR">
              <a:solidFill>
                <a:schemeClr val="bg1"/>
              </a:solidFill>
            </a:endParaRPr>
          </a:p>
        </p:txBody>
      </p:sp>
    </p:spTree>
    <p:extLst>
      <p:ext uri="{BB962C8B-B14F-4D97-AF65-F5344CB8AC3E}">
        <p14:creationId xmlns:p14="http://schemas.microsoft.com/office/powerpoint/2010/main" val="2056129968"/>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Damla</Template>
  <TotalTime>17</TotalTime>
  <Words>599</Words>
  <Application>Microsoft Office PowerPoint</Application>
  <PresentationFormat>Geniş ekran</PresentationFormat>
  <Paragraphs>61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Courier New</vt:lpstr>
      <vt:lpstr>Tw Cen MT</vt:lpstr>
      <vt:lpstr>Wingdings</vt:lpstr>
      <vt:lpstr>Damla</vt:lpstr>
      <vt:lpstr>Belge yönetimi ve ELEKTRONİK BELGELER</vt:lpstr>
      <vt:lpstr>BELGE YÖNETİMİ</vt:lpstr>
      <vt:lpstr>PowerPoint Sunusu</vt:lpstr>
      <vt:lpstr>Belge Yönetiminin Örgütsel Açıdan Önemi</vt:lpstr>
      <vt:lpstr>Belge Yönetiminin Basitleştirilmesi</vt:lpstr>
      <vt:lpstr>Elektronik Belge Sistemi</vt:lpstr>
      <vt:lpstr>Elektronik Ortamda Belge Yönetimi</vt:lpstr>
      <vt:lpstr>EBYS Hakkında Bilmemiz Gerekenler </vt:lpstr>
      <vt:lpstr>Elektronik Belge Yönetimi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2020-04-30T08:09:01Z</dcterms:created>
  <dcterms:modified xsi:type="dcterms:W3CDTF">2020-05-01T16:07:56Z</dcterms:modified>
</cp:coreProperties>
</file>