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91" r:id="rId2"/>
    <p:sldId id="288" r:id="rId3"/>
    <p:sldId id="289" r:id="rId4"/>
    <p:sldId id="268" r:id="rId5"/>
    <p:sldId id="290" r:id="rId6"/>
    <p:sldId id="293" r:id="rId7"/>
    <p:sldId id="269" r:id="rId8"/>
    <p:sldId id="292" r:id="rId9"/>
    <p:sldId id="270" r:id="rId10"/>
    <p:sldId id="297" r:id="rId11"/>
    <p:sldId id="271" r:id="rId12"/>
    <p:sldId id="298" r:id="rId13"/>
    <p:sldId id="272" r:id="rId14"/>
    <p:sldId id="299" r:id="rId15"/>
    <p:sldId id="273" r:id="rId16"/>
    <p:sldId id="300" r:id="rId17"/>
    <p:sldId id="295" r:id="rId18"/>
    <p:sldId id="296" r:id="rId19"/>
    <p:sldId id="294" r:id="rId2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p:scale>
          <a:sx n="81" d="100"/>
          <a:sy n="81" d="100"/>
        </p:scale>
        <p:origin x="-1650" y="-204"/>
      </p:cViewPr>
      <p:guideLst>
        <p:guide orient="horz" pos="2160"/>
        <p:guide pos="29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endParaRPr lang="tr-TR"/>
          </a:p>
        </p:txBody>
      </p:sp>
      <p:sp>
        <p:nvSpPr>
          <p:cNvPr id="5" name="18 Altbilgi Yer Tutucusu"/>
          <p:cNvSpPr>
            <a:spLocks noGrp="1"/>
          </p:cNvSpPr>
          <p:nvPr>
            <p:ph type="ftr" sz="quarter" idx="11"/>
          </p:nvPr>
        </p:nvSpPr>
        <p:spPr/>
        <p:txBody>
          <a:bodyPr/>
          <a:lstStyle>
            <a:lvl1pPr>
              <a:defRPr/>
            </a:lvl1pPr>
          </a:lstStyle>
          <a:p>
            <a:pPr>
              <a:defRPr/>
            </a:pPr>
            <a:endParaRPr lang="tr-TR"/>
          </a:p>
        </p:txBody>
      </p:sp>
      <p:sp>
        <p:nvSpPr>
          <p:cNvPr id="6" name="26 Slayt Numarası Yer Tutucusu"/>
          <p:cNvSpPr>
            <a:spLocks noGrp="1"/>
          </p:cNvSpPr>
          <p:nvPr>
            <p:ph type="sldNum" sz="quarter" idx="12"/>
          </p:nvPr>
        </p:nvSpPr>
        <p:spPr/>
        <p:txBody>
          <a:bodyPr/>
          <a:lstStyle>
            <a:lvl1pPr>
              <a:defRPr/>
            </a:lvl1pPr>
          </a:lstStyle>
          <a:p>
            <a:pPr>
              <a:defRPr/>
            </a:pPr>
            <a:fld id="{E729795E-1DE2-42C9-A0FB-6012B6FE90C2}"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03E3B8BE-38A9-4AA2-B697-65DA7B10246A}"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67AEF4B1-E799-45F6-B971-83E70D2C2747}"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Veri Yer Tutucusu"/>
          <p:cNvSpPr>
            <a:spLocks noGrp="1"/>
          </p:cNvSpPr>
          <p:nvPr>
            <p:ph type="dt" sz="half" idx="10"/>
          </p:nvPr>
        </p:nvSpPr>
        <p:spPr>
          <a:xfrm>
            <a:off x="457200" y="6243638"/>
            <a:ext cx="2133600" cy="457200"/>
          </a:xfrm>
        </p:spPr>
        <p:txBody>
          <a:bodyPr/>
          <a:lstStyle>
            <a:lvl1pPr>
              <a:defRPr/>
            </a:lvl1pPr>
          </a:lstStyle>
          <a:p>
            <a:pPr>
              <a:defRPr/>
            </a:pPr>
            <a:endParaRPr lang="tr-TR"/>
          </a:p>
        </p:txBody>
      </p:sp>
      <p:sp>
        <p:nvSpPr>
          <p:cNvPr id="7" name="6 Altbilgi Yer Tutucusu"/>
          <p:cNvSpPr>
            <a:spLocks noGrp="1"/>
          </p:cNvSpPr>
          <p:nvPr>
            <p:ph type="ftr" sz="quarter" idx="11"/>
          </p:nvPr>
        </p:nvSpPr>
        <p:spPr>
          <a:xfrm>
            <a:off x="3124200" y="6248400"/>
            <a:ext cx="2895600" cy="457200"/>
          </a:xfrm>
        </p:spPr>
        <p:txBody>
          <a:bodyPr/>
          <a:lstStyle>
            <a:lvl1pPr>
              <a:defRPr/>
            </a:lvl1pPr>
          </a:lstStyle>
          <a:p>
            <a:pPr>
              <a:defRPr/>
            </a:pPr>
            <a:endParaRPr lang="tr-TR"/>
          </a:p>
        </p:txBody>
      </p:sp>
      <p:sp>
        <p:nvSpPr>
          <p:cNvPr id="8" name="7 Slayt Numarası Yer Tutucusu"/>
          <p:cNvSpPr>
            <a:spLocks noGrp="1"/>
          </p:cNvSpPr>
          <p:nvPr>
            <p:ph type="sldNum" sz="quarter" idx="12"/>
          </p:nvPr>
        </p:nvSpPr>
        <p:spPr>
          <a:xfrm>
            <a:off x="6553200" y="6243638"/>
            <a:ext cx="2133600" cy="457200"/>
          </a:xfrm>
        </p:spPr>
        <p:txBody>
          <a:bodyPr/>
          <a:lstStyle>
            <a:lvl1pPr>
              <a:defRPr/>
            </a:lvl1pPr>
          </a:lstStyle>
          <a:p>
            <a:pPr>
              <a:defRPr/>
            </a:pPr>
            <a:fld id="{9103D4C3-3DF7-4F39-B76E-90B79C26E8FA}"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F7C97AF2-ABF4-4512-9BF6-F7465B078DB4}"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E04B7D8-5241-4761-8321-90B8313D0233}"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538BAFB4-B6FD-4F3B-B5EB-54A30ECBDF85}"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endParaRPr lang="tr-TR"/>
          </a:p>
        </p:txBody>
      </p:sp>
      <p:sp>
        <p:nvSpPr>
          <p:cNvPr id="8" name="21 Altbilgi Yer Tutucusu"/>
          <p:cNvSpPr>
            <a:spLocks noGrp="1"/>
          </p:cNvSpPr>
          <p:nvPr>
            <p:ph type="ftr" sz="quarter" idx="11"/>
          </p:nvPr>
        </p:nvSpPr>
        <p:spPr/>
        <p:txBody>
          <a:bodyPr/>
          <a:lstStyle>
            <a:lvl1pPr>
              <a:defRPr/>
            </a:lvl1pPr>
          </a:lstStyle>
          <a:p>
            <a:pPr>
              <a:defRPr/>
            </a:pPr>
            <a:endParaRPr lang="tr-TR"/>
          </a:p>
        </p:txBody>
      </p:sp>
      <p:sp>
        <p:nvSpPr>
          <p:cNvPr id="9" name="17 Slayt Numarası Yer Tutucusu"/>
          <p:cNvSpPr>
            <a:spLocks noGrp="1"/>
          </p:cNvSpPr>
          <p:nvPr>
            <p:ph type="sldNum" sz="quarter" idx="12"/>
          </p:nvPr>
        </p:nvSpPr>
        <p:spPr/>
        <p:txBody>
          <a:bodyPr/>
          <a:lstStyle>
            <a:lvl1pPr>
              <a:defRPr/>
            </a:lvl1pPr>
          </a:lstStyle>
          <a:p>
            <a:pPr>
              <a:defRPr/>
            </a:pPr>
            <a:fld id="{14DEF1DC-34E9-45AE-8BC9-C40796BC30E3}"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FC520AD1-693E-4FB6-8CC0-10DB92B2C60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8EB5E05F-AADD-4D96-8090-F0EA481929E0}"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43D74469-E649-4298-87D9-1B2F6745F3D1}"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endParaRPr lang="tr-TR"/>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5E55CF4C-2459-4E1C-A99C-9DEA077D52A1}"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1029"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DAB82DD-C85D-4E6F-8FB4-B7209AC07C5A}" type="slidenum">
              <a:rPr lang="tr-TR"/>
              <a:pPr>
                <a:defRPr/>
              </a:pPr>
              <a:t>‹#›</a:t>
            </a:fld>
            <a:endParaRPr lang="tr-TR"/>
          </a:p>
        </p:txBody>
      </p:sp>
      <p:grpSp>
        <p:nvGrpSpPr>
          <p:cNvPr id="1033"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67" r:id="rId1"/>
    <p:sldLayoutId id="2147483759" r:id="rId2"/>
    <p:sldLayoutId id="2147483768" r:id="rId3"/>
    <p:sldLayoutId id="2147483760" r:id="rId4"/>
    <p:sldLayoutId id="2147483761" r:id="rId5"/>
    <p:sldLayoutId id="2147483762" r:id="rId6"/>
    <p:sldLayoutId id="2147483763" r:id="rId7"/>
    <p:sldLayoutId id="2147483764" r:id="rId8"/>
    <p:sldLayoutId id="2147483769" r:id="rId9"/>
    <p:sldLayoutId id="2147483765" r:id="rId10"/>
    <p:sldLayoutId id="2147483766" r:id="rId11"/>
    <p:sldLayoutId id="2147483770"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hat-when-how.com/wp-content/uploads/2012/05/tmp57163_thumb22.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hat-when-how.com/wp-content/uploads/2012/05/tmp182376_thumb_thumb.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DİŞLERİN MORFOLOJİSİ</a:t>
            </a:r>
            <a:endParaRPr lang="tr-TR" dirty="0"/>
          </a:p>
        </p:txBody>
      </p:sp>
      <p:sp>
        <p:nvSpPr>
          <p:cNvPr id="3" name="2 Alt Başlık"/>
          <p:cNvSpPr>
            <a:spLocks noGrp="1"/>
          </p:cNvSpPr>
          <p:nvPr>
            <p:ph type="subTitle" idx="1"/>
          </p:nvPr>
        </p:nvSpPr>
        <p:spPr/>
        <p:txBody>
          <a:bodyPr/>
          <a:lstStyle/>
          <a:p>
            <a:r>
              <a:rPr lang="tr-TR" dirty="0" smtClean="0"/>
              <a:t>PROF.DR.PELİN ÖZKAN</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PALATİNAL YÜZ ÖZELLİKLERİ</a:t>
            </a:r>
            <a:endParaRPr lang="tr-TR" dirty="0"/>
          </a:p>
        </p:txBody>
      </p:sp>
      <p:sp>
        <p:nvSpPr>
          <p:cNvPr id="3" name="2 İçerik Yer Tutucusu"/>
          <p:cNvSpPr>
            <a:spLocks noGrp="1"/>
          </p:cNvSpPr>
          <p:nvPr>
            <p:ph idx="1"/>
          </p:nvPr>
        </p:nvSpPr>
        <p:spPr/>
        <p:txBody>
          <a:bodyPr/>
          <a:lstStyle/>
          <a:p>
            <a:r>
              <a:rPr lang="tr-TR" dirty="0" smtClean="0"/>
              <a:t>Yamuk şeklindedir</a:t>
            </a:r>
          </a:p>
          <a:p>
            <a:r>
              <a:rPr lang="tr-TR" dirty="0" smtClean="0"/>
              <a:t>MP-Mİ-Dİ-DP-</a:t>
            </a:r>
            <a:r>
              <a:rPr lang="tr-TR" dirty="0" err="1" smtClean="0"/>
              <a:t>Servikal</a:t>
            </a:r>
            <a:r>
              <a:rPr lang="tr-TR" dirty="0" smtClean="0"/>
              <a:t> çizgi ile sınırlanmıştır</a:t>
            </a:r>
          </a:p>
          <a:p>
            <a:r>
              <a:rPr lang="tr-TR" dirty="0" err="1" smtClean="0"/>
              <a:t>Singulum</a:t>
            </a:r>
            <a:r>
              <a:rPr lang="tr-TR" dirty="0" smtClean="0"/>
              <a:t> ( </a:t>
            </a:r>
            <a:r>
              <a:rPr lang="tr-TR" dirty="0" err="1" smtClean="0"/>
              <a:t>Tüberculum</a:t>
            </a:r>
            <a:r>
              <a:rPr lang="tr-TR" dirty="0" smtClean="0"/>
              <a:t> </a:t>
            </a:r>
            <a:r>
              <a:rPr lang="tr-TR" dirty="0" err="1" smtClean="0"/>
              <a:t>Dentale</a:t>
            </a:r>
            <a:r>
              <a:rPr lang="tr-TR" dirty="0" smtClean="0"/>
              <a:t> ) belirgindir</a:t>
            </a:r>
          </a:p>
          <a:p>
            <a:r>
              <a:rPr lang="tr-TR" dirty="0" smtClean="0"/>
              <a:t>Ortada </a:t>
            </a:r>
            <a:r>
              <a:rPr lang="tr-TR" dirty="0" err="1" smtClean="0"/>
              <a:t>palatinal</a:t>
            </a:r>
            <a:r>
              <a:rPr lang="tr-TR" dirty="0" smtClean="0"/>
              <a:t> sırt oluşmuştur</a:t>
            </a:r>
          </a:p>
          <a:p>
            <a:r>
              <a:rPr lang="tr-TR" dirty="0" err="1" smtClean="0"/>
              <a:t>Mesiopalatinal</a:t>
            </a:r>
            <a:r>
              <a:rPr lang="tr-TR" dirty="0" smtClean="0"/>
              <a:t> ve </a:t>
            </a:r>
            <a:r>
              <a:rPr lang="tr-TR" dirty="0" err="1" smtClean="0"/>
              <a:t>Distopalatinal</a:t>
            </a:r>
            <a:r>
              <a:rPr lang="tr-TR" dirty="0" smtClean="0"/>
              <a:t> fossa </a:t>
            </a:r>
            <a:r>
              <a:rPr lang="tr-TR" dirty="0" err="1" smtClean="0"/>
              <a:t>yeralır</a:t>
            </a:r>
            <a:endParaRPr lang="tr-TR" dirty="0" smtClean="0"/>
          </a:p>
          <a:p>
            <a:r>
              <a:rPr lang="tr-TR" dirty="0" smtClean="0"/>
              <a:t>MPF dar ve uzun,DPF kısa ve geniştir</a:t>
            </a:r>
          </a:p>
          <a:p>
            <a:r>
              <a:rPr lang="tr-TR" dirty="0" err="1" smtClean="0"/>
              <a:t>Palatinal</a:t>
            </a:r>
            <a:r>
              <a:rPr lang="tr-TR" dirty="0" smtClean="0"/>
              <a:t> yüzden bakıldığında dişin </a:t>
            </a:r>
            <a:r>
              <a:rPr lang="tr-TR" dirty="0" err="1" smtClean="0"/>
              <a:t>mesial</a:t>
            </a:r>
            <a:r>
              <a:rPr lang="tr-TR" dirty="0" smtClean="0"/>
              <a:t> ve </a:t>
            </a:r>
            <a:r>
              <a:rPr lang="tr-TR" dirty="0" err="1" smtClean="0"/>
              <a:t>distal</a:t>
            </a:r>
            <a:r>
              <a:rPr lang="tr-TR" dirty="0" smtClean="0"/>
              <a:t> yüzlerinin büyük bir kısmı izlenir</a:t>
            </a:r>
            <a:endParaRPr lang="tr-TR" dirty="0"/>
          </a:p>
        </p:txBody>
      </p:sp>
      <p:pic>
        <p:nvPicPr>
          <p:cNvPr id="4"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96336" y="-387424"/>
            <a:ext cx="1872208" cy="41586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Grp="1" noChangeArrowheads="1"/>
          </p:cNvSpPr>
          <p:nvPr>
            <p:ph type="title"/>
          </p:nvPr>
        </p:nvSpPr>
        <p:spPr>
          <a:xfrm>
            <a:off x="457200" y="277813"/>
            <a:ext cx="3471863" cy="1293812"/>
          </a:xfrm>
        </p:spPr>
        <p:txBody>
          <a:bodyPr/>
          <a:lstStyle/>
          <a:p>
            <a:pPr eaLnBrk="1" hangingPunct="1"/>
            <a:r>
              <a:rPr lang="tr-TR" b="1" smtClean="0">
                <a:solidFill>
                  <a:srgbClr val="FF9933"/>
                </a:solidFill>
              </a:rPr>
              <a:t>Mesial yüzey</a:t>
            </a: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81847" y="1569518"/>
            <a:ext cx="1150393" cy="31981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2420888"/>
            <a:ext cx="2592288" cy="32675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36296" y="1052736"/>
            <a:ext cx="1297879" cy="39988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07904" y="1693249"/>
            <a:ext cx="1440160" cy="37761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MESİAL YÜZ ÖZELLİKLERİ</a:t>
            </a:r>
            <a:endParaRPr lang="tr-TR" dirty="0"/>
          </a:p>
        </p:txBody>
      </p:sp>
      <p:sp>
        <p:nvSpPr>
          <p:cNvPr id="3" name="2 İçerik Yer Tutucusu"/>
          <p:cNvSpPr>
            <a:spLocks noGrp="1"/>
          </p:cNvSpPr>
          <p:nvPr>
            <p:ph idx="1"/>
          </p:nvPr>
        </p:nvSpPr>
        <p:spPr/>
        <p:txBody>
          <a:bodyPr/>
          <a:lstStyle/>
          <a:p>
            <a:r>
              <a:rPr lang="tr-TR" dirty="0" smtClean="0"/>
              <a:t>LP-Sİ yönde daralan yapıdadır,kron ve kökün en geniş olduğu yüzdür</a:t>
            </a:r>
          </a:p>
          <a:p>
            <a:r>
              <a:rPr lang="tr-TR" dirty="0" smtClean="0"/>
              <a:t>MB-MP-Mİ-S çizgi ile sınırlanmıştır</a:t>
            </a:r>
          </a:p>
          <a:p>
            <a:r>
              <a:rPr lang="tr-TR" dirty="0" smtClean="0"/>
              <a:t>Bu yüzden bakıldığında MB-MP-Mİ kenar izlenebilir</a:t>
            </a:r>
          </a:p>
          <a:p>
            <a:r>
              <a:rPr lang="tr-TR" dirty="0" smtClean="0"/>
              <a:t>ML ve MP kenar dışbükey,içbükey ve dışbükey eğime sahiptir</a:t>
            </a:r>
          </a:p>
          <a:p>
            <a:r>
              <a:rPr lang="tr-TR" dirty="0" err="1" smtClean="0"/>
              <a:t>Servikal</a:t>
            </a:r>
            <a:r>
              <a:rPr lang="tr-TR" dirty="0" smtClean="0"/>
              <a:t> çizginin </a:t>
            </a:r>
            <a:r>
              <a:rPr lang="tr-TR" dirty="0" err="1" smtClean="0"/>
              <a:t>kurvatürü</a:t>
            </a:r>
            <a:r>
              <a:rPr lang="tr-TR" dirty="0" smtClean="0"/>
              <a:t> kron </a:t>
            </a:r>
            <a:r>
              <a:rPr lang="tr-TR" dirty="0" err="1" smtClean="0"/>
              <a:t>apeksine</a:t>
            </a:r>
            <a:r>
              <a:rPr lang="tr-TR" dirty="0" smtClean="0"/>
              <a:t> doğru 2.5 mm kadardır</a:t>
            </a:r>
          </a:p>
        </p:txBody>
      </p:sp>
      <p:pic>
        <p:nvPicPr>
          <p:cNvPr id="4"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23920" y="-1035496"/>
            <a:ext cx="1440160" cy="37761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Grp="1" noChangeArrowheads="1"/>
          </p:cNvSpPr>
          <p:nvPr>
            <p:ph type="title"/>
          </p:nvPr>
        </p:nvSpPr>
        <p:spPr>
          <a:xfrm>
            <a:off x="457200" y="277813"/>
            <a:ext cx="2890838" cy="1711325"/>
          </a:xfrm>
        </p:spPr>
        <p:txBody>
          <a:bodyPr/>
          <a:lstStyle/>
          <a:p>
            <a:pPr eaLnBrk="1" hangingPunct="1"/>
            <a:r>
              <a:rPr lang="tr-TR" b="1" smtClean="0">
                <a:solidFill>
                  <a:srgbClr val="FF9933"/>
                </a:solidFill>
              </a:rPr>
              <a:t>Distal yüzey</a:t>
            </a: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24128" y="1394320"/>
            <a:ext cx="1249288" cy="27458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2348880"/>
            <a:ext cx="2977505" cy="36998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36296" y="764703"/>
            <a:ext cx="1574807" cy="40050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79912" y="1637766"/>
            <a:ext cx="1823856" cy="34474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DİSTAL YÜZ ÖZELLİKLERİ</a:t>
            </a:r>
            <a:endParaRPr lang="tr-TR" dirty="0"/>
          </a:p>
        </p:txBody>
      </p:sp>
      <p:sp>
        <p:nvSpPr>
          <p:cNvPr id="3" name="2 İçerik Yer Tutucusu"/>
          <p:cNvSpPr>
            <a:spLocks noGrp="1"/>
          </p:cNvSpPr>
          <p:nvPr>
            <p:ph idx="1"/>
          </p:nvPr>
        </p:nvSpPr>
        <p:spPr/>
        <p:txBody>
          <a:bodyPr/>
          <a:lstStyle/>
          <a:p>
            <a:r>
              <a:rPr lang="tr-TR" dirty="0" err="1" smtClean="0"/>
              <a:t>Servikalden</a:t>
            </a:r>
            <a:r>
              <a:rPr lang="tr-TR" dirty="0" smtClean="0"/>
              <a:t> </a:t>
            </a:r>
            <a:r>
              <a:rPr lang="tr-TR" dirty="0" err="1" smtClean="0"/>
              <a:t>insizale</a:t>
            </a:r>
            <a:r>
              <a:rPr lang="tr-TR" dirty="0" smtClean="0"/>
              <a:t> üçgen görünümündedir</a:t>
            </a:r>
          </a:p>
          <a:p>
            <a:r>
              <a:rPr lang="tr-TR" dirty="0" smtClean="0"/>
              <a:t>DL- DP-Dİ-SÇ ile sınırlanmıştır</a:t>
            </a:r>
          </a:p>
          <a:p>
            <a:r>
              <a:rPr lang="tr-TR" dirty="0" smtClean="0"/>
              <a:t>Bu yüzden bakıldığında </a:t>
            </a:r>
            <a:r>
              <a:rPr lang="tr-TR" dirty="0" err="1" smtClean="0"/>
              <a:t>labial</a:t>
            </a:r>
            <a:r>
              <a:rPr lang="tr-TR" dirty="0" smtClean="0"/>
              <a:t> ve </a:t>
            </a:r>
            <a:r>
              <a:rPr lang="tr-TR" dirty="0" err="1" smtClean="0"/>
              <a:t>palatinal</a:t>
            </a:r>
            <a:r>
              <a:rPr lang="tr-TR" dirty="0" smtClean="0"/>
              <a:t> yüzler ile </a:t>
            </a:r>
            <a:r>
              <a:rPr lang="tr-TR" dirty="0" err="1" smtClean="0"/>
              <a:t>insizal</a:t>
            </a:r>
            <a:r>
              <a:rPr lang="tr-TR" dirty="0" smtClean="0"/>
              <a:t> yüz izlenebilir</a:t>
            </a:r>
          </a:p>
          <a:p>
            <a:r>
              <a:rPr lang="tr-TR" dirty="0" err="1" smtClean="0"/>
              <a:t>Mesial</a:t>
            </a:r>
            <a:r>
              <a:rPr lang="tr-TR" dirty="0" smtClean="0"/>
              <a:t> yüze göre daha küçük yapıdadır</a:t>
            </a:r>
          </a:p>
          <a:p>
            <a:r>
              <a:rPr lang="tr-TR" dirty="0" smtClean="0"/>
              <a:t> DL ve DP kenar dışbükey-içbükey ve dışbükey bir </a:t>
            </a:r>
            <a:r>
              <a:rPr lang="tr-TR" smtClean="0"/>
              <a:t>eğim gösterir</a:t>
            </a:r>
          </a:p>
          <a:p>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a:xfrm>
            <a:off x="457200" y="476250"/>
            <a:ext cx="8147050" cy="941388"/>
          </a:xfrm>
        </p:spPr>
        <p:txBody>
          <a:bodyPr/>
          <a:lstStyle/>
          <a:p>
            <a:pPr eaLnBrk="1" hangingPunct="1"/>
            <a:r>
              <a:rPr lang="tr-TR" b="1" smtClean="0">
                <a:solidFill>
                  <a:srgbClr val="FF9933"/>
                </a:solidFill>
              </a:rPr>
              <a:t>İnsizal yüzey</a:t>
            </a: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36096" y="4221088"/>
            <a:ext cx="1663733" cy="1244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2452768"/>
            <a:ext cx="2538214" cy="30433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48064" y="2348880"/>
            <a:ext cx="1830907" cy="14905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İNSİZAL YÜZ ÖZELLİKLERİ</a:t>
            </a:r>
            <a:endParaRPr lang="tr-TR" dirty="0"/>
          </a:p>
        </p:txBody>
      </p:sp>
      <p:sp>
        <p:nvSpPr>
          <p:cNvPr id="3" name="2 İçerik Yer Tutucusu"/>
          <p:cNvSpPr>
            <a:spLocks noGrp="1"/>
          </p:cNvSpPr>
          <p:nvPr>
            <p:ph idx="1"/>
          </p:nvPr>
        </p:nvSpPr>
        <p:spPr/>
        <p:txBody>
          <a:bodyPr/>
          <a:lstStyle/>
          <a:p>
            <a:r>
              <a:rPr lang="tr-TR" dirty="0" err="1" smtClean="0"/>
              <a:t>Labial</a:t>
            </a:r>
            <a:r>
              <a:rPr lang="tr-TR" dirty="0" smtClean="0"/>
              <a:t> ve </a:t>
            </a:r>
            <a:r>
              <a:rPr lang="tr-TR" dirty="0" err="1" smtClean="0"/>
              <a:t>palatinal</a:t>
            </a:r>
            <a:r>
              <a:rPr lang="tr-TR" dirty="0" smtClean="0"/>
              <a:t> yüzler izlenir</a:t>
            </a:r>
          </a:p>
          <a:p>
            <a:r>
              <a:rPr lang="tr-TR" dirty="0" err="1" smtClean="0"/>
              <a:t>Mesiodistal</a:t>
            </a:r>
            <a:r>
              <a:rPr lang="tr-TR" dirty="0" smtClean="0"/>
              <a:t> yönde dışbükey uzanır</a:t>
            </a:r>
          </a:p>
          <a:p>
            <a:r>
              <a:rPr lang="tr-TR" dirty="0" err="1" smtClean="0"/>
              <a:t>Labiopalatinal</a:t>
            </a:r>
            <a:r>
              <a:rPr lang="tr-TR" dirty="0" smtClean="0"/>
              <a:t> yönde 45 derece eğimli</a:t>
            </a:r>
          </a:p>
          <a:p>
            <a:r>
              <a:rPr lang="tr-TR" dirty="0" err="1" smtClean="0"/>
              <a:t>Mesioinsizal</a:t>
            </a:r>
            <a:r>
              <a:rPr lang="tr-TR" dirty="0" smtClean="0"/>
              <a:t> yüz  alt köpek dişinin </a:t>
            </a:r>
            <a:r>
              <a:rPr lang="tr-TR" dirty="0" err="1" smtClean="0"/>
              <a:t>distoinsizal</a:t>
            </a:r>
            <a:r>
              <a:rPr lang="tr-TR" dirty="0" smtClean="0"/>
              <a:t> </a:t>
            </a:r>
          </a:p>
          <a:p>
            <a:pPr>
              <a:buNone/>
            </a:pPr>
            <a:r>
              <a:rPr lang="tr-TR" dirty="0" smtClean="0"/>
              <a:t>    yüzü ile temas eder</a:t>
            </a:r>
          </a:p>
          <a:p>
            <a:r>
              <a:rPr lang="tr-TR" dirty="0" err="1" smtClean="0"/>
              <a:t>Distoinsizal</a:t>
            </a:r>
            <a:r>
              <a:rPr lang="tr-TR" dirty="0" smtClean="0"/>
              <a:t> yüz 1.küçük azı dişinin </a:t>
            </a:r>
            <a:r>
              <a:rPr lang="tr-TR" dirty="0" err="1" smtClean="0"/>
              <a:t>mesial</a:t>
            </a:r>
            <a:r>
              <a:rPr lang="tr-TR" dirty="0" smtClean="0"/>
              <a:t> yarısı ile temas eder</a:t>
            </a:r>
          </a:p>
          <a:p>
            <a:pPr>
              <a:buNone/>
            </a:pPr>
            <a:r>
              <a:rPr lang="tr-TR" dirty="0" smtClean="0"/>
              <a:t>   </a:t>
            </a:r>
          </a:p>
          <a:p>
            <a:pPr>
              <a:buNone/>
            </a:pPr>
            <a:endParaRPr lang="tr-TR" dirty="0"/>
          </a:p>
        </p:txBody>
      </p:sp>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5856" y="4797152"/>
            <a:ext cx="1830907" cy="14905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KANİN DİŞİ KÖK ÖZELLİKLERİ</a:t>
            </a:r>
            <a:endParaRPr lang="tr-TR" dirty="0"/>
          </a:p>
        </p:txBody>
      </p:sp>
      <p:sp>
        <p:nvSpPr>
          <p:cNvPr id="3" name="2 İçerik Yer Tutucusu"/>
          <p:cNvSpPr>
            <a:spLocks noGrp="1"/>
          </p:cNvSpPr>
          <p:nvPr>
            <p:ph idx="1"/>
          </p:nvPr>
        </p:nvSpPr>
        <p:spPr/>
        <p:txBody>
          <a:bodyPr/>
          <a:lstStyle/>
          <a:p>
            <a:r>
              <a:rPr lang="tr-TR" dirty="0" smtClean="0"/>
              <a:t>Tek köklüdür</a:t>
            </a:r>
          </a:p>
          <a:p>
            <a:r>
              <a:rPr lang="tr-TR" dirty="0" smtClean="0"/>
              <a:t>Ortalama 17 mm.dir</a:t>
            </a:r>
          </a:p>
          <a:p>
            <a:r>
              <a:rPr lang="tr-TR" dirty="0" smtClean="0"/>
              <a:t>En uzun köklü diştir</a:t>
            </a:r>
          </a:p>
          <a:p>
            <a:r>
              <a:rPr lang="tr-TR" dirty="0" err="1" smtClean="0"/>
              <a:t>Labialden</a:t>
            </a:r>
            <a:r>
              <a:rPr lang="tr-TR" dirty="0" smtClean="0"/>
              <a:t> </a:t>
            </a:r>
            <a:r>
              <a:rPr lang="tr-TR" dirty="0" err="1" smtClean="0"/>
              <a:t>palatinale</a:t>
            </a:r>
            <a:r>
              <a:rPr lang="tr-TR" dirty="0" smtClean="0"/>
              <a:t>,</a:t>
            </a:r>
          </a:p>
          <a:p>
            <a:pPr>
              <a:buNone/>
            </a:pPr>
            <a:r>
              <a:rPr lang="tr-TR" dirty="0" smtClean="0"/>
              <a:t>   </a:t>
            </a:r>
            <a:r>
              <a:rPr lang="tr-TR" dirty="0" err="1" smtClean="0"/>
              <a:t>mesialden</a:t>
            </a:r>
            <a:r>
              <a:rPr lang="tr-TR" dirty="0" smtClean="0"/>
              <a:t> </a:t>
            </a:r>
            <a:r>
              <a:rPr lang="tr-TR" dirty="0" err="1" smtClean="0"/>
              <a:t>distale</a:t>
            </a:r>
            <a:r>
              <a:rPr lang="tr-TR" dirty="0" smtClean="0"/>
              <a:t> daralır</a:t>
            </a:r>
          </a:p>
          <a:p>
            <a:r>
              <a:rPr lang="tr-TR" dirty="0" smtClean="0"/>
              <a:t>MD genişliği </a:t>
            </a:r>
            <a:r>
              <a:rPr lang="tr-TR" dirty="0" err="1" smtClean="0"/>
              <a:t>LP’in</a:t>
            </a:r>
            <a:r>
              <a:rPr lang="tr-TR" dirty="0" smtClean="0"/>
              <a:t> yarısı kadardır</a:t>
            </a:r>
          </a:p>
          <a:p>
            <a:r>
              <a:rPr lang="tr-TR" dirty="0" err="1" smtClean="0"/>
              <a:t>Mesial</a:t>
            </a:r>
            <a:r>
              <a:rPr lang="tr-TR" dirty="0" smtClean="0"/>
              <a:t> ve </a:t>
            </a:r>
            <a:r>
              <a:rPr lang="tr-TR" dirty="0" err="1" smtClean="0"/>
              <a:t>distal</a:t>
            </a:r>
            <a:r>
              <a:rPr lang="tr-TR" dirty="0" smtClean="0"/>
              <a:t> yüzlerinde birer </a:t>
            </a:r>
          </a:p>
          <a:p>
            <a:pPr>
              <a:buNone/>
            </a:pPr>
            <a:r>
              <a:rPr lang="tr-TR" dirty="0" smtClean="0"/>
              <a:t>    oluk bulunur</a:t>
            </a:r>
          </a:p>
          <a:p>
            <a:r>
              <a:rPr lang="tr-TR" dirty="0" smtClean="0"/>
              <a:t>Kök ucu eğimi </a:t>
            </a:r>
            <a:r>
              <a:rPr lang="tr-TR" dirty="0" err="1" smtClean="0"/>
              <a:t>distale</a:t>
            </a:r>
            <a:r>
              <a:rPr lang="tr-TR" dirty="0" smtClean="0"/>
              <a:t> doğrudur</a:t>
            </a:r>
            <a:endParaRPr lang="tr-TR" dirty="0"/>
          </a:p>
        </p:txBody>
      </p:sp>
      <p:pic>
        <p:nvPicPr>
          <p:cNvPr id="4" name="Picture 7" descr="C:\Documents and Settings\All Users\Belgeler\Resimlerim\Örnek Resimler\maksi canin.jpg"/>
          <p:cNvPicPr>
            <a:picLocks noChangeAspect="1" noChangeArrowheads="1"/>
          </p:cNvPicPr>
          <p:nvPr/>
        </p:nvPicPr>
        <p:blipFill>
          <a:blip r:embed="rId2" cstate="print"/>
          <a:srcRect/>
          <a:stretch>
            <a:fillRect/>
          </a:stretch>
        </p:blipFill>
        <p:spPr bwMode="auto">
          <a:xfrm>
            <a:off x="6228184" y="1844824"/>
            <a:ext cx="3621633" cy="557409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SAĞ – SOL DİŞ AYIRIM ÖZELLİKLERİ</a:t>
            </a:r>
            <a:endParaRPr lang="tr-TR" dirty="0"/>
          </a:p>
        </p:txBody>
      </p:sp>
      <p:sp>
        <p:nvSpPr>
          <p:cNvPr id="3" name="2 İçerik Yer Tutucusu"/>
          <p:cNvSpPr>
            <a:spLocks noGrp="1"/>
          </p:cNvSpPr>
          <p:nvPr>
            <p:ph idx="1"/>
          </p:nvPr>
        </p:nvSpPr>
        <p:spPr/>
        <p:txBody>
          <a:bodyPr/>
          <a:lstStyle/>
          <a:p>
            <a:r>
              <a:rPr lang="tr-TR" dirty="0" err="1" smtClean="0"/>
              <a:t>İnsizal</a:t>
            </a:r>
            <a:r>
              <a:rPr lang="tr-TR" dirty="0" smtClean="0"/>
              <a:t> yüzün </a:t>
            </a:r>
            <a:r>
              <a:rPr lang="tr-TR" dirty="0" err="1" smtClean="0"/>
              <a:t>mesial</a:t>
            </a:r>
            <a:r>
              <a:rPr lang="tr-TR" dirty="0" smtClean="0"/>
              <a:t> yarısı </a:t>
            </a:r>
            <a:r>
              <a:rPr lang="tr-TR" dirty="0" err="1" smtClean="0"/>
              <a:t>distal</a:t>
            </a:r>
            <a:r>
              <a:rPr lang="tr-TR" dirty="0" smtClean="0"/>
              <a:t> yarıdan daha kısadır</a:t>
            </a:r>
          </a:p>
          <a:p>
            <a:r>
              <a:rPr lang="tr-TR" dirty="0" err="1" smtClean="0"/>
              <a:t>Mesioinsizal</a:t>
            </a:r>
            <a:r>
              <a:rPr lang="tr-TR" dirty="0" smtClean="0"/>
              <a:t> köşe </a:t>
            </a:r>
            <a:r>
              <a:rPr lang="tr-TR" dirty="0" err="1" smtClean="0"/>
              <a:t>oklüzyon</a:t>
            </a:r>
            <a:r>
              <a:rPr lang="tr-TR" dirty="0" smtClean="0"/>
              <a:t> düzlemine daha yakındır</a:t>
            </a:r>
          </a:p>
          <a:p>
            <a:r>
              <a:rPr lang="tr-TR" dirty="0" smtClean="0"/>
              <a:t>Kök ucu </a:t>
            </a:r>
            <a:r>
              <a:rPr lang="tr-TR" dirty="0" err="1" smtClean="0"/>
              <a:t>distale</a:t>
            </a:r>
            <a:r>
              <a:rPr lang="tr-TR" dirty="0" smtClean="0"/>
              <a:t> eğimlidir</a:t>
            </a:r>
          </a:p>
          <a:p>
            <a:endParaRPr lang="tr-TR" dirty="0" smtClean="0"/>
          </a:p>
          <a:p>
            <a:r>
              <a:rPr lang="tr-TR" dirty="0" smtClean="0"/>
              <a:t>Diş morfolojisi-fizyolojisi ve </a:t>
            </a:r>
            <a:r>
              <a:rPr lang="tr-TR" dirty="0" err="1" smtClean="0"/>
              <a:t>okluzyon</a:t>
            </a:r>
            <a:r>
              <a:rPr lang="tr-TR" dirty="0" smtClean="0"/>
              <a:t>: </a:t>
            </a:r>
            <a:r>
              <a:rPr lang="tr-TR" dirty="0" err="1" smtClean="0"/>
              <a:t>Prof.Dr</a:t>
            </a:r>
            <a:r>
              <a:rPr lang="tr-TR" dirty="0" smtClean="0"/>
              <a:t>.Hüsnü</a:t>
            </a:r>
          </a:p>
          <a:p>
            <a:pPr>
              <a:buNone/>
            </a:pPr>
            <a:r>
              <a:rPr lang="tr-TR" smtClean="0"/>
              <a:t>    Yavuzyılmaz</a:t>
            </a:r>
            <a:endParaRPr lang="tr-TR" dirty="0" smtClean="0"/>
          </a:p>
          <a:p>
            <a:r>
              <a:rPr lang="tr-TR" dirty="0" smtClean="0"/>
              <a:t>Brown </a:t>
            </a:r>
            <a:r>
              <a:rPr lang="tr-TR" dirty="0" err="1" smtClean="0"/>
              <a:t>and</a:t>
            </a:r>
            <a:r>
              <a:rPr lang="tr-TR" dirty="0" smtClean="0"/>
              <a:t> </a:t>
            </a:r>
            <a:r>
              <a:rPr lang="tr-TR" dirty="0" err="1" smtClean="0"/>
              <a:t>Herbranson</a:t>
            </a:r>
            <a:r>
              <a:rPr lang="tr-TR" dirty="0" smtClean="0"/>
              <a:t> Atlas</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sim 180"/>
          <p:cNvPicPr>
            <a:picLocks noChangeAspect="1" noChangeArrowheads="1"/>
          </p:cNvPicPr>
          <p:nvPr/>
        </p:nvPicPr>
        <p:blipFill>
          <a:blip r:embed="rId2" cstate="print"/>
          <a:srcRect l="15027" t="18443" r="19398" b="12901"/>
          <a:stretch>
            <a:fillRect/>
          </a:stretch>
        </p:blipFill>
        <p:spPr bwMode="auto">
          <a:xfrm>
            <a:off x="2428875" y="357188"/>
            <a:ext cx="4429125" cy="61817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Resim 002"/>
          <p:cNvPicPr>
            <a:picLocks noChangeAspect="1" noChangeArrowheads="1"/>
          </p:cNvPicPr>
          <p:nvPr/>
        </p:nvPicPr>
        <p:blipFill>
          <a:blip r:embed="rId2" cstate="print">
            <a:lum contrast="18000"/>
          </a:blip>
          <a:srcRect t="5101"/>
          <a:stretch>
            <a:fillRect/>
          </a:stretch>
        </p:blipFill>
        <p:spPr bwMode="auto">
          <a:xfrm>
            <a:off x="1547813" y="1628775"/>
            <a:ext cx="6350000" cy="40163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saglik.im/wp-content/uploads/2008/11/165-226x300.jpg"/>
          <p:cNvPicPr>
            <a:picLocks noChangeAspect="1" noChangeArrowheads="1"/>
          </p:cNvPicPr>
          <p:nvPr/>
        </p:nvPicPr>
        <p:blipFill>
          <a:blip r:embed="rId2" cstate="print"/>
          <a:srcRect/>
          <a:stretch>
            <a:fillRect/>
          </a:stretch>
        </p:blipFill>
        <p:spPr bwMode="auto">
          <a:xfrm>
            <a:off x="928688" y="1143000"/>
            <a:ext cx="3429000" cy="4551363"/>
          </a:xfrm>
          <a:prstGeom prst="rect">
            <a:avLst/>
          </a:prstGeom>
          <a:noFill/>
          <a:ln w="9525">
            <a:noFill/>
            <a:miter lim="800000"/>
            <a:headEnd/>
            <a:tailEnd/>
          </a:ln>
        </p:spPr>
      </p:pic>
      <p:pic>
        <p:nvPicPr>
          <p:cNvPr id="3" name="Picture 8" descr="The curvature of the maxillary (A) and mandibular (B) arches as seen from the occlusal (horizontal) plane tends to be maintained even though the tipped third molars alter the curvature (curve of Spee) of the arches as seen from the sagittal plane.">
            <a:hlinkClick r:id="rId3"/>
          </p:cNvPr>
          <p:cNvPicPr>
            <a:picLocks noChangeAspect="1" noChangeArrowheads="1"/>
          </p:cNvPicPr>
          <p:nvPr/>
        </p:nvPicPr>
        <p:blipFill>
          <a:blip r:embed="rId4" cstate="print"/>
          <a:srcRect l="2582" t="1598" r="5780"/>
          <a:stretch>
            <a:fillRect/>
          </a:stretch>
        </p:blipFill>
        <p:spPr bwMode="auto">
          <a:xfrm>
            <a:off x="5148064" y="908720"/>
            <a:ext cx="3157538" cy="54800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1963" y="549275"/>
            <a:ext cx="8218487" cy="1998663"/>
          </a:xfrm>
        </p:spPr>
        <p:txBody>
          <a:bodyPr/>
          <a:lstStyle/>
          <a:p>
            <a:pPr eaLnBrk="1" hangingPunct="1"/>
            <a:r>
              <a:rPr lang="tr-TR" sz="5400" b="1" dirty="0" smtClean="0"/>
              <a:t>ÜST KANİN DİŞİ</a:t>
            </a:r>
            <a:br>
              <a:rPr lang="tr-TR" sz="5400" b="1" dirty="0" smtClean="0"/>
            </a:br>
            <a:r>
              <a:rPr lang="tr-TR" sz="4000" b="1" dirty="0" smtClean="0">
                <a:solidFill>
                  <a:srgbClr val="FF9933"/>
                </a:solidFill>
              </a:rPr>
              <a:t>DENS CANINUS PERMANENS SUPERIOR</a:t>
            </a:r>
            <a:endParaRPr lang="tr-TR" sz="5400" b="1" dirty="0" smtClean="0">
              <a:solidFill>
                <a:srgbClr val="FF9933"/>
              </a:solidFill>
            </a:endParaRPr>
          </a:p>
        </p:txBody>
      </p:sp>
      <p:sp>
        <p:nvSpPr>
          <p:cNvPr id="7171" name="Rectangle 3"/>
          <p:cNvSpPr>
            <a:spLocks noGrp="1" noChangeArrowheads="1"/>
          </p:cNvSpPr>
          <p:nvPr>
            <p:ph idx="1"/>
          </p:nvPr>
        </p:nvSpPr>
        <p:spPr>
          <a:xfrm>
            <a:off x="251520" y="2636912"/>
            <a:ext cx="8642350" cy="3889375"/>
          </a:xfrm>
        </p:spPr>
        <p:txBody>
          <a:bodyPr/>
          <a:lstStyle/>
          <a:p>
            <a:pPr eaLnBrk="1" hangingPunct="1">
              <a:buFont typeface="Wingdings" pitchFamily="2" charset="2"/>
              <a:buNone/>
            </a:pPr>
            <a:r>
              <a:rPr lang="tr-TR" b="1" dirty="0" smtClean="0"/>
              <a:t>Total diş boyu	           </a:t>
            </a:r>
            <a:r>
              <a:rPr lang="tr-TR" dirty="0" smtClean="0"/>
              <a:t>27 mm.</a:t>
            </a:r>
          </a:p>
          <a:p>
            <a:pPr eaLnBrk="1" hangingPunct="1">
              <a:buFont typeface="Wingdings" pitchFamily="2" charset="2"/>
              <a:buNone/>
            </a:pPr>
            <a:r>
              <a:rPr lang="tr-TR" b="1" dirty="0" smtClean="0"/>
              <a:t>Kron boyu		           </a:t>
            </a:r>
            <a:r>
              <a:rPr lang="tr-TR" dirty="0" smtClean="0"/>
              <a:t>10 mm.</a:t>
            </a:r>
          </a:p>
          <a:p>
            <a:pPr eaLnBrk="1" hangingPunct="1">
              <a:buFont typeface="Wingdings" pitchFamily="2" charset="2"/>
              <a:buNone/>
            </a:pPr>
            <a:r>
              <a:rPr lang="tr-TR" b="1" dirty="0" smtClean="0"/>
              <a:t>Kök boyu		           </a:t>
            </a:r>
            <a:r>
              <a:rPr lang="tr-TR" dirty="0" smtClean="0"/>
              <a:t>17 mm.</a:t>
            </a:r>
          </a:p>
          <a:p>
            <a:pPr eaLnBrk="1" hangingPunct="1">
              <a:buFont typeface="Wingdings" pitchFamily="2" charset="2"/>
              <a:buNone/>
            </a:pPr>
            <a:r>
              <a:rPr lang="tr-TR" b="1" dirty="0" smtClean="0"/>
              <a:t>Kron genişliği</a:t>
            </a:r>
            <a:r>
              <a:rPr lang="tr-TR" dirty="0" smtClean="0"/>
              <a:t>                 7.5 mm.- </a:t>
            </a:r>
            <a:r>
              <a:rPr lang="tr-TR" dirty="0" err="1" smtClean="0"/>
              <a:t>kolede</a:t>
            </a:r>
            <a:r>
              <a:rPr lang="tr-TR" dirty="0" smtClean="0"/>
              <a:t> 5.5 mm.</a:t>
            </a:r>
          </a:p>
          <a:p>
            <a:pPr eaLnBrk="1" hangingPunct="1">
              <a:buFont typeface="Wingdings" pitchFamily="2" charset="2"/>
              <a:buNone/>
            </a:pPr>
            <a:r>
              <a:rPr lang="tr-TR" b="1" dirty="0" smtClean="0"/>
              <a:t>Kron kalınlığı                  </a:t>
            </a:r>
            <a:r>
              <a:rPr lang="tr-TR" dirty="0" smtClean="0"/>
              <a:t>8 mm.- </a:t>
            </a:r>
            <a:r>
              <a:rPr lang="tr-TR" dirty="0" err="1" smtClean="0"/>
              <a:t>kolede</a:t>
            </a:r>
            <a:r>
              <a:rPr lang="tr-TR" dirty="0" smtClean="0"/>
              <a:t> 7mm.</a:t>
            </a:r>
          </a:p>
          <a:p>
            <a:pPr eaLnBrk="1" hangingPunct="1">
              <a:buFont typeface="Wingdings" pitchFamily="2" charset="2"/>
              <a:buNone/>
            </a:pPr>
            <a:r>
              <a:rPr lang="tr-TR" b="1" dirty="0" smtClean="0"/>
              <a:t>Sürme zamanı                  </a:t>
            </a:r>
            <a:r>
              <a:rPr lang="tr-TR" dirty="0" smtClean="0"/>
              <a:t>11 – 12. yıllar</a:t>
            </a:r>
          </a:p>
        </p:txBody>
      </p:sp>
      <p:pic>
        <p:nvPicPr>
          <p:cNvPr id="2050" name="Picture 2" descr="https://fbexternal-a.akamaihd.net/safe_image.php?d=AQCTqPceuztjeNuW&amp;w=168&amp;h=158&amp;url=http%3A%2F%2Fupload.wikimedia.org%2Fwikipedia%2Fcommons%2F1%2F1f%2FMaxillary_canines01-01-06.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04248" y="980728"/>
            <a:ext cx="2143832" cy="201622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1.bp.blogspot.com/_dh3AyYTamuQ/S9H1uh1PgvI/AAAAAAAABBk/pzKmvXEEKB0/s1600/dental-tooth-anatomy-enamel-pulp-dentin-crown-root-cementum%5B1%5D.jpg"/>
          <p:cNvPicPr>
            <a:picLocks noChangeAspect="1" noChangeArrowheads="1"/>
          </p:cNvPicPr>
          <p:nvPr/>
        </p:nvPicPr>
        <p:blipFill>
          <a:blip r:embed="rId2" cstate="print"/>
          <a:srcRect/>
          <a:stretch>
            <a:fillRect/>
          </a:stretch>
        </p:blipFill>
        <p:spPr bwMode="auto">
          <a:xfrm>
            <a:off x="5076056" y="1340768"/>
            <a:ext cx="3686175" cy="4006850"/>
          </a:xfrm>
          <a:prstGeom prst="rect">
            <a:avLst/>
          </a:prstGeom>
          <a:noFill/>
          <a:ln w="9525">
            <a:noFill/>
            <a:miter lim="800000"/>
            <a:headEnd/>
            <a:tailEnd/>
          </a:ln>
        </p:spPr>
      </p:pic>
      <p:pic>
        <p:nvPicPr>
          <p:cNvPr id="3" name="Picture 7" descr="C:\Documents and Settings\All Users\Belgeler\Resimlerim\Örnek Resimler\maksi canin.jpg"/>
          <p:cNvPicPr>
            <a:picLocks noChangeAspect="1" noChangeArrowheads="1"/>
          </p:cNvPicPr>
          <p:nvPr/>
        </p:nvPicPr>
        <p:blipFill>
          <a:blip r:embed="rId3" cstate="print"/>
          <a:srcRect/>
          <a:stretch>
            <a:fillRect/>
          </a:stretch>
        </p:blipFill>
        <p:spPr bwMode="auto">
          <a:xfrm>
            <a:off x="683568" y="764704"/>
            <a:ext cx="3571875" cy="5497513"/>
          </a:xfrm>
          <a:prstGeom prst="rect">
            <a:avLst/>
          </a:prstGeom>
          <a:noFill/>
          <a:ln w="9525">
            <a:noFill/>
            <a:miter lim="800000"/>
            <a:headEnd/>
            <a:tailEnd/>
          </a:ln>
        </p:spPr>
      </p:pic>
      <p:pic>
        <p:nvPicPr>
          <p:cNvPr id="4" name="Picture 7" descr="C:\Documents and Settings\All Users\Belgeler\Resimlerim\Örnek Resimler\maksi canin.jpg"/>
          <p:cNvPicPr>
            <a:picLocks noChangeAspect="1" noChangeArrowheads="1"/>
          </p:cNvPicPr>
          <p:nvPr/>
        </p:nvPicPr>
        <p:blipFill>
          <a:blip r:embed="rId3" cstate="print"/>
          <a:srcRect/>
          <a:stretch>
            <a:fillRect/>
          </a:stretch>
        </p:blipFill>
        <p:spPr bwMode="auto">
          <a:xfrm>
            <a:off x="683568" y="908720"/>
            <a:ext cx="3571875" cy="54975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Maxillary canine, labial aspect. Ten typical specimens are shown.">
            <a:hlinkClick r:id="rId2"/>
          </p:cNvPr>
          <p:cNvPicPr>
            <a:picLocks noChangeAspect="1" noChangeArrowheads="1"/>
          </p:cNvPicPr>
          <p:nvPr/>
        </p:nvPicPr>
        <p:blipFill>
          <a:blip r:embed="rId3" cstate="print"/>
          <a:srcRect l="3198" t="4688" r="4051" b="4688"/>
          <a:stretch>
            <a:fillRect/>
          </a:stretch>
        </p:blipFill>
        <p:spPr bwMode="auto">
          <a:xfrm>
            <a:off x="1500188" y="357188"/>
            <a:ext cx="6143625" cy="61436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noChangeArrowheads="1"/>
          </p:cNvSpPr>
          <p:nvPr>
            <p:ph type="title"/>
          </p:nvPr>
        </p:nvSpPr>
        <p:spPr>
          <a:xfrm>
            <a:off x="457200" y="277813"/>
            <a:ext cx="2027238" cy="2071687"/>
          </a:xfrm>
        </p:spPr>
        <p:txBody>
          <a:bodyPr/>
          <a:lstStyle/>
          <a:p>
            <a:pPr eaLnBrk="1" hangingPunct="1"/>
            <a:r>
              <a:rPr lang="tr-TR" b="1" smtClean="0">
                <a:solidFill>
                  <a:srgbClr val="FF9933"/>
                </a:solidFill>
              </a:rPr>
              <a:t>Labial yüzey</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20072" y="1355862"/>
            <a:ext cx="1411881" cy="32838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2852936"/>
            <a:ext cx="2459732" cy="31933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20272" y="909537"/>
            <a:ext cx="1640764" cy="41764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03848" y="1684075"/>
            <a:ext cx="1800200" cy="42345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LABİAL YÜZ ÖZELLİKLERİ</a:t>
            </a:r>
            <a:endParaRPr lang="tr-TR" dirty="0"/>
          </a:p>
        </p:txBody>
      </p:sp>
      <p:sp>
        <p:nvSpPr>
          <p:cNvPr id="3" name="2 İçerik Yer Tutucusu"/>
          <p:cNvSpPr>
            <a:spLocks noGrp="1"/>
          </p:cNvSpPr>
          <p:nvPr>
            <p:ph idx="1"/>
          </p:nvPr>
        </p:nvSpPr>
        <p:spPr/>
        <p:txBody>
          <a:bodyPr/>
          <a:lstStyle/>
          <a:p>
            <a:r>
              <a:rPr lang="tr-TR" dirty="0" smtClean="0"/>
              <a:t>Kesici kenar kama biçiminde</a:t>
            </a:r>
          </a:p>
          <a:p>
            <a:r>
              <a:rPr lang="tr-TR" dirty="0" smtClean="0"/>
              <a:t>Yamuk görünümünde</a:t>
            </a:r>
          </a:p>
          <a:p>
            <a:r>
              <a:rPr lang="tr-TR" dirty="0" err="1" smtClean="0"/>
              <a:t>Mesiolabial</a:t>
            </a:r>
            <a:r>
              <a:rPr lang="tr-TR" dirty="0" smtClean="0"/>
              <a:t>,</a:t>
            </a:r>
            <a:r>
              <a:rPr lang="tr-TR" dirty="0" err="1" smtClean="0"/>
              <a:t>distolabial</a:t>
            </a:r>
            <a:r>
              <a:rPr lang="tr-TR" dirty="0" smtClean="0"/>
              <a:t>,</a:t>
            </a:r>
            <a:r>
              <a:rPr lang="tr-TR" dirty="0" err="1" smtClean="0"/>
              <a:t>mesioinsizal</a:t>
            </a:r>
            <a:r>
              <a:rPr lang="tr-TR" dirty="0" smtClean="0"/>
              <a:t>,</a:t>
            </a:r>
            <a:r>
              <a:rPr lang="tr-TR" dirty="0" err="1" smtClean="0"/>
              <a:t>distoinsizal</a:t>
            </a:r>
            <a:r>
              <a:rPr lang="tr-TR" dirty="0" smtClean="0"/>
              <a:t> kenarlar ile sınırlanmış</a:t>
            </a:r>
          </a:p>
          <a:p>
            <a:r>
              <a:rPr lang="tr-TR" dirty="0" err="1" smtClean="0"/>
              <a:t>Labial</a:t>
            </a:r>
            <a:r>
              <a:rPr lang="tr-TR" dirty="0" smtClean="0"/>
              <a:t> yüzden bakıldığında </a:t>
            </a:r>
            <a:r>
              <a:rPr lang="tr-TR" dirty="0" err="1" smtClean="0"/>
              <a:t>mesial</a:t>
            </a:r>
            <a:r>
              <a:rPr lang="tr-TR" dirty="0" smtClean="0"/>
              <a:t> ve </a:t>
            </a:r>
            <a:r>
              <a:rPr lang="tr-TR" dirty="0" err="1" smtClean="0"/>
              <a:t>distal</a:t>
            </a:r>
            <a:r>
              <a:rPr lang="tr-TR" dirty="0" smtClean="0"/>
              <a:t> yüzlerin bir kısmı izlenir</a:t>
            </a:r>
          </a:p>
          <a:p>
            <a:r>
              <a:rPr lang="tr-TR" dirty="0" smtClean="0"/>
              <a:t>ML kenar, </a:t>
            </a:r>
            <a:r>
              <a:rPr lang="tr-TR" dirty="0" err="1" smtClean="0"/>
              <a:t>insizalden</a:t>
            </a:r>
            <a:r>
              <a:rPr lang="tr-TR" dirty="0" smtClean="0"/>
              <a:t> </a:t>
            </a:r>
            <a:r>
              <a:rPr lang="tr-TR" dirty="0" err="1" smtClean="0"/>
              <a:t>koleye</a:t>
            </a:r>
            <a:r>
              <a:rPr lang="tr-TR" dirty="0" smtClean="0"/>
              <a:t> dışbükey,içbükey,dışbükey olarak uzanır</a:t>
            </a:r>
          </a:p>
          <a:p>
            <a:r>
              <a:rPr lang="tr-TR" dirty="0" smtClean="0"/>
              <a:t>DL kenar dışbükey,içbükey ve dışbükey olarak uzanır</a:t>
            </a:r>
          </a:p>
          <a:p>
            <a:r>
              <a:rPr lang="tr-TR" dirty="0" err="1" smtClean="0"/>
              <a:t>Mesiale</a:t>
            </a:r>
            <a:r>
              <a:rPr lang="tr-TR" dirty="0" smtClean="0"/>
              <a:t> yakın </a:t>
            </a:r>
            <a:r>
              <a:rPr lang="tr-TR" dirty="0" err="1" smtClean="0"/>
              <a:t>labial</a:t>
            </a:r>
            <a:r>
              <a:rPr lang="tr-TR" dirty="0" smtClean="0"/>
              <a:t> sırt oluşmuştur ve </a:t>
            </a:r>
            <a:r>
              <a:rPr lang="tr-TR" dirty="0" err="1" smtClean="0"/>
              <a:t>labial</a:t>
            </a:r>
            <a:r>
              <a:rPr lang="tr-TR" dirty="0" smtClean="0"/>
              <a:t> yüz ikiye bölünmüştür</a:t>
            </a:r>
          </a:p>
          <a:p>
            <a:endParaRPr lang="tr-TR" dirty="0"/>
          </a:p>
        </p:txBody>
      </p:sp>
      <p:pic>
        <p:nvPicPr>
          <p:cNvPr id="4"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24328" y="-1251520"/>
            <a:ext cx="1800200" cy="42345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Grp="1" noChangeArrowheads="1"/>
          </p:cNvSpPr>
          <p:nvPr>
            <p:ph type="title"/>
          </p:nvPr>
        </p:nvSpPr>
        <p:spPr>
          <a:xfrm>
            <a:off x="457200" y="277813"/>
            <a:ext cx="3035300" cy="1495425"/>
          </a:xfrm>
        </p:spPr>
        <p:txBody>
          <a:bodyPr/>
          <a:lstStyle/>
          <a:p>
            <a:pPr eaLnBrk="1" hangingPunct="1"/>
            <a:r>
              <a:rPr lang="tr-TR" b="1" dirty="0" err="1" smtClean="0">
                <a:solidFill>
                  <a:srgbClr val="FF9933"/>
                </a:solidFill>
              </a:rPr>
              <a:t>Palatinal</a:t>
            </a:r>
            <a:r>
              <a:rPr lang="tr-TR" b="1" dirty="0" smtClean="0">
                <a:solidFill>
                  <a:srgbClr val="FF9933"/>
                </a:solidFill>
              </a:rPr>
              <a:t> yüzey</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19719" y="1301982"/>
            <a:ext cx="1368151" cy="32459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2492896"/>
            <a:ext cx="2800151" cy="35556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20272" y="764704"/>
            <a:ext cx="1434831" cy="43204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491880" y="1528817"/>
            <a:ext cx="1872208" cy="41586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3738</TotalTime>
  <Words>304</Words>
  <Application>Microsoft Office PowerPoint</Application>
  <PresentationFormat>Ekran Gösterisi (4:3)</PresentationFormat>
  <Paragraphs>68</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Akış</vt:lpstr>
      <vt:lpstr>DİŞLERİN MORFOLOJİSİ</vt:lpstr>
      <vt:lpstr>Slayt 2</vt:lpstr>
      <vt:lpstr>Slayt 3</vt:lpstr>
      <vt:lpstr>ÜST KANİN DİŞİ DENS CANINUS PERMANENS SUPERIOR</vt:lpstr>
      <vt:lpstr>Slayt 5</vt:lpstr>
      <vt:lpstr>Slayt 6</vt:lpstr>
      <vt:lpstr>Labial yüzey</vt:lpstr>
      <vt:lpstr>LABİAL YÜZ ÖZELLİKLERİ</vt:lpstr>
      <vt:lpstr>Palatinal yüzey</vt:lpstr>
      <vt:lpstr>PALATİNAL YÜZ ÖZELLİKLERİ</vt:lpstr>
      <vt:lpstr>Mesial yüzey</vt:lpstr>
      <vt:lpstr>MESİAL YÜZ ÖZELLİKLERİ</vt:lpstr>
      <vt:lpstr>Distal yüzey</vt:lpstr>
      <vt:lpstr>DİSTAL YÜZ ÖZELLİKLERİ</vt:lpstr>
      <vt:lpstr>İnsizal yüzey</vt:lpstr>
      <vt:lpstr>İNSİZAL YÜZ ÖZELLİKLERİ</vt:lpstr>
      <vt:lpstr>KANİN DİŞİ KÖK ÖZELLİKLERİ</vt:lpstr>
      <vt:lpstr>SAĞ – SOL DİŞ AYIRIM ÖZELLİKLERİ</vt:lpstr>
      <vt:lpstr>Slayt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ÜST KANİN DİŞİ DENS CANINUS PERMANENS SUPERIOR</dc:title>
  <dc:creator>oem</dc:creator>
  <cp:lastModifiedBy>DHF-PRO</cp:lastModifiedBy>
  <cp:revision>62</cp:revision>
  <dcterms:created xsi:type="dcterms:W3CDTF">2004-11-30T22:10:07Z</dcterms:created>
  <dcterms:modified xsi:type="dcterms:W3CDTF">2017-01-27T07:53:05Z</dcterms:modified>
</cp:coreProperties>
</file>