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7"/>
  </p:handoutMasterIdLst>
  <p:sldIdLst>
    <p:sldId id="256" r:id="rId3"/>
    <p:sldId id="257" r:id="rId4"/>
    <p:sldId id="270" r:id="rId5"/>
    <p:sldId id="277" r:id="rId6"/>
    <p:sldId id="258" r:id="rId7"/>
    <p:sldId id="271" r:id="rId8"/>
    <p:sldId id="260" r:id="rId9"/>
    <p:sldId id="273" r:id="rId11"/>
    <p:sldId id="261" r:id="rId12"/>
    <p:sldId id="274" r:id="rId13"/>
    <p:sldId id="262" r:id="rId14"/>
    <p:sldId id="263" r:id="rId15"/>
    <p:sldId id="279" r:id="rId16"/>
  </p:sldIdLst>
  <p:sldSz cx="9144000" cy="6858000" type="screen4x3"/>
  <p:notesSz cx="6877050" cy="93154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60"/>
  </p:normalViewPr>
  <p:slideViewPr>
    <p:cSldViewPr>
      <p:cViewPr varScale="1">
        <p:scale>
          <a:sx n="70" d="100"/>
          <a:sy n="70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65773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95405" y="0"/>
            <a:ext cx="2980055" cy="465773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5F73D08B-B7C5-44AC-89E0-65ECDDA56DFC}" type="datetimeFigureOut">
              <a:rPr lang="tr-TR" smtClean="0"/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848062"/>
            <a:ext cx="2980055" cy="465773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95405" y="8848062"/>
            <a:ext cx="2980055" cy="465773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AE00A13A-E02A-4874-9068-37466A018B85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65773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95405" y="0"/>
            <a:ext cx="2980055" cy="465773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0C7F3116-EF96-4D1B-963D-22F26905CF4F}" type="datetimeFigureOut">
              <a:rPr lang="tr-TR" smtClean="0"/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698500"/>
            <a:ext cx="4657725" cy="3494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7706" y="4424839"/>
            <a:ext cx="5501640" cy="4191953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848062"/>
            <a:ext cx="2980055" cy="465773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95405" y="8848062"/>
            <a:ext cx="2980055" cy="465773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7B19263B-982B-4BF6-AC22-9D978F815E16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9263B-982B-4BF6-AC22-9D978F815E16}" type="slidenum">
              <a:rPr lang="tr-TR" smtClean="0"/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B7B216F3-8263-4F89-81B1-E80766DD22FE}" type="datetimeFigureOut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0DE700B1-3BC9-4A23-9279-8AE36068B831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59750" y="5445224"/>
            <a:ext cx="3962400" cy="2133600"/>
          </a:xfrm>
        </p:spPr>
        <p:txBody>
          <a:bodyPr>
            <a:normAutofit/>
          </a:bodyPr>
          <a:lstStyle/>
          <a:p>
            <a:endParaRPr lang="tr-TR" sz="2000" dirty="0" smtClean="0"/>
          </a:p>
          <a:p>
            <a:endParaRPr lang="tr-TR" sz="2000" dirty="0"/>
          </a:p>
          <a:p>
            <a:r>
              <a:rPr lang="tr-TR" sz="2000" dirty="0" smtClean="0"/>
              <a:t>Nesibe ÜZEL</a:t>
            </a:r>
            <a:endParaRPr lang="tr-TR" sz="20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5830416" cy="2376264"/>
          </a:xfrm>
        </p:spPr>
        <p:txBody>
          <a:bodyPr>
            <a:normAutofit/>
          </a:bodyPr>
          <a:lstStyle/>
          <a:p>
            <a:r>
              <a:rPr lang="tr-TR" sz="3000" b="1" dirty="0" smtClean="0"/>
              <a:t>Sağlığın </a:t>
            </a:r>
            <a:r>
              <a:rPr lang="tr-TR" sz="3000" b="1" dirty="0"/>
              <a:t>Sürdürülmesinde Bir Strateji Olarak Doğuma </a:t>
            </a:r>
            <a:r>
              <a:rPr lang="tr-TR" sz="3000" b="1" dirty="0" smtClean="0"/>
              <a:t>Hazırlık, </a:t>
            </a:r>
            <a:r>
              <a:rPr lang="tr-TR" sz="3000" b="1" dirty="0"/>
              <a:t>Kanıta Dayalı Ebelik Uygulamaları ve Uluslararası Ebelik Araştırmaları</a:t>
            </a:r>
            <a:endParaRPr lang="tr-TR" sz="3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1560" y="2060848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Amerika % 56 oranında </a:t>
            </a:r>
            <a:r>
              <a:rPr lang="tr-TR" sz="2800" dirty="0" err="1"/>
              <a:t>primipar</a:t>
            </a:r>
            <a:r>
              <a:rPr lang="tr-TR" sz="2800" dirty="0"/>
              <a:t>, %9 oranında </a:t>
            </a:r>
            <a:r>
              <a:rPr lang="tr-TR" sz="2800" dirty="0" err="1"/>
              <a:t>multipar</a:t>
            </a:r>
            <a:r>
              <a:rPr lang="tr-TR" sz="2800" dirty="0"/>
              <a:t>( tüm kadınların %25’i)  DHS katılmıştır. Bu araştırmanın bir sorusunda gebelik ve doğum için ilk  bilgi kaynakları 5. sırada kitaplardan sonra arkadaş, internet ve doktorlar yer almaktadır.</a:t>
            </a:r>
            <a:endParaRPr lang="tr-T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23528" y="188640"/>
            <a:ext cx="83529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Son yirmi yılda yapılan bir çok araştırmada </a:t>
            </a:r>
            <a:r>
              <a:rPr lang="tr-TR" sz="2800" dirty="0" smtClean="0"/>
              <a:t> sonuç olarak;</a:t>
            </a:r>
            <a:endParaRPr lang="tr-TR" sz="2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800" dirty="0" smtClean="0"/>
              <a:t>Çok genç kadınlar</a:t>
            </a:r>
            <a:endParaRPr lang="tr-TR" sz="2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800" dirty="0" smtClean="0"/>
              <a:t>Bekar kadınlar</a:t>
            </a:r>
            <a:endParaRPr lang="tr-TR" sz="2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800" dirty="0" smtClean="0"/>
              <a:t>Düşük eğitim düzeyindeki kadınlar</a:t>
            </a:r>
            <a:endParaRPr lang="tr-TR" sz="2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800" dirty="0" smtClean="0"/>
              <a:t>Parçalanmış ailelere ait kadınlar</a:t>
            </a:r>
            <a:endParaRPr lang="tr-TR" sz="2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800" dirty="0" smtClean="0"/>
              <a:t>Şiddete maruz kalan kadınlar</a:t>
            </a:r>
            <a:endParaRPr lang="tr-TR" sz="2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2800" dirty="0" smtClean="0"/>
              <a:t>Sigara içen kadınlar</a:t>
            </a:r>
            <a:endParaRPr lang="tr-TR" sz="2800" dirty="0" smtClean="0"/>
          </a:p>
          <a:p>
            <a:r>
              <a:rPr lang="tr-TR" sz="2800" dirty="0" smtClean="0"/>
              <a:t>                                                 DHK çok az katılmaktadır.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Sebepleri sorulduğunda;</a:t>
            </a:r>
            <a:endParaRPr lang="tr-T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DHK kendilerine yardım edebileceğine inanmadıklarını</a:t>
            </a:r>
            <a:endParaRPr lang="tr-T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DHK zamanını uygun bulmadıklarını</a:t>
            </a:r>
            <a:endParaRPr lang="tr-T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DHK çok uzak bir yerde olduğunu belirtmektedirler.</a:t>
            </a:r>
            <a:endParaRPr lang="tr-T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39552" y="836712"/>
            <a:ext cx="799288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DHK katılan kadınların ise;</a:t>
            </a:r>
            <a:endParaRPr lang="tr-TR" sz="2800" b="1" dirty="0" smtClean="0"/>
          </a:p>
          <a:p>
            <a:endParaRPr lang="tr-TR" sz="2800" dirty="0" smtClean="0"/>
          </a:p>
          <a:p>
            <a:r>
              <a:rPr lang="tr-TR" sz="2800" dirty="0" smtClean="0"/>
              <a:t>Çoğunun </a:t>
            </a:r>
            <a:r>
              <a:rPr lang="tr-TR" sz="2800" dirty="0" err="1" smtClean="0"/>
              <a:t>sosyo</a:t>
            </a:r>
            <a:r>
              <a:rPr lang="tr-TR" sz="2800" dirty="0" smtClean="0"/>
              <a:t>-ekonomik durumlarının iyi olduğu</a:t>
            </a:r>
            <a:endParaRPr lang="tr-TR" sz="2800" dirty="0" smtClean="0"/>
          </a:p>
          <a:p>
            <a:r>
              <a:rPr lang="tr-TR" sz="2800" dirty="0" smtClean="0"/>
              <a:t>DHK katılan katılanların tamama yakınının evli olduğu tespit edilmiştir.</a:t>
            </a:r>
            <a:endParaRPr lang="tr-TR" sz="2800" dirty="0" smtClean="0"/>
          </a:p>
          <a:p>
            <a:endParaRPr lang="tr-TR" sz="800" dirty="0" smtClean="0"/>
          </a:p>
          <a:p>
            <a:endParaRPr lang="tr-TR" sz="800" dirty="0"/>
          </a:p>
          <a:p>
            <a:endParaRPr lang="tr-TR" sz="800" dirty="0" smtClean="0"/>
          </a:p>
          <a:p>
            <a:r>
              <a:rPr lang="tr-TR" sz="2800" dirty="0" smtClean="0"/>
              <a:t>Bu kadınlar daha geniş kaynaklardan bilgi edinmektedirler. Kadınların çoğu bu tema ile ilgili kitap okumaktadır. Ayrıca doktorları ve ebelerine bir çok merak ettikleri soruları sorduklarını belirtmişlerdir.</a:t>
            </a:r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619672" y="836712"/>
            <a:ext cx="2392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Teşekkürler…..</a:t>
            </a:r>
            <a:endParaRPr lang="tr-TR" sz="28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1619672" y="5229200"/>
            <a:ext cx="66247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Kaynakça</a:t>
            </a:r>
            <a:r>
              <a:rPr lang="tr-TR" sz="1200" dirty="0" smtClean="0"/>
              <a:t>: </a:t>
            </a:r>
            <a:r>
              <a:rPr lang="de-DE" sz="1200" dirty="0" smtClean="0"/>
              <a:t>Bernard </a:t>
            </a:r>
            <a:r>
              <a:rPr lang="de-DE" sz="1200" dirty="0"/>
              <a:t>H.ve </a:t>
            </a:r>
            <a:r>
              <a:rPr lang="de-DE" sz="1200" dirty="0" err="1"/>
              <a:t>Ark</a:t>
            </a:r>
            <a:r>
              <a:rPr lang="de-DE" sz="1200" dirty="0"/>
              <a:t>. (2008); Geburtsvorbereitung, Kurskonzepte zum Kombinieren</a:t>
            </a:r>
            <a:r>
              <a:rPr lang="de-DE" sz="1200" dirty="0" smtClean="0"/>
              <a:t>,</a:t>
            </a:r>
            <a:r>
              <a:rPr lang="tr-TR" sz="1200" dirty="0"/>
              <a:t> (S.1-9</a:t>
            </a:r>
            <a:r>
              <a:rPr lang="tr-TR" sz="1200" dirty="0" smtClean="0"/>
              <a:t>) </a:t>
            </a:r>
            <a:r>
              <a:rPr lang="de-DE" sz="1200" dirty="0" smtClean="0"/>
              <a:t> </a:t>
            </a:r>
            <a:r>
              <a:rPr lang="de-DE" sz="1200" dirty="0"/>
              <a:t>ISBN 978-3-8304-5518-9,Hippokrates </a:t>
            </a:r>
            <a:r>
              <a:rPr lang="de-DE" sz="1200" dirty="0" smtClean="0"/>
              <a:t>Verlag,2012</a:t>
            </a:r>
            <a:endParaRPr lang="tr-TR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flipH="1">
            <a:off x="395536" y="980728"/>
            <a:ext cx="820891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Giriş:</a:t>
            </a:r>
            <a:endParaRPr lang="tr-TR" sz="2800" b="1" dirty="0" smtClean="0"/>
          </a:p>
          <a:p>
            <a:endParaRPr lang="tr-TR" sz="2400" b="1" dirty="0" smtClean="0"/>
          </a:p>
          <a:p>
            <a:r>
              <a:rPr lang="tr-TR" sz="2400" dirty="0" smtClean="0"/>
              <a:t>Tüm ebelik uygulamalarında olduğu gibi  doğuma hazırlık (DH) sürecinde önemli bir potansiyel vardır. </a:t>
            </a:r>
            <a:endParaRPr lang="tr-TR" sz="2400" dirty="0" smtClean="0"/>
          </a:p>
          <a:p>
            <a:r>
              <a:rPr lang="tr-TR" sz="2400" dirty="0" smtClean="0"/>
              <a:t>Doğuma hazırlık ebeveyn davranışındaki normal prosesleri güçlendirir. 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smtClean="0"/>
              <a:t>Doğuma hazırlık sürecinde kadın, eşleri ve aileleri  için doğru kararların alınması ve uygulanması  konusunda doğru bilgi edinebilmeli ve bu şansı olmalıdır.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dirty="0" smtClean="0"/>
              <a:t>Ebeler bunun için en uygun pozisyondadır.</a:t>
            </a:r>
            <a:endParaRPr lang="tr-TR" sz="2400" dirty="0" smtClean="0"/>
          </a:p>
          <a:p>
            <a:r>
              <a:rPr lang="tr-TR" sz="2400" dirty="0" smtClean="0"/>
              <a:t>Doğuma hazırlık kurslarının süresi, eğitimin hedefi  ailenin sağlığına etki eder.</a:t>
            </a:r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1560" y="548680"/>
            <a:ext cx="77768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Modern kurs </a:t>
            </a:r>
            <a:r>
              <a:rPr lang="tr-TR" sz="2800" dirty="0" smtClean="0"/>
              <a:t>konseptleri ağrı </a:t>
            </a:r>
            <a:r>
              <a:rPr lang="tr-TR" sz="2800" dirty="0"/>
              <a:t>ve korku döngüsünü kırmaya yöneliktir. Aynı zamanda psikolojik ve </a:t>
            </a:r>
            <a:r>
              <a:rPr lang="tr-TR" sz="2800" dirty="0" smtClean="0"/>
              <a:t>sosyal durumu da destekler.</a:t>
            </a:r>
            <a:endParaRPr lang="tr-TR" sz="2800" dirty="0" smtClean="0"/>
          </a:p>
          <a:p>
            <a:endParaRPr lang="tr-TR" sz="800" dirty="0" smtClean="0"/>
          </a:p>
          <a:p>
            <a:endParaRPr lang="tr-TR" sz="800" dirty="0" smtClean="0"/>
          </a:p>
          <a:p>
            <a:endParaRPr lang="tr-TR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86" t="21868" r="14490"/>
          <a:stretch>
            <a:fillRect/>
          </a:stretch>
        </p:blipFill>
        <p:spPr bwMode="auto">
          <a:xfrm>
            <a:off x="1907704" y="2276872"/>
            <a:ext cx="4846320" cy="4063365"/>
          </a:xfrm>
          <a:prstGeom prst="rect">
            <a:avLst/>
          </a:prstGeom>
          <a:solidFill>
            <a:schemeClr val="accent1"/>
          </a:solidFill>
          <a:ln w="38100" cap="sq">
            <a:solidFill>
              <a:schemeClr val="bg1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chemeClr val="bg1">
                <a:alpha val="43000"/>
              </a:scheme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4" y="908720"/>
            <a:ext cx="7920880" cy="526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Doğuma hazırlık Kurslarının </a:t>
            </a:r>
            <a:r>
              <a:rPr lang="tr-TR" sz="2800" b="1" dirty="0" smtClean="0"/>
              <a:t>Yararları</a:t>
            </a:r>
            <a:endParaRPr lang="tr-TR" sz="2800" b="1" dirty="0"/>
          </a:p>
          <a:p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İyileştirilmiş </a:t>
            </a:r>
            <a:r>
              <a:rPr lang="tr-TR" sz="2800" dirty="0"/>
              <a:t>sağlık bilinci,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Ağrıya etki eden stres yönetimi,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Aile içinde destek sistemlerinin iyileştirilmesi,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Başarılı emzirme </a:t>
            </a:r>
            <a:r>
              <a:rPr lang="tr-TR" sz="2800" dirty="0" err="1"/>
              <a:t>yenidoğan</a:t>
            </a:r>
            <a:r>
              <a:rPr lang="tr-TR" sz="2800" dirty="0"/>
              <a:t> beslenmesi,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Doğum sonrası sürece başarılı uyum,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Gelecek dönem için Aile Planlaması Yönetimi,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Özgüven (kadınları başarılı doğum sürecine yönelten</a:t>
            </a:r>
            <a:r>
              <a:rPr lang="tr-TR" sz="2800" dirty="0" smtClean="0"/>
              <a:t>)</a:t>
            </a:r>
            <a:r>
              <a:rPr lang="tr-TR" sz="2800" dirty="0"/>
              <a:t> </a:t>
            </a:r>
            <a:endParaRPr lang="tr-TR" sz="2800" dirty="0" smtClean="0"/>
          </a:p>
          <a:p>
            <a:r>
              <a:rPr lang="tr-TR" sz="2800" dirty="0"/>
              <a:t> </a:t>
            </a:r>
            <a:r>
              <a:rPr lang="tr-TR" sz="2800" dirty="0" smtClean="0"/>
              <a:t>                                               (</a:t>
            </a:r>
            <a:r>
              <a:rPr lang="tr-TR" sz="2800" dirty="0" err="1"/>
              <a:t>Enkin</a:t>
            </a:r>
            <a:r>
              <a:rPr lang="tr-TR" sz="2800" dirty="0"/>
              <a:t> et al.,1998)</a:t>
            </a:r>
            <a:endParaRPr lang="tr-TR" sz="2800" dirty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51520" y="1268760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Kanıt temelli ebelik</a:t>
            </a:r>
            <a:endParaRPr lang="tr-TR" sz="2800" b="1" dirty="0" smtClean="0"/>
          </a:p>
          <a:p>
            <a:endParaRPr lang="tr-TR" sz="2800" b="1" dirty="0" smtClean="0"/>
          </a:p>
          <a:p>
            <a:r>
              <a:rPr lang="tr-TR" sz="2800" dirty="0" smtClean="0"/>
              <a:t>Son zamanlarda Dünyada kalitenin sürdürülmesi ve kanıt temelli tıbbın geliştirilmesi için ebelik uygulamaları büyük önem kazanmıştır.</a:t>
            </a:r>
            <a:endParaRPr lang="tr-TR" sz="2800" dirty="0" smtClean="0"/>
          </a:p>
          <a:p>
            <a:r>
              <a:rPr lang="tr-TR" sz="2800" dirty="0" smtClean="0"/>
              <a:t>Bir çok Ülkede ebeler, tıbbi uygulama, psikolojik, sosyolojik ve doğum yardımında yeni uygulama  ve araştırma çalışmalarını öğrenmek ve en iyi uygulamaları yapmakla yasal olarak  sorumludur. </a:t>
            </a:r>
            <a:endParaRPr lang="tr-TR" sz="2800" dirty="0" smtClean="0"/>
          </a:p>
          <a:p>
            <a:endParaRPr lang="tr-TR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3181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4" y="620688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Kanıt Temelli Ebeliğin 5 adımı</a:t>
            </a:r>
            <a:r>
              <a:rPr lang="tr-TR" sz="2800" b="1" dirty="0" smtClean="0"/>
              <a:t>;</a:t>
            </a:r>
            <a:endParaRPr lang="tr-TR" sz="2800" b="1" dirty="0" smtClean="0"/>
          </a:p>
          <a:p>
            <a:endParaRPr lang="tr-TR" sz="2800" b="1" dirty="0"/>
          </a:p>
          <a:p>
            <a:pPr marL="514350" indent="-514350">
              <a:buFont typeface="+mj-lt"/>
              <a:buAutoNum type="arabicPeriod"/>
            </a:pPr>
            <a:r>
              <a:rPr lang="tr-TR" sz="2800" dirty="0"/>
              <a:t>Kadın ve ailesi için neyin önemli olduğunu ortaya çıkarmak,</a:t>
            </a:r>
            <a:endParaRPr lang="tr-TR" sz="2800" dirty="0"/>
          </a:p>
          <a:p>
            <a:pPr marL="514350" indent="-514350">
              <a:buFont typeface="+mj-lt"/>
              <a:buAutoNum type="arabicPeriod"/>
            </a:pPr>
            <a:r>
              <a:rPr lang="tr-TR" sz="2800" dirty="0"/>
              <a:t>Tıbbi-klinik değerlendirme +  iyi bir </a:t>
            </a:r>
            <a:r>
              <a:rPr lang="tr-TR" sz="2800" dirty="0" err="1"/>
              <a:t>anamnez</a:t>
            </a:r>
            <a:r>
              <a:rPr lang="tr-TR" sz="2800" dirty="0"/>
              <a:t>  ve tüm bunları çok iyi analiz etmek ,</a:t>
            </a:r>
            <a:endParaRPr lang="tr-TR" sz="2800" dirty="0"/>
          </a:p>
          <a:p>
            <a:pPr marL="514350" indent="-514350">
              <a:buFont typeface="+mj-lt"/>
              <a:buAutoNum type="arabicPeriod"/>
            </a:pPr>
            <a:r>
              <a:rPr lang="tr-TR" sz="2800" dirty="0"/>
              <a:t>Konu ile ilgili tematik kanıtları araştırmak değerlendirmek,</a:t>
            </a:r>
            <a:endParaRPr lang="tr-TR" sz="2800" dirty="0"/>
          </a:p>
          <a:p>
            <a:pPr marL="514350" indent="-514350">
              <a:buFont typeface="+mj-lt"/>
              <a:buAutoNum type="arabicPeriod"/>
            </a:pPr>
            <a:r>
              <a:rPr lang="tr-TR" sz="2800" dirty="0"/>
              <a:t>Kadın ile konuyu her açıdan tüm yönleri konuşmak,</a:t>
            </a:r>
            <a:endParaRPr lang="tr-TR" sz="2800" dirty="0"/>
          </a:p>
          <a:p>
            <a:pPr marL="514350" indent="-514350">
              <a:buFont typeface="+mj-lt"/>
              <a:buAutoNum type="arabicPeriod"/>
            </a:pPr>
            <a:r>
              <a:rPr lang="tr-TR" sz="2800" dirty="0"/>
              <a:t>Ortak alınan kararları harekete geçirmek, eşlik eden hisleri  tutarlı sonuçları ile yansıtmak.</a:t>
            </a:r>
            <a:endParaRPr lang="tr-T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39552" y="1340768"/>
            <a:ext cx="806489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Uluslararası Araştırmalar</a:t>
            </a:r>
            <a:endParaRPr lang="tr-TR" sz="2800" b="1" dirty="0" smtClean="0"/>
          </a:p>
          <a:p>
            <a:endParaRPr lang="tr-TR" sz="2800" b="1" dirty="0" smtClean="0"/>
          </a:p>
          <a:p>
            <a:r>
              <a:rPr lang="tr-TR" sz="2800" dirty="0" smtClean="0"/>
              <a:t>DHK ile ilgili araştırmalar çoğunlukla birbirine benzer sonuçlar göstermektedir. Batı ülkelerindeki doğuma hazırlık kursları sosyal olarak iyi kurgulanmış ve çoğu ücretsiz sağlanmaktadır.</a:t>
            </a:r>
            <a:endParaRPr lang="tr-TR" sz="2800" dirty="0" smtClean="0"/>
          </a:p>
          <a:p>
            <a:endParaRPr lang="tr-TR" sz="800" dirty="0" smtClean="0"/>
          </a:p>
          <a:p>
            <a:r>
              <a:rPr lang="tr-TR" sz="2800" dirty="0" smtClean="0"/>
              <a:t>Örneğin İsveç'te doğuma hazırlık kursları 4-14 kurs akşamı olarak önerilmektedir. Ebe yönetiminde olduğu gibi karma meslek grupları ile de yürütülebilmektedir. </a:t>
            </a:r>
            <a:endParaRPr lang="tr-TR" sz="2800" dirty="0" smtClean="0"/>
          </a:p>
          <a:p>
            <a:endParaRPr lang="tr-TR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4644"/>
            <a:ext cx="247034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8984" y="1268760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Seçilen araştırmaların çoğu retrospektiftir.</a:t>
            </a:r>
            <a:endParaRPr lang="tr-TR" sz="2800" dirty="0"/>
          </a:p>
          <a:p>
            <a:r>
              <a:rPr lang="tr-TR" sz="2800" dirty="0"/>
              <a:t>Kadınların yaşadıkları ve hissettikleri sorulmuş ve </a:t>
            </a:r>
            <a:r>
              <a:rPr lang="tr-TR" sz="2800" dirty="0" err="1"/>
              <a:t>sosyo</a:t>
            </a:r>
            <a:r>
              <a:rPr lang="tr-TR" sz="2800" dirty="0"/>
              <a:t>-demografik özelliklere göre ilerleyen zamanda  emzirme süreleri veya </a:t>
            </a:r>
            <a:r>
              <a:rPr lang="tr-TR" sz="2800" dirty="0" smtClean="0"/>
              <a:t>PDA* </a:t>
            </a:r>
            <a:r>
              <a:rPr lang="tr-TR" sz="2800" dirty="0"/>
              <a:t>oranları gibi veriler kurslara hiç katılmamış grup ile karşılaştırılmış.</a:t>
            </a:r>
            <a:endParaRPr lang="tr-TR" sz="2800" dirty="0"/>
          </a:p>
          <a:p>
            <a:r>
              <a:rPr lang="tr-TR" sz="2800" dirty="0"/>
              <a:t>Çok az bir sayıda  deneysel araştırma </a:t>
            </a:r>
            <a:r>
              <a:rPr lang="tr-TR" sz="2800" dirty="0" smtClean="0"/>
              <a:t>yöntemi, seçilmiş  </a:t>
            </a:r>
            <a:r>
              <a:rPr lang="tr-TR" sz="2800" dirty="0"/>
              <a:t>en az iki grubun kontrol grubu ile karşılaştırılması birlikte yapılmıştır. </a:t>
            </a:r>
            <a:endParaRPr lang="tr-TR" sz="2800" dirty="0" smtClean="0"/>
          </a:p>
          <a:p>
            <a:endParaRPr lang="tr-TR" sz="1000" dirty="0"/>
          </a:p>
          <a:p>
            <a:r>
              <a:rPr lang="tr-TR" sz="1000" dirty="0"/>
              <a:t>*Patent </a:t>
            </a:r>
            <a:r>
              <a:rPr lang="tr-TR" sz="1000" dirty="0" err="1"/>
              <a:t>Duktus</a:t>
            </a:r>
            <a:r>
              <a:rPr lang="tr-TR" sz="1000" dirty="0"/>
              <a:t> </a:t>
            </a:r>
            <a:r>
              <a:rPr lang="tr-TR" sz="1000" dirty="0" err="1"/>
              <a:t>Arteriozus</a:t>
            </a:r>
            <a:r>
              <a:rPr lang="tr-TR" sz="1000" dirty="0"/>
              <a:t> </a:t>
            </a:r>
            <a:endParaRPr lang="tr-TR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13294" y="260648"/>
            <a:ext cx="809115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b="1" dirty="0" smtClean="0"/>
          </a:p>
          <a:p>
            <a:r>
              <a:rPr lang="tr-TR" sz="2800" b="1" dirty="0" smtClean="0"/>
              <a:t>Kursa Katılanların Profilleri</a:t>
            </a:r>
            <a:endParaRPr lang="tr-TR" sz="2800" b="1" dirty="0" smtClean="0"/>
          </a:p>
          <a:p>
            <a:endParaRPr lang="tr-TR" sz="800" b="1" dirty="0"/>
          </a:p>
          <a:p>
            <a:endParaRPr lang="tr-TR" sz="800" b="1" dirty="0" smtClean="0"/>
          </a:p>
          <a:p>
            <a:endParaRPr lang="tr-TR" sz="800" b="1" dirty="0" smtClean="0"/>
          </a:p>
          <a:p>
            <a:r>
              <a:rPr lang="tr-TR" sz="2800" u="sng" dirty="0" smtClean="0"/>
              <a:t>Araştırmalarda;</a:t>
            </a:r>
            <a:endParaRPr lang="tr-TR" sz="2800" u="sng" dirty="0" smtClean="0"/>
          </a:p>
          <a:p>
            <a:r>
              <a:rPr lang="tr-TR" sz="2800" dirty="0" smtClean="0"/>
              <a:t>Genellikle </a:t>
            </a:r>
            <a:r>
              <a:rPr lang="tr-TR" sz="2800" dirty="0" err="1" smtClean="0"/>
              <a:t>sosyo</a:t>
            </a:r>
            <a:r>
              <a:rPr lang="tr-TR" sz="2800" dirty="0" smtClean="0"/>
              <a:t>- demografik yapısı iyi olan kesim kurs katılımcısı olmuş, diğer kadın grupları hiç kurslara katılmamıştır.</a:t>
            </a:r>
            <a:endParaRPr lang="tr-TR" sz="2800" dirty="0" smtClean="0"/>
          </a:p>
          <a:p>
            <a:r>
              <a:rPr lang="tr-TR" sz="2800" dirty="0" smtClean="0"/>
              <a:t>Yüksek bir oranda  </a:t>
            </a:r>
            <a:r>
              <a:rPr lang="tr-TR" sz="2800" dirty="0" err="1" smtClean="0"/>
              <a:t>primiparlar</a:t>
            </a:r>
            <a:r>
              <a:rPr lang="tr-TR" sz="2800" dirty="0" smtClean="0"/>
              <a:t> kurs katılımcısını oluşturmuştur.</a:t>
            </a:r>
            <a:endParaRPr lang="tr-TR" sz="2800" dirty="0" smtClean="0"/>
          </a:p>
          <a:p>
            <a:r>
              <a:rPr lang="tr-TR" sz="2800" dirty="0" smtClean="0"/>
              <a:t>Avusturya  yaklaşık % 84</a:t>
            </a:r>
            <a:endParaRPr lang="tr-TR" sz="2800" dirty="0" smtClean="0"/>
          </a:p>
          <a:p>
            <a:r>
              <a:rPr lang="tr-TR" sz="2800" dirty="0"/>
              <a:t>İ</a:t>
            </a:r>
            <a:r>
              <a:rPr lang="tr-TR" sz="2800" dirty="0" smtClean="0"/>
              <a:t>sveç % 93</a:t>
            </a:r>
            <a:endParaRPr lang="tr-TR" sz="2800" dirty="0" smtClean="0"/>
          </a:p>
          <a:p>
            <a:r>
              <a:rPr lang="tr-TR" sz="2800" dirty="0" smtClean="0"/>
              <a:t>İtalya %23 oranında Primipar veya Multipar gebe katılımı arasında fark olmadığını göstermiştir.</a:t>
            </a:r>
            <a:endParaRPr lang="tr-TR" sz="2800" dirty="0" smtClean="0"/>
          </a:p>
          <a:p>
            <a:endParaRPr lang="tr-TR" sz="2800" dirty="0"/>
          </a:p>
          <a:p>
            <a:endParaRPr lang="tr-TR" sz="2800" dirty="0" smtClean="0"/>
          </a:p>
          <a:p>
            <a:r>
              <a:rPr lang="tr-TR" sz="2800" dirty="0" smtClean="0"/>
              <a:t> </a:t>
            </a:r>
            <a:endParaRPr lang="tr-T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4152</Words>
  <Application>WPS Presentation</Application>
  <PresentationFormat>Ekran Gösterisi (4:3)</PresentationFormat>
  <Paragraphs>106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Cambria</vt:lpstr>
      <vt:lpstr>Calibri</vt:lpstr>
      <vt:lpstr>Microsoft YaHei</vt:lpstr>
      <vt:lpstr/>
      <vt:lpstr>Arial Unicode MS</vt:lpstr>
      <vt:lpstr>Segoe Print</vt:lpstr>
      <vt:lpstr>Default Design</vt:lpstr>
      <vt:lpstr>Sağlığın Sürdürülmesinde Bir Strateji Olarak Doğuma Hazırlık, Kanıta Dayalı Ebelik Uygulamaları ve Uluslararası Ebelik Araştırmaları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Sağlığın Sürdürülmesinde Bir Strateji Olarak Doğuma Stratejisi</dc:title>
  <dc:creator>Nesibe UZEL</dc:creator>
  <cp:lastModifiedBy>Nesibe Uzel Yar</cp:lastModifiedBy>
  <cp:revision>48</cp:revision>
  <cp:lastPrinted>2019-11-07T22:42:00Z</cp:lastPrinted>
  <dcterms:created xsi:type="dcterms:W3CDTF">2015-09-30T07:33:00Z</dcterms:created>
  <dcterms:modified xsi:type="dcterms:W3CDTF">2020-02-06T16:17:40Z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