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446CBD4-B328-49CF-8B32-D491BEE0198D}"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55097B-86D5-495C-8B0F-A8FDAC6C392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46CBD4-B328-49CF-8B32-D491BEE0198D}"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5097B-86D5-495C-8B0F-A8FDAC6C392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Prof. Dr. Recai ERCAN</a:t>
            </a:r>
          </a:p>
          <a:p>
            <a:r>
              <a:rPr lang="tr-TR" dirty="0" smtClean="0"/>
              <a:t>A.Ü. Mühendislik Fakültesi Gıda Mühendisliği Bölümü – ANKARA</a:t>
            </a:r>
          </a:p>
          <a:p>
            <a:endParaRPr lang="tr-TR" dirty="0"/>
          </a:p>
        </p:txBody>
      </p:sp>
      <p:sp>
        <p:nvSpPr>
          <p:cNvPr id="2" name="1 Başlık"/>
          <p:cNvSpPr>
            <a:spLocks noGrp="1"/>
          </p:cNvSpPr>
          <p:nvPr>
            <p:ph type="ctrTitle"/>
          </p:nvPr>
        </p:nvSpPr>
        <p:spPr/>
        <p:txBody>
          <a:bodyPr/>
          <a:lstStyle/>
          <a:p>
            <a:r>
              <a:rPr lang="tr-TR" b="1" dirty="0" smtClean="0"/>
              <a:t>GIDA SANAY</a:t>
            </a:r>
            <a:r>
              <a:rPr lang="tr-TR" dirty="0" smtClean="0"/>
              <a:t>İİ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Tablo 1. Gıda </a:t>
            </a:r>
            <a:r>
              <a:rPr lang="tr-TR" b="1" dirty="0" err="1" smtClean="0"/>
              <a:t>Sanayiinde</a:t>
            </a:r>
            <a:r>
              <a:rPr lang="tr-TR" b="1" dirty="0" smtClean="0"/>
              <a:t> Kullanılan Başlıca Muhafaza Yöntemleri ve İlkeleri</a:t>
            </a:r>
            <a:endParaRPr lang="tr-TR" dirty="0"/>
          </a:p>
        </p:txBody>
      </p:sp>
      <p:graphicFrame>
        <p:nvGraphicFramePr>
          <p:cNvPr id="4" name="3 Tablo"/>
          <p:cNvGraphicFramePr>
            <a:graphicFrameLocks noGrp="1"/>
          </p:cNvGraphicFramePr>
          <p:nvPr/>
        </p:nvGraphicFramePr>
        <p:xfrm>
          <a:off x="214282" y="1158240"/>
          <a:ext cx="8715436" cy="5029200"/>
        </p:xfrm>
        <a:graphic>
          <a:graphicData uri="http://schemas.openxmlformats.org/drawingml/2006/table">
            <a:tbl>
              <a:tblPr/>
              <a:tblGrid>
                <a:gridCol w="4357718"/>
                <a:gridCol w="4357718"/>
              </a:tblGrid>
              <a:tr h="94512">
                <a:tc>
                  <a:txBody>
                    <a:bodyPr/>
                    <a:lstStyle/>
                    <a:p>
                      <a:pPr algn="just">
                        <a:spcAft>
                          <a:spcPts val="0"/>
                        </a:spcAft>
                      </a:pPr>
                      <a:r>
                        <a:rPr lang="tr-TR" sz="1100" b="1">
                          <a:latin typeface="Times New Roman"/>
                          <a:ea typeface="Times New Roman"/>
                          <a:cs typeface="Times New Roman"/>
                        </a:rPr>
                        <a:t>Muhafaza Yöntemleri</a:t>
                      </a:r>
                      <a:endParaRPr lang="tr-TR" sz="1100">
                        <a:latin typeface="Times New Roman"/>
                        <a:ea typeface="Times New Roman"/>
                        <a:cs typeface="Times New Roman"/>
                      </a:endParaRPr>
                    </a:p>
                  </a:txBody>
                  <a:tcPr marL="22972" marR="2297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100" b="1">
                          <a:latin typeface="Times New Roman"/>
                          <a:ea typeface="Times New Roman"/>
                          <a:cs typeface="Times New Roman"/>
                        </a:rPr>
                        <a:t>                                 İlkeleri</a:t>
                      </a:r>
                      <a:endParaRPr lang="tr-TR" sz="1100">
                        <a:latin typeface="Times New Roman"/>
                        <a:ea typeface="Times New Roman"/>
                        <a:cs typeface="Times New Roman"/>
                      </a:endParaRPr>
                    </a:p>
                  </a:txBody>
                  <a:tcPr marL="22972" marR="2297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558">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SOĞUKTA MUHAFAZA</a:t>
                      </a:r>
                      <a:endParaRPr lang="tr-TR" sz="1100">
                        <a:latin typeface="Times New Roman"/>
                        <a:ea typeface="Times New Roman"/>
                        <a:cs typeface="Times New Roman"/>
                      </a:endParaRPr>
                    </a:p>
                  </a:txBody>
                  <a:tcPr marL="22972" marR="22972"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Sıcaklığın ürünlerin donma noktasının 1-2</a:t>
                      </a:r>
                      <a:r>
                        <a:rPr lang="tr-TR" sz="1100" b="1" baseline="30000">
                          <a:latin typeface="Times New Roman"/>
                          <a:ea typeface="Times New Roman"/>
                          <a:cs typeface="Times New Roman"/>
                        </a:rPr>
                        <a:t>o</a:t>
                      </a:r>
                      <a:r>
                        <a:rPr lang="tr-TR" sz="1100" b="1">
                          <a:latin typeface="Times New Roman"/>
                          <a:ea typeface="Times New Roman"/>
                          <a:cs typeface="Times New Roman"/>
                        </a:rPr>
                        <a:t>C üstünde ayarlanmasıyla fiziksel, kimyasal ve biyokimyasal değişimlerin kısıtlanması.</a:t>
                      </a:r>
                      <a:endParaRPr lang="tr-TR" sz="1100">
                        <a:latin typeface="Times New Roman"/>
                        <a:ea typeface="Times New Roman"/>
                        <a:cs typeface="Times New Roman"/>
                      </a:endParaRPr>
                    </a:p>
                  </a:txBody>
                  <a:tcPr marL="22972" marR="22972" marT="0" marB="0">
                    <a:lnL>
                      <a:noFill/>
                    </a:lnL>
                    <a:lnR>
                      <a:noFill/>
                    </a:lnR>
                    <a:lnT w="12700" cap="flat" cmpd="sng" algn="ctr">
                      <a:solidFill>
                        <a:srgbClr val="000000"/>
                      </a:solidFill>
                      <a:prstDash val="solid"/>
                      <a:round/>
                      <a:headEnd type="none" w="med" len="med"/>
                      <a:tailEnd type="none" w="med" len="med"/>
                    </a:lnT>
                    <a:lnB>
                      <a:noFill/>
                    </a:lnB>
                  </a:tcPr>
                </a:tc>
              </a:tr>
              <a:tr h="567070">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DONDURARAK MUHAFAZA</a:t>
                      </a:r>
                      <a:endParaRPr lang="tr-TR" sz="1100">
                        <a:latin typeface="Times New Roman"/>
                        <a:ea typeface="Times New Roman"/>
                        <a:cs typeface="Times New Roman"/>
                      </a:endParaRPr>
                    </a:p>
                  </a:txBody>
                  <a:tcPr marL="22972" marR="22972" marT="0" marB="0">
                    <a:lnL>
                      <a:noFill/>
                    </a:lnL>
                    <a:lnR>
                      <a:noFill/>
                    </a:lnR>
                    <a:lnT>
                      <a:noFill/>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Sıcaklığın –18 ve –20</a:t>
                      </a:r>
                      <a:r>
                        <a:rPr lang="tr-TR" sz="1100" b="1" baseline="30000">
                          <a:latin typeface="Times New Roman"/>
                          <a:ea typeface="Times New Roman"/>
                          <a:cs typeface="Times New Roman"/>
                        </a:rPr>
                        <a:t>o</a:t>
                      </a:r>
                      <a:r>
                        <a:rPr lang="tr-TR" sz="1100" b="1">
                          <a:latin typeface="Times New Roman"/>
                          <a:ea typeface="Times New Roman"/>
                          <a:cs typeface="Times New Roman"/>
                        </a:rPr>
                        <a:t>C ye ayarlanması ile ortamdaki suyun mikroorganizmalar tarafından kullanılamaz duruma getirilmesi ile kimyasal ve biyokimyasal reaksiyonların olabildiğince yavaşlatılması</a:t>
                      </a:r>
                      <a:endParaRPr lang="tr-TR" sz="1100">
                        <a:latin typeface="Times New Roman"/>
                        <a:ea typeface="Times New Roman"/>
                        <a:cs typeface="Times New Roman"/>
                      </a:endParaRPr>
                    </a:p>
                  </a:txBody>
                  <a:tcPr marL="22972" marR="22972" marT="0" marB="0">
                    <a:lnL>
                      <a:noFill/>
                    </a:lnL>
                    <a:lnR>
                      <a:noFill/>
                    </a:lnR>
                    <a:lnT>
                      <a:noFill/>
                    </a:lnT>
                    <a:lnB>
                      <a:noFill/>
                    </a:lnB>
                  </a:tcPr>
                </a:tc>
              </a:tr>
              <a:tr h="378046">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KURUTMA</a:t>
                      </a:r>
                      <a:endParaRPr lang="tr-TR" sz="1100">
                        <a:latin typeface="Times New Roman"/>
                        <a:ea typeface="Times New Roman"/>
                        <a:cs typeface="Times New Roman"/>
                      </a:endParaRPr>
                    </a:p>
                  </a:txBody>
                  <a:tcPr marL="22972" marR="22972" marT="0" marB="0">
                    <a:lnL>
                      <a:noFill/>
                    </a:lnL>
                    <a:lnR>
                      <a:noFill/>
                    </a:lnR>
                    <a:lnT>
                      <a:noFill/>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Suyun uzaklaştırılarak kimyasal biyokimyasal ve mikrobiyolojik değişmelerin sınırlanması.</a:t>
                      </a:r>
                      <a:endParaRPr lang="tr-TR" sz="1100">
                        <a:latin typeface="Times New Roman"/>
                        <a:ea typeface="Times New Roman"/>
                        <a:cs typeface="Times New Roman"/>
                      </a:endParaRPr>
                    </a:p>
                  </a:txBody>
                  <a:tcPr marL="22972" marR="22972" marT="0" marB="0">
                    <a:lnL>
                      <a:noFill/>
                    </a:lnL>
                    <a:lnR>
                      <a:noFill/>
                    </a:lnR>
                    <a:lnT>
                      <a:noFill/>
                    </a:lnT>
                    <a:lnB>
                      <a:noFill/>
                    </a:lnB>
                  </a:tcPr>
                </a:tc>
              </a:tr>
              <a:tr h="661581">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PASTÖRİZASYON</a:t>
                      </a:r>
                      <a:endParaRPr lang="tr-TR" sz="1100">
                        <a:latin typeface="Times New Roman"/>
                        <a:ea typeface="Times New Roman"/>
                        <a:cs typeface="Times New Roman"/>
                      </a:endParaRPr>
                    </a:p>
                  </a:txBody>
                  <a:tcPr marL="22972" marR="22972" marT="0" marB="0">
                    <a:lnL>
                      <a:noFill/>
                    </a:lnL>
                    <a:lnR>
                      <a:noFill/>
                    </a:lnR>
                    <a:lnT>
                      <a:noFill/>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pH değeri 4.5’in altındaki asit gıdaların 100</a:t>
                      </a:r>
                      <a:r>
                        <a:rPr lang="tr-TR" sz="1100" b="1" baseline="30000">
                          <a:latin typeface="Times New Roman"/>
                          <a:ea typeface="Times New Roman"/>
                          <a:cs typeface="Times New Roman"/>
                        </a:rPr>
                        <a:t>o</a:t>
                      </a:r>
                      <a:r>
                        <a:rPr lang="tr-TR" sz="1100" b="1">
                          <a:latin typeface="Times New Roman"/>
                          <a:ea typeface="Times New Roman"/>
                          <a:cs typeface="Times New Roman"/>
                        </a:rPr>
                        <a:t>C nin altındaki (85</a:t>
                      </a:r>
                      <a:r>
                        <a:rPr lang="tr-TR" sz="1100" b="1" baseline="30000">
                          <a:latin typeface="Times New Roman"/>
                          <a:ea typeface="Times New Roman"/>
                          <a:cs typeface="Times New Roman"/>
                        </a:rPr>
                        <a:t>o</a:t>
                      </a:r>
                      <a:r>
                        <a:rPr lang="tr-TR" sz="1100" b="1">
                          <a:latin typeface="Times New Roman"/>
                          <a:ea typeface="Times New Roman"/>
                          <a:cs typeface="Times New Roman"/>
                        </a:rPr>
                        <a:t>C civarında) ısıl uygulama ile hastalık oluşturan mikroorganizmaların öldürülmesi, enzimlerin inaktive edilmesi ve mikroorganizma sayısının azaltılması.</a:t>
                      </a:r>
                      <a:endParaRPr lang="tr-TR" sz="1100">
                        <a:latin typeface="Times New Roman"/>
                        <a:ea typeface="Times New Roman"/>
                        <a:cs typeface="Times New Roman"/>
                      </a:endParaRPr>
                    </a:p>
                  </a:txBody>
                  <a:tcPr marL="22972" marR="22972" marT="0" marB="0">
                    <a:lnL>
                      <a:noFill/>
                    </a:lnL>
                    <a:lnR>
                      <a:noFill/>
                    </a:lnR>
                    <a:lnT>
                      <a:noFill/>
                    </a:lnT>
                    <a:lnB>
                      <a:noFill/>
                    </a:lnB>
                  </a:tcPr>
                </a:tc>
              </a:tr>
              <a:tr h="661581">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STERİLİZASYON</a:t>
                      </a:r>
                      <a:endParaRPr lang="tr-TR" sz="1100">
                        <a:latin typeface="Times New Roman"/>
                        <a:ea typeface="Times New Roman"/>
                        <a:cs typeface="Times New Roman"/>
                      </a:endParaRPr>
                    </a:p>
                  </a:txBody>
                  <a:tcPr marL="22972" marR="22972" marT="0" marB="0">
                    <a:lnL>
                      <a:noFill/>
                    </a:lnL>
                    <a:lnR>
                      <a:noFill/>
                    </a:lnR>
                    <a:lnT>
                      <a:noFill/>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pH derecesi 4.5’in üzerindeki düşük asitli gıdaların 100</a:t>
                      </a:r>
                      <a:r>
                        <a:rPr lang="tr-TR" sz="1100" b="1" baseline="30000">
                          <a:latin typeface="Times New Roman"/>
                          <a:ea typeface="Times New Roman"/>
                          <a:cs typeface="Times New Roman"/>
                        </a:rPr>
                        <a:t>o</a:t>
                      </a:r>
                      <a:r>
                        <a:rPr lang="tr-TR" sz="1100" b="1">
                          <a:latin typeface="Times New Roman"/>
                          <a:ea typeface="Times New Roman"/>
                          <a:cs typeface="Times New Roman"/>
                        </a:rPr>
                        <a:t>C nin üzerindeki ısıl uygulama ile toksin meydana getirilebilecek mikroorganizmaların öldürülmesi ve enzimlerin inaktive edilmesi.</a:t>
                      </a:r>
                      <a:endParaRPr lang="tr-TR" sz="1100">
                        <a:latin typeface="Times New Roman"/>
                        <a:ea typeface="Times New Roman"/>
                        <a:cs typeface="Times New Roman"/>
                      </a:endParaRPr>
                    </a:p>
                  </a:txBody>
                  <a:tcPr marL="22972" marR="22972" marT="0" marB="0">
                    <a:lnL>
                      <a:noFill/>
                    </a:lnL>
                    <a:lnR>
                      <a:noFill/>
                    </a:lnR>
                    <a:lnT>
                      <a:noFill/>
                    </a:lnT>
                    <a:lnB>
                      <a:noFill/>
                    </a:lnB>
                  </a:tcPr>
                </a:tc>
              </a:tr>
              <a:tr h="378046">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IŞINLARLA MUHAFAZA</a:t>
                      </a:r>
                      <a:endParaRPr lang="tr-TR" sz="1100">
                        <a:latin typeface="Times New Roman"/>
                        <a:ea typeface="Times New Roman"/>
                        <a:cs typeface="Times New Roman"/>
                      </a:endParaRPr>
                    </a:p>
                  </a:txBody>
                  <a:tcPr marL="22972" marR="22972" marT="0" marB="0">
                    <a:lnL>
                      <a:noFill/>
                    </a:lnL>
                    <a:lnR>
                      <a:noFill/>
                    </a:lnR>
                    <a:lnT>
                      <a:noFill/>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İyonize  radyasyon  adı  verilen  gamma  ve</a:t>
                      </a: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 beta    ışınlarının     uygulanması    ile</a:t>
                      </a: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 mikroorganizmaların öldürülmesi.</a:t>
                      </a:r>
                      <a:endParaRPr lang="tr-TR" sz="1100">
                        <a:latin typeface="Times New Roman"/>
                        <a:ea typeface="Times New Roman"/>
                        <a:cs typeface="Times New Roman"/>
                      </a:endParaRPr>
                    </a:p>
                  </a:txBody>
                  <a:tcPr marL="22972" marR="22972" marT="0" marB="0">
                    <a:lnL>
                      <a:noFill/>
                    </a:lnL>
                    <a:lnR>
                      <a:noFill/>
                    </a:lnR>
                    <a:lnT>
                      <a:noFill/>
                    </a:lnT>
                    <a:lnB>
                      <a:noFill/>
                    </a:lnB>
                  </a:tcPr>
                </a:tc>
              </a:tr>
              <a:tr h="378046">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KORUYUCU MADDELERLE</a:t>
                      </a: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MUHAFAZA</a:t>
                      </a:r>
                      <a:endParaRPr lang="tr-TR" sz="1100">
                        <a:latin typeface="Times New Roman"/>
                        <a:ea typeface="Times New Roman"/>
                        <a:cs typeface="Times New Roman"/>
                      </a:endParaRPr>
                    </a:p>
                  </a:txBody>
                  <a:tcPr marL="22972" marR="22972" marT="0" marB="0">
                    <a:lnL>
                      <a:noFill/>
                    </a:lnL>
                    <a:lnR>
                      <a:noFill/>
                    </a:lnR>
                    <a:lnT>
                      <a:noFill/>
                    </a:lnT>
                    <a:lnB>
                      <a:noFill/>
                    </a:lnB>
                  </a:tcPr>
                </a:tc>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Kimyasal maddelerle mikroorganizmaların çoğalması, gelişmesi ve faaliyetlerinin engellenmesi.</a:t>
                      </a:r>
                      <a:endParaRPr lang="tr-TR" sz="1100">
                        <a:latin typeface="Times New Roman"/>
                        <a:ea typeface="Times New Roman"/>
                        <a:cs typeface="Times New Roman"/>
                      </a:endParaRPr>
                    </a:p>
                  </a:txBody>
                  <a:tcPr marL="22972" marR="22972" marT="0" marB="0">
                    <a:lnL>
                      <a:noFill/>
                    </a:lnL>
                    <a:lnR>
                      <a:noFill/>
                    </a:lnR>
                    <a:lnT>
                      <a:noFill/>
                    </a:lnT>
                    <a:lnB>
                      <a:noFill/>
                    </a:lnB>
                  </a:tcPr>
                </a:tc>
              </a:tr>
              <a:tr h="472558">
                <a:tc>
                  <a:txBody>
                    <a:bodyPr/>
                    <a:lstStyle/>
                    <a:p>
                      <a:pPr algn="just">
                        <a:spcAft>
                          <a:spcPts val="0"/>
                        </a:spcAft>
                      </a:pPr>
                      <a:endParaRPr lang="tr-TR" sz="1100">
                        <a:latin typeface="Times New Roman"/>
                        <a:ea typeface="Times New Roman"/>
                        <a:cs typeface="Times New Roman"/>
                      </a:endParaRPr>
                    </a:p>
                    <a:p>
                      <a:pPr algn="just">
                        <a:spcAft>
                          <a:spcPts val="0"/>
                        </a:spcAft>
                      </a:pPr>
                      <a:r>
                        <a:rPr lang="tr-TR" sz="1100" b="1">
                          <a:latin typeface="Times New Roman"/>
                          <a:ea typeface="Times New Roman"/>
                          <a:cs typeface="Times New Roman"/>
                        </a:rPr>
                        <a:t>VAKUM VE MODİFİYE ATMOSFERDE AMBALAJLAMA, KONTROLLÜ ATMOSFERDE DEPOLAMA</a:t>
                      </a:r>
                      <a:endParaRPr lang="tr-TR" sz="1100">
                        <a:latin typeface="Times New Roman"/>
                        <a:ea typeface="Times New Roman"/>
                        <a:cs typeface="Times New Roman"/>
                      </a:endParaRPr>
                    </a:p>
                  </a:txBody>
                  <a:tcPr marL="22972" marR="2297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tr-TR" sz="1100" dirty="0">
                        <a:latin typeface="Times New Roman"/>
                        <a:ea typeface="Times New Roman"/>
                        <a:cs typeface="Times New Roman"/>
                      </a:endParaRPr>
                    </a:p>
                    <a:p>
                      <a:pPr algn="just">
                        <a:spcAft>
                          <a:spcPts val="0"/>
                        </a:spcAft>
                      </a:pPr>
                      <a:r>
                        <a:rPr lang="tr-TR" sz="1100" b="1" dirty="0">
                          <a:latin typeface="Times New Roman"/>
                          <a:ea typeface="Times New Roman"/>
                          <a:cs typeface="Times New Roman"/>
                        </a:rPr>
                        <a:t>Ortam atmosferindeki oksijenin uzaklaştırılarak mikroorganizmaların gelişmesinin engellenmesi, </a:t>
                      </a:r>
                      <a:r>
                        <a:rPr lang="tr-TR" sz="1100" b="1" dirty="0" err="1">
                          <a:latin typeface="Times New Roman"/>
                          <a:ea typeface="Times New Roman"/>
                          <a:cs typeface="Times New Roman"/>
                        </a:rPr>
                        <a:t>enzimatik</a:t>
                      </a:r>
                      <a:r>
                        <a:rPr lang="tr-TR" sz="1100" b="1" dirty="0">
                          <a:latin typeface="Times New Roman"/>
                          <a:ea typeface="Times New Roman"/>
                          <a:cs typeface="Times New Roman"/>
                        </a:rPr>
                        <a:t> değişmelerin durdurulması.</a:t>
                      </a:r>
                      <a:endParaRPr lang="tr-TR" sz="1100" dirty="0">
                        <a:latin typeface="Times New Roman"/>
                        <a:ea typeface="Times New Roman"/>
                        <a:cs typeface="Times New Roman"/>
                      </a:endParaRPr>
                    </a:p>
                  </a:txBody>
                  <a:tcPr marL="22972" marR="22972"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b="1" dirty="0" smtClean="0"/>
              <a:t>2. TÜRK GIDA SANAYİSİNİN GENEL YAPISI</a:t>
            </a:r>
            <a:br>
              <a:rPr lang="tr-TR" b="1" dirty="0" smtClean="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normAutofit/>
          </a:bodyPr>
          <a:lstStyle/>
          <a:p>
            <a:pPr algn="just"/>
            <a:r>
              <a:rPr lang="tr-TR" b="1" dirty="0" smtClean="0"/>
              <a:t>Gıda sanayisi  sektörü başlıca sekiz alt sektörden oluşmaktadır. Uluslar arası Standart Sanayi sınıflaması –3 (ISIC –3) sistemine göre, gıda sanayisi tarımsal hammaddelerin bir yada birden fazla işleme tabi tutulması ile elde edilen ürünleri kapsamaktadır. </a:t>
            </a:r>
            <a:endParaRPr lang="tr-TR" dirty="0" smtClean="0"/>
          </a:p>
          <a:p>
            <a:pPr algn="just"/>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Bu sekiz alt sektör; Mezbaha Ürünleri, Süt ve Süt Ürünleri, Su ürünleri, Tahıl ve Nişasta Ürünleri, Meyve ve Sebze İşleme, Bitkisel Yağ, Şeker ve Şekerli Ürünler ile diğer ürünler ve yem sanayileridir.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Her </a:t>
            </a:r>
            <a:r>
              <a:rPr lang="tr-TR" b="1" dirty="0" err="1" smtClean="0"/>
              <a:t>nekadar</a:t>
            </a:r>
            <a:r>
              <a:rPr lang="tr-TR" b="1" dirty="0" smtClean="0"/>
              <a:t> bu konudaki veriler tartışma konusu olmakla birlikte, genel olarak benimsenmiş şekli ile Türkiye’de 2004 yılı itibari ile 28.000 gıda işletmesi ve ayrıca 15.000 ekmek fırını olduğu kabul edilmektedir. </a:t>
            </a:r>
            <a:endParaRPr lang="tr-TR" dirty="0" smtClean="0"/>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algn="just"/>
            <a:r>
              <a:rPr lang="tr-TR" b="1" dirty="0" smtClean="0"/>
              <a:t>Bu sayı içinde küçük ve orta ölçekli işletmelerin ağırlıklı olduğu bilinmekte, modern tekniklerle çalışan büyük ölçekteki işletme sayısının 500 adedi çok büyük olmak üzere 3.000 kadar olduğu belirtilmektedir. Özel sektöre ait işletmelerin önemli bir bölümü Batı Anadolu ve Marmara Bölgelerinde yoğunlaşmıştır. Sektörde toplam olarak 100.000 kişinin istihdam edildiği tahmin edilmektedir.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Gıda işletmelerinin %65’i un ve unlu ürünler, %11’i süt ve süt ürünleri %12’si meyve-sebze işleme, %3,5’i bitkisel yağ ve margarin, %3’ü şekerli ürünler, %1’i et ürünleri ve 4,5’lik kısmı ise diğerlerinden oluşmaktadır. </a:t>
            </a:r>
            <a:endParaRPr lang="tr-TR" dirty="0" smtClean="0"/>
          </a:p>
          <a:p>
            <a:pPr algn="just"/>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Un ve unlu ürünler, süt ve ürünler, meyve sebze işleme gibi alt sektörlerdeki oranların yüksek olması, halkın tüketim alışkanlıklarının yanı sıra gelişmiş teknoloji uygulamayan (değirmen, mandıra, zeytin salamura işleme vb.) küçük işletmelerin sayısal fazlalığından da kaynaklanmaktadır.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smtClean="0"/>
              <a:t>Türkiye’de başta makarna olmak üzere un ve unlu ürünler, dondurulmuş sebze ve meyveler, domates salçası ve konserveler, çekirdeksiz kuru üzüm ve kuru kayısı gibi geleneksel gıda ürünleri üretimi giderek artmaktadır. Bu ürünler dünyanın pek çok yerine ihraç edilmektedir. Zeytinyağı ve sofralık, fındık, şeker ve şekerli ürünler, lokum ve helva dünya çapında bir üne sahiptir.</a:t>
            </a:r>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3200" b="1" dirty="0" smtClean="0"/>
              <a:t>Tarımsal hammaddeye değişik hazırlama, işleme, muhafaza ve ambalajlama teknikleri uygulayarak daha dayanıklı ve tüketime hazır duruma getiren bir </a:t>
            </a:r>
            <a:r>
              <a:rPr lang="tr-TR" sz="3200" b="1" dirty="0" err="1" smtClean="0"/>
              <a:t>sanayii</a:t>
            </a:r>
            <a:r>
              <a:rPr lang="tr-TR" sz="3200" b="1" dirty="0" smtClean="0"/>
              <a:t> dalıdır.</a:t>
            </a:r>
            <a:endParaRPr lang="tr-TR" sz="3200" dirty="0" smtClean="0"/>
          </a:p>
          <a:p>
            <a:pPr algn="just"/>
            <a:endParaRPr lang="tr-T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Gıda </a:t>
            </a:r>
            <a:r>
              <a:rPr lang="tr-TR" b="1" dirty="0" err="1" smtClean="0"/>
              <a:t>sanayii</a:t>
            </a:r>
            <a:r>
              <a:rPr lang="tr-TR" b="1" dirty="0" smtClean="0"/>
              <a:t> bir yandan halkın yeterli ve dengeli beslenmesi için gıda talebinin karşılanmasında önemli görevler üstlenmekte, diğer taraftan tarım ürünlerine katma değer artışı sağlanmakta, ihracat yolu ile ülkeye döviz kazandırmakta ve istihdam olanakları yaratmaktadır.</a:t>
            </a:r>
            <a:endParaRPr lang="tr-TR" dirty="0" smtClean="0"/>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Tarımsal hammaddenin muhafaza süresi kısıtlıdır. Genellikle mevsimlik olduğu için, tamamının taze olarak tüketilmesi </a:t>
            </a:r>
            <a:r>
              <a:rPr lang="tr-TR" b="1" dirty="0" err="1" smtClean="0"/>
              <a:t>sözkonusu</a:t>
            </a:r>
            <a:r>
              <a:rPr lang="tr-TR" b="1" dirty="0" smtClean="0"/>
              <a:t> değildir. Ayrıca birçok tarımsal hammadde doğal durumunda gıda olarak tüketilmeye elverişli değildir. </a:t>
            </a:r>
            <a:endParaRPr lang="tr-TR" dirty="0" smtClean="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3200" b="1" dirty="0" smtClean="0"/>
              <a:t>Bu nedenle taze ve doğal olarak tüketimi söz konusu olmayan tarımsal hammadde Gıda </a:t>
            </a:r>
            <a:r>
              <a:rPr lang="tr-TR" sz="3200" b="1" dirty="0" err="1" smtClean="0"/>
              <a:t>sanayii</a:t>
            </a:r>
            <a:r>
              <a:rPr lang="tr-TR" sz="3200" b="1" dirty="0" smtClean="0"/>
              <a:t> tarafından uygun teknikle işlenmekte ve muhafaza edilmektedir.</a:t>
            </a:r>
            <a:endParaRPr lang="tr-T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Yapılan araştırmalarda dengeli ve yeterli beslenmek için 8’i amino asidi, 14’ü vitamin, </a:t>
            </a:r>
            <a:r>
              <a:rPr lang="tr-TR" b="1" dirty="0" err="1" smtClean="0"/>
              <a:t>l’i</a:t>
            </a:r>
            <a:r>
              <a:rPr lang="tr-TR" b="1" dirty="0" smtClean="0"/>
              <a:t> yağ asidi ve 22’si mineral madde olmak üzere toplam 45 temel besin maddesinin </a:t>
            </a:r>
            <a:r>
              <a:rPr lang="tr-TR" b="1" dirty="0" err="1" smtClean="0"/>
              <a:t>hergün</a:t>
            </a:r>
            <a:r>
              <a:rPr lang="tr-TR" b="1" dirty="0" smtClean="0"/>
              <a:t> belirli miktarlarda alınması gerekmektedir. Bunların kaynakları da gıda maddeleridir. Bununla birlikte gıda </a:t>
            </a:r>
            <a:r>
              <a:rPr lang="tr-TR" b="1" dirty="0" err="1" smtClean="0"/>
              <a:t>grubları</a:t>
            </a:r>
            <a:r>
              <a:rPr lang="tr-TR" b="1" dirty="0" smtClean="0"/>
              <a:t>  bu temel besin maddelerini insanın ihtiyaç  duyduğu dağılımda ihtiva etmemektedir.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Ayrıca doğal olarak bazı gıdalar belirli mevsimlerde ve yörelerde yoğunlaşmıştır. Yeterli ve dengeli beslenme için gıda maddelerinin her bölgede ve mevsimde bulunması gereklidir. Gıda </a:t>
            </a:r>
            <a:r>
              <a:rPr lang="tr-TR" b="1" dirty="0" err="1" smtClean="0"/>
              <a:t>sanayii</a:t>
            </a:r>
            <a:r>
              <a:rPr lang="tr-TR" b="1" dirty="0" smtClean="0"/>
              <a:t> bu maddeleri uygun yöntemlerle işlemekle ve muhafaza etmekle mevsim ve yöreye bağlı üretim kısıtlığını da ortadan kaldırmaktadır.</a:t>
            </a:r>
            <a:endParaRPr lang="tr-TR" dirty="0" smtClean="0"/>
          </a:p>
          <a:p>
            <a:pPr algn="just"/>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İmalat </a:t>
            </a:r>
            <a:r>
              <a:rPr lang="tr-TR" b="1" dirty="0" err="1" smtClean="0"/>
              <a:t>sanayii</a:t>
            </a:r>
            <a:r>
              <a:rPr lang="tr-TR" b="1" dirty="0" smtClean="0"/>
              <a:t> başlığı altında 21 ana </a:t>
            </a:r>
            <a:r>
              <a:rPr lang="tr-TR" b="1" dirty="0" err="1" smtClean="0"/>
              <a:t>sanayii</a:t>
            </a:r>
            <a:r>
              <a:rPr lang="tr-TR" b="1" dirty="0" smtClean="0"/>
              <a:t> kolunda 500 civarında ürün üretilmektedir. Gıda </a:t>
            </a:r>
            <a:r>
              <a:rPr lang="tr-TR" b="1" dirty="0" err="1" smtClean="0"/>
              <a:t>sanayiin</a:t>
            </a:r>
            <a:r>
              <a:rPr lang="tr-TR" b="1" dirty="0" smtClean="0"/>
              <a:t> toplam imalat </a:t>
            </a:r>
            <a:r>
              <a:rPr lang="tr-TR" b="1" dirty="0" err="1" smtClean="0"/>
              <a:t>sanayii</a:t>
            </a:r>
            <a:r>
              <a:rPr lang="tr-TR" b="1" dirty="0" smtClean="0"/>
              <a:t> içindeki payı %25 civarındadır. İmalat </a:t>
            </a:r>
            <a:r>
              <a:rPr lang="tr-TR" b="1" dirty="0" err="1" smtClean="0"/>
              <a:t>sanayii</a:t>
            </a:r>
            <a:r>
              <a:rPr lang="tr-TR" b="1" dirty="0" smtClean="0"/>
              <a:t> içindeki istihdamın %15’i ve katma değerin de %13’ü gıda </a:t>
            </a:r>
            <a:r>
              <a:rPr lang="tr-TR" b="1" dirty="0" err="1" smtClean="0"/>
              <a:t>sanayii</a:t>
            </a:r>
            <a:r>
              <a:rPr lang="tr-TR" b="1" dirty="0" smtClean="0"/>
              <a:t> tarafından karşılanmaktadır.</a:t>
            </a:r>
            <a:endParaRPr lang="tr-TR" dirty="0" smtClean="0"/>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Gıda </a:t>
            </a:r>
            <a:r>
              <a:rPr lang="tr-TR" b="1" dirty="0" err="1" smtClean="0"/>
              <a:t>Sanayiinde</a:t>
            </a:r>
            <a:r>
              <a:rPr lang="tr-TR" b="1" dirty="0" smtClean="0"/>
              <a:t>, değişik muhafaza yöntemleri uygulanarak tüketime hazır gıda maddeleri üretilmektedir. Bu yöntemler ve dayandığı ilkeler Tablo 1’de verilmiştir.</a:t>
            </a:r>
            <a:endParaRPr lang="tr-TR" dirty="0" smtClean="0"/>
          </a:p>
          <a:p>
            <a:pPr algn="just"/>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788</Words>
  <Application>Microsoft Office PowerPoint</Application>
  <PresentationFormat>Ekran Gösterisi (4:3)</PresentationFormat>
  <Paragraphs>57</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GIDA SANAYİİ </vt:lpstr>
      <vt:lpstr>Slayt 2</vt:lpstr>
      <vt:lpstr>Slayt 3</vt:lpstr>
      <vt:lpstr>Slayt 4</vt:lpstr>
      <vt:lpstr>Slayt 5</vt:lpstr>
      <vt:lpstr>Slayt 6</vt:lpstr>
      <vt:lpstr>Slayt 7</vt:lpstr>
      <vt:lpstr>Slayt 8</vt:lpstr>
      <vt:lpstr>Slayt 9</vt:lpstr>
      <vt:lpstr>Tablo 1. Gıda Sanayiinde Kullanılan Başlıca Muhafaza Yöntemleri ve İlkeleri</vt:lpstr>
      <vt:lpstr>2. TÜRK GIDA SANAYİSİNİN GENEL YAPISI </vt:lpstr>
      <vt:lpstr>Slayt 12</vt:lpstr>
      <vt:lpstr>Slayt 13</vt:lpstr>
      <vt:lpstr>Slayt 14</vt:lpstr>
      <vt:lpstr>Slayt 15</vt:lpstr>
      <vt:lpstr>Slayt 16</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SANAYİİ </dc:title>
  <dc:creator>pinar</dc:creator>
  <cp:lastModifiedBy>pinar</cp:lastModifiedBy>
  <cp:revision>1</cp:revision>
  <dcterms:created xsi:type="dcterms:W3CDTF">2018-10-16T07:59:32Z</dcterms:created>
  <dcterms:modified xsi:type="dcterms:W3CDTF">2018-10-16T08:00:20Z</dcterms:modified>
</cp:coreProperties>
</file>