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sldIdLst>
    <p:sldId id="256" r:id="rId2"/>
    <p:sldId id="257" r:id="rId3"/>
    <p:sldId id="263" r:id="rId4"/>
    <p:sldId id="266" r:id="rId5"/>
    <p:sldId id="267" r:id="rId6"/>
    <p:sldId id="264" r:id="rId7"/>
    <p:sldId id="265" r:id="rId8"/>
    <p:sldId id="270" r:id="rId9"/>
    <p:sldId id="268" r:id="rId10"/>
    <p:sldId id="269" r:id="rId11"/>
    <p:sldId id="271" r:id="rId12"/>
    <p:sldId id="272" r:id="rId13"/>
    <p:sldId id="274"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8002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37001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53601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219219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2293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1470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49298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05862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37707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478517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938701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54422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33350" y="3343275"/>
            <a:ext cx="9374970" cy="861420"/>
          </a:xfrm>
        </p:spPr>
        <p:txBody>
          <a:bodyPr vert="horz" lIns="91440" tIns="45720" rIns="91440" bIns="45720" rtlCol="0" anchor="t">
            <a:noAutofit/>
          </a:bodyPr>
          <a:lstStyle/>
          <a:p>
            <a:r>
              <a:rPr lang="tr-TR" sz="4000" b="1" dirty="0"/>
              <a:t>ALTERNATİF AKIM DEVRE ANALİZİ </a:t>
            </a:r>
            <a:endParaRPr lang="en-US" sz="4000" dirty="0"/>
          </a:p>
          <a:p>
            <a:r>
              <a:rPr lang="tr-TR" sz="4000" b="1" dirty="0"/>
              <a:t>2. HAFTA</a:t>
            </a:r>
            <a:endParaRPr lang="tr-TR" sz="4000" dirty="0">
              <a:solidFill>
                <a:schemeClr val="tx1"/>
              </a:solidFill>
            </a:endParaRPr>
          </a:p>
        </p:txBody>
      </p:sp>
      <p:pic>
        <p:nvPicPr>
          <p:cNvPr id="4" name="Resim 4">
            <a:extLst>
              <a:ext uri="{FF2B5EF4-FFF2-40B4-BE49-F238E27FC236}">
                <a16:creationId xmlns:a16="http://schemas.microsoft.com/office/drawing/2014/main" id="{7B561B59-BC6F-4675-A4A8-CE14BC49A2AB}"/>
              </a:ext>
            </a:extLst>
          </p:cNvPr>
          <p:cNvPicPr>
            <a:picLocks noChangeAspect="1"/>
          </p:cNvPicPr>
          <p:nvPr/>
        </p:nvPicPr>
        <p:blipFill>
          <a:blip r:embed="rId2"/>
          <a:stretch>
            <a:fillRect/>
          </a:stretch>
        </p:blipFill>
        <p:spPr>
          <a:xfrm>
            <a:off x="0" y="0"/>
            <a:ext cx="1323975" cy="1323975"/>
          </a:xfrm>
          <a:prstGeom prst="rect">
            <a:avLst/>
          </a:prstGeom>
        </p:spPr>
      </p:pic>
      <p:pic>
        <p:nvPicPr>
          <p:cNvPr id="6" name="Resim 6">
            <a:extLst>
              <a:ext uri="{FF2B5EF4-FFF2-40B4-BE49-F238E27FC236}">
                <a16:creationId xmlns:a16="http://schemas.microsoft.com/office/drawing/2014/main" id="{803BABFC-B745-4CC6-BAE8-ABDF0ED9396A}"/>
              </a:ext>
            </a:extLst>
          </p:cNvPr>
          <p:cNvPicPr>
            <a:picLocks noChangeAspect="1"/>
          </p:cNvPicPr>
          <p:nvPr/>
        </p:nvPicPr>
        <p:blipFill>
          <a:blip r:embed="rId2"/>
          <a:stretch>
            <a:fillRect/>
          </a:stretch>
        </p:blipFill>
        <p:spPr>
          <a:xfrm>
            <a:off x="7781925" y="-1258"/>
            <a:ext cx="1323975" cy="1323975"/>
          </a:xfrm>
          <a:prstGeom prst="rect">
            <a:avLst/>
          </a:prstGeom>
        </p:spPr>
      </p:pic>
    </p:spTree>
    <p:extLst>
      <p:ext uri="{BB962C8B-B14F-4D97-AF65-F5344CB8AC3E}">
        <p14:creationId xmlns:p14="http://schemas.microsoft.com/office/powerpoint/2010/main" val="1674425800"/>
      </p:ext>
    </p:extLst>
  </p:cSld>
  <p:clrMapOvr>
    <a:masterClrMapping/>
  </p:clrMapOvr>
  <mc:AlternateContent xmlns:mc="http://schemas.openxmlformats.org/markup-compatibility/2006" xmlns:p14="http://schemas.microsoft.com/office/powerpoint/2010/main">
    <mc:Choice Requires="p14">
      <p:transition p14:dur="0">
        <p:wipe dir="d"/>
      </p:transition>
    </mc:Choice>
    <mc:Fallback xmlns="">
      <p:transition>
        <p:wipe dir="d"/>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267757-FAE0-4F42-9AF1-7A9F847040F7}"/>
              </a:ext>
            </a:extLst>
          </p:cNvPr>
          <p:cNvSpPr>
            <a:spLocks noGrp="1"/>
          </p:cNvSpPr>
          <p:nvPr>
            <p:ph type="ctrTitle"/>
          </p:nvPr>
        </p:nvSpPr>
        <p:spPr>
          <a:xfrm>
            <a:off x="1085465" y="1115368"/>
            <a:ext cx="6619875" cy="1196908"/>
          </a:xfrm>
        </p:spPr>
        <p:txBody>
          <a:bodyPr/>
          <a:lstStyle/>
          <a:p>
            <a:r>
              <a:rPr lang="tr-TR" sz="4000" b="1" u="sng" dirty="0">
                <a:solidFill>
                  <a:srgbClr val="4FB8C1"/>
                </a:solidFill>
              </a:rPr>
              <a:t>Geri Faz</a:t>
            </a:r>
            <a:r>
              <a:rPr lang="tr-TR" sz="4000" b="1" dirty="0">
                <a:solidFill>
                  <a:srgbClr val="4FB8C1"/>
                </a:solidFill>
              </a:rPr>
              <a:t> </a:t>
            </a:r>
          </a:p>
        </p:txBody>
      </p:sp>
      <p:sp>
        <p:nvSpPr>
          <p:cNvPr id="4" name="Metin kutusu 3">
            <a:extLst>
              <a:ext uri="{FF2B5EF4-FFF2-40B4-BE49-F238E27FC236}">
                <a16:creationId xmlns:a16="http://schemas.microsoft.com/office/drawing/2014/main" id="{ACC7E5D7-E859-404C-9A4E-B208B46F6835}"/>
              </a:ext>
            </a:extLst>
          </p:cNvPr>
          <p:cNvSpPr txBox="1"/>
          <p:nvPr/>
        </p:nvSpPr>
        <p:spPr>
          <a:xfrm>
            <a:off x="657083" y="2162175"/>
            <a:ext cx="7938135"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Eğer bir sinüs dalgası t =0 anında başlangıç noktasından başlamayıp bir  </a:t>
            </a:r>
            <a:r>
              <a:rPr lang="tr-TR" dirty="0"/>
              <a:t>α</a:t>
            </a:r>
            <a:r>
              <a:rPr lang="tr-TR" b="1" i="1" dirty="0"/>
              <a:t> </a:t>
            </a:r>
            <a:r>
              <a:rPr lang="tr-TR" b="1" dirty="0"/>
              <a:t>açısı kadar sonra başlıyorsa bu eğri geri fazdadır. </a:t>
            </a:r>
          </a:p>
        </p:txBody>
      </p:sp>
      <p:pic>
        <p:nvPicPr>
          <p:cNvPr id="6" name="Resim 5">
            <a:extLst>
              <a:ext uri="{FF2B5EF4-FFF2-40B4-BE49-F238E27FC236}">
                <a16:creationId xmlns:a16="http://schemas.microsoft.com/office/drawing/2014/main" id="{537C2890-FF35-4127-8606-B7593ABEAABB}"/>
              </a:ext>
            </a:extLst>
          </p:cNvPr>
          <p:cNvPicPr>
            <a:picLocks noChangeAspect="1"/>
          </p:cNvPicPr>
          <p:nvPr/>
        </p:nvPicPr>
        <p:blipFill>
          <a:blip r:embed="rId2"/>
          <a:stretch>
            <a:fillRect/>
          </a:stretch>
        </p:blipFill>
        <p:spPr>
          <a:xfrm>
            <a:off x="0" y="0"/>
            <a:ext cx="1323975" cy="1323975"/>
          </a:xfrm>
          <a:prstGeom prst="rect">
            <a:avLst/>
          </a:prstGeom>
        </p:spPr>
      </p:pic>
      <p:pic>
        <p:nvPicPr>
          <p:cNvPr id="8" name="Resim 7">
            <a:extLst>
              <a:ext uri="{FF2B5EF4-FFF2-40B4-BE49-F238E27FC236}">
                <a16:creationId xmlns:a16="http://schemas.microsoft.com/office/drawing/2014/main" id="{E638AF04-2DE2-496A-B755-212DB5CD1916}"/>
              </a:ext>
            </a:extLst>
          </p:cNvPr>
          <p:cNvPicPr>
            <a:picLocks noChangeAspect="1"/>
          </p:cNvPicPr>
          <p:nvPr/>
        </p:nvPicPr>
        <p:blipFill>
          <a:blip r:embed="rId2"/>
          <a:stretch>
            <a:fillRect/>
          </a:stretch>
        </p:blipFill>
        <p:spPr>
          <a:xfrm>
            <a:off x="7880855" y="0"/>
            <a:ext cx="1323975" cy="1323975"/>
          </a:xfrm>
          <a:prstGeom prst="rect">
            <a:avLst/>
          </a:prstGeom>
        </p:spPr>
      </p:pic>
      <p:pic>
        <p:nvPicPr>
          <p:cNvPr id="9" name="Resim 9" descr="nesne içeren bir resim&#10;&#10;Çok yüksek güvenilirlikle oluşturulmuş açıklama">
            <a:extLst>
              <a:ext uri="{FF2B5EF4-FFF2-40B4-BE49-F238E27FC236}">
                <a16:creationId xmlns:a16="http://schemas.microsoft.com/office/drawing/2014/main" id="{9918A554-151A-4F82-9B13-F9D77B79DF18}"/>
              </a:ext>
            </a:extLst>
          </p:cNvPr>
          <p:cNvPicPr>
            <a:picLocks noChangeAspect="1"/>
          </p:cNvPicPr>
          <p:nvPr/>
        </p:nvPicPr>
        <p:blipFill>
          <a:blip r:embed="rId3"/>
          <a:stretch>
            <a:fillRect/>
          </a:stretch>
        </p:blipFill>
        <p:spPr>
          <a:xfrm>
            <a:off x="495300" y="3305175"/>
            <a:ext cx="7274343" cy="2805113"/>
          </a:xfrm>
          <a:prstGeom prst="rect">
            <a:avLst/>
          </a:prstGeom>
        </p:spPr>
      </p:pic>
    </p:spTree>
    <p:extLst>
      <p:ext uri="{BB962C8B-B14F-4D97-AF65-F5344CB8AC3E}">
        <p14:creationId xmlns:p14="http://schemas.microsoft.com/office/powerpoint/2010/main" val="3335963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FE9E0DB7-DEC7-41FE-9287-A24038D09B20}"/>
              </a:ext>
            </a:extLst>
          </p:cNvPr>
          <p:cNvSpPr txBox="1"/>
          <p:nvPr/>
        </p:nvSpPr>
        <p:spPr>
          <a:xfrm>
            <a:off x="0" y="619125"/>
            <a:ext cx="9186695" cy="70788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sz="4000" b="1" u="sng" dirty="0" err="1">
                <a:solidFill>
                  <a:srgbClr val="4FB8C1"/>
                </a:solidFill>
              </a:rPr>
              <a:t>Fazör</a:t>
            </a:r>
            <a:r>
              <a:rPr lang="tr-TR" sz="4000" b="1" u="sng" dirty="0">
                <a:solidFill>
                  <a:srgbClr val="4FB8C1"/>
                </a:solidFill>
              </a:rPr>
              <a:t> Kavramı  </a:t>
            </a:r>
          </a:p>
        </p:txBody>
      </p:sp>
      <p:pic>
        <p:nvPicPr>
          <p:cNvPr id="4" name="Resim 3">
            <a:extLst>
              <a:ext uri="{FF2B5EF4-FFF2-40B4-BE49-F238E27FC236}">
                <a16:creationId xmlns:a16="http://schemas.microsoft.com/office/drawing/2014/main" id="{5AE48459-9F2F-4763-ABDF-B92EC8180888}"/>
              </a:ext>
            </a:extLst>
          </p:cNvPr>
          <p:cNvPicPr>
            <a:picLocks noChangeAspect="1"/>
          </p:cNvPicPr>
          <p:nvPr/>
        </p:nvPicPr>
        <p:blipFill>
          <a:blip r:embed="rId2"/>
          <a:stretch>
            <a:fillRect/>
          </a:stretch>
        </p:blipFill>
        <p:spPr>
          <a:xfrm>
            <a:off x="0" y="0"/>
            <a:ext cx="1323975" cy="1323975"/>
          </a:xfrm>
          <a:prstGeom prst="rect">
            <a:avLst/>
          </a:prstGeom>
        </p:spPr>
      </p:pic>
      <p:pic>
        <p:nvPicPr>
          <p:cNvPr id="6" name="Resim 5">
            <a:extLst>
              <a:ext uri="{FF2B5EF4-FFF2-40B4-BE49-F238E27FC236}">
                <a16:creationId xmlns:a16="http://schemas.microsoft.com/office/drawing/2014/main" id="{2C51F009-B8D1-4AD9-A1B9-59A3220224A5}"/>
              </a:ext>
            </a:extLst>
          </p:cNvPr>
          <p:cNvPicPr>
            <a:picLocks noChangeAspect="1"/>
          </p:cNvPicPr>
          <p:nvPr/>
        </p:nvPicPr>
        <p:blipFill>
          <a:blip r:embed="rId2"/>
          <a:stretch>
            <a:fillRect/>
          </a:stretch>
        </p:blipFill>
        <p:spPr>
          <a:xfrm>
            <a:off x="7887368" y="0"/>
            <a:ext cx="1323975" cy="1323975"/>
          </a:xfrm>
          <a:prstGeom prst="rect">
            <a:avLst/>
          </a:prstGeom>
        </p:spPr>
      </p:pic>
      <p:sp>
        <p:nvSpPr>
          <p:cNvPr id="7" name="Metin kutusu 6">
            <a:extLst>
              <a:ext uri="{FF2B5EF4-FFF2-40B4-BE49-F238E27FC236}">
                <a16:creationId xmlns:a16="http://schemas.microsoft.com/office/drawing/2014/main" id="{B2DED544-F8F6-4CF8-95FC-910F2E03F993}"/>
              </a:ext>
            </a:extLst>
          </p:cNvPr>
          <p:cNvSpPr txBox="1"/>
          <p:nvPr/>
        </p:nvSpPr>
        <p:spPr>
          <a:xfrm>
            <a:off x="28575" y="1914525"/>
            <a:ext cx="9012740" cy="1477328"/>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b="1" dirty="0"/>
              <a:t>     </a:t>
            </a:r>
            <a:r>
              <a:rPr lang="tr-TR" b="1" dirty="0" err="1">
                <a:solidFill>
                  <a:srgbClr val="4FB8C1"/>
                </a:solidFill>
              </a:rPr>
              <a:t>Fazör</a:t>
            </a:r>
            <a:r>
              <a:rPr lang="tr-TR" b="1" dirty="0">
                <a:solidFill>
                  <a:srgbClr val="4FB8C1"/>
                </a:solidFill>
              </a:rPr>
              <a:t> Tanımı :</a:t>
            </a:r>
            <a:r>
              <a:rPr lang="tr-TR" b="1" dirty="0"/>
              <a:t> </a:t>
            </a:r>
            <a:r>
              <a:rPr lang="tr-TR" b="1" dirty="0" err="1"/>
              <a:t>Fazör</a:t>
            </a:r>
            <a:r>
              <a:rPr lang="tr-TR" b="1" dirty="0"/>
              <a:t> bir büyüklüğün hem genliğini hem de açısını belirten bir gösterim olarak tanımlanabilir . </a:t>
            </a:r>
            <a:r>
              <a:rPr lang="tr-TR" b="1" dirty="0" err="1"/>
              <a:t>Fazör</a:t>
            </a:r>
            <a:r>
              <a:rPr lang="tr-TR" b="1" dirty="0"/>
              <a:t> (aynı frekanstaki ) sinüs dalgalarını temsilen genellikle elektrik-elektronik mühendisliği ve teknik alanlarında oldukça yaygın kullanılır. Aşağıdaki şekilde bir </a:t>
            </a:r>
            <a:r>
              <a:rPr lang="tr-TR" b="1" dirty="0" err="1"/>
              <a:t>fazörün</a:t>
            </a:r>
            <a:r>
              <a:rPr lang="tr-TR" b="1" dirty="0"/>
              <a:t> genlik ve açısı gösterilmiştir.</a:t>
            </a:r>
            <a:r>
              <a:rPr lang="tr-TR" dirty="0"/>
              <a:t> </a:t>
            </a:r>
            <a:endParaRPr lang="tr-TR"/>
          </a:p>
        </p:txBody>
      </p:sp>
      <p:pic>
        <p:nvPicPr>
          <p:cNvPr id="14" name="Resim 14" descr="harita, metin içeren bir resim&#10;&#10;Çok yüksek güvenilirlikle oluşturulmuş açıklama">
            <a:extLst>
              <a:ext uri="{FF2B5EF4-FFF2-40B4-BE49-F238E27FC236}">
                <a16:creationId xmlns:a16="http://schemas.microsoft.com/office/drawing/2014/main" id="{63C8CA4F-DCF7-4AFA-B7F1-61724D15A09E}"/>
              </a:ext>
            </a:extLst>
          </p:cNvPr>
          <p:cNvPicPr>
            <a:picLocks noChangeAspect="1"/>
          </p:cNvPicPr>
          <p:nvPr/>
        </p:nvPicPr>
        <p:blipFill rotWithShape="1">
          <a:blip r:embed="rId3"/>
          <a:srcRect l="23415" r="23902" b="14000"/>
          <a:stretch/>
        </p:blipFill>
        <p:spPr>
          <a:xfrm>
            <a:off x="1594835" y="3220654"/>
            <a:ext cx="5176838" cy="3107656"/>
          </a:xfrm>
          <a:prstGeom prst="rect">
            <a:avLst/>
          </a:prstGeom>
        </p:spPr>
      </p:pic>
    </p:spTree>
    <p:extLst>
      <p:ext uri="{BB962C8B-B14F-4D97-AF65-F5344CB8AC3E}">
        <p14:creationId xmlns:p14="http://schemas.microsoft.com/office/powerpoint/2010/main" val="1905524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7EB44D79-D648-4EE0-A72B-1ED41C12FF50}"/>
              </a:ext>
            </a:extLst>
          </p:cNvPr>
          <p:cNvSpPr txBox="1"/>
          <p:nvPr/>
        </p:nvSpPr>
        <p:spPr>
          <a:xfrm>
            <a:off x="-200025" y="561975"/>
            <a:ext cx="9254040" cy="132343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sz="4000" b="1" u="sng" dirty="0">
                <a:solidFill>
                  <a:srgbClr val="8AD0D5"/>
                </a:solidFill>
              </a:rPr>
              <a:t>Sinüs Dalgasının </a:t>
            </a:r>
            <a:r>
              <a:rPr lang="tr-TR" sz="4000" b="1" u="sng" dirty="0" err="1">
                <a:solidFill>
                  <a:srgbClr val="8AD0D5"/>
                </a:solidFill>
              </a:rPr>
              <a:t>Fazörel</a:t>
            </a:r>
            <a:endParaRPr lang="tr-TR" sz="4000" dirty="0">
              <a:solidFill>
                <a:srgbClr val="8AD0D5"/>
              </a:solidFill>
            </a:endParaRPr>
          </a:p>
          <a:p>
            <a:pPr algn="ctr"/>
            <a:r>
              <a:rPr lang="tr-TR" sz="4000" b="1" u="sng" dirty="0">
                <a:solidFill>
                  <a:srgbClr val="8AD0D5"/>
                </a:solidFill>
              </a:rPr>
              <a:t> Gösterimi</a:t>
            </a:r>
            <a:r>
              <a:rPr lang="tr-TR" sz="4000" dirty="0">
                <a:solidFill>
                  <a:srgbClr val="8AD0D5"/>
                </a:solidFill>
              </a:rPr>
              <a:t> </a:t>
            </a:r>
          </a:p>
        </p:txBody>
      </p:sp>
      <p:pic>
        <p:nvPicPr>
          <p:cNvPr id="4" name="Resim 3">
            <a:extLst>
              <a:ext uri="{FF2B5EF4-FFF2-40B4-BE49-F238E27FC236}">
                <a16:creationId xmlns:a16="http://schemas.microsoft.com/office/drawing/2014/main" id="{2D344D0C-76BF-45BA-BED4-7AAAC178B962}"/>
              </a:ext>
            </a:extLst>
          </p:cNvPr>
          <p:cNvPicPr>
            <a:picLocks noChangeAspect="1"/>
          </p:cNvPicPr>
          <p:nvPr/>
        </p:nvPicPr>
        <p:blipFill>
          <a:blip r:embed="rId2"/>
          <a:stretch>
            <a:fillRect/>
          </a:stretch>
        </p:blipFill>
        <p:spPr>
          <a:xfrm>
            <a:off x="0" y="0"/>
            <a:ext cx="1323975" cy="1323975"/>
          </a:xfrm>
          <a:prstGeom prst="rect">
            <a:avLst/>
          </a:prstGeom>
        </p:spPr>
      </p:pic>
      <p:pic>
        <p:nvPicPr>
          <p:cNvPr id="6" name="Resim 5">
            <a:extLst>
              <a:ext uri="{FF2B5EF4-FFF2-40B4-BE49-F238E27FC236}">
                <a16:creationId xmlns:a16="http://schemas.microsoft.com/office/drawing/2014/main" id="{39D83FBA-3448-4088-B5EC-82ECB449F3C8}"/>
              </a:ext>
            </a:extLst>
          </p:cNvPr>
          <p:cNvPicPr>
            <a:picLocks noChangeAspect="1"/>
          </p:cNvPicPr>
          <p:nvPr/>
        </p:nvPicPr>
        <p:blipFill>
          <a:blip r:embed="rId2"/>
          <a:stretch>
            <a:fillRect/>
          </a:stretch>
        </p:blipFill>
        <p:spPr>
          <a:xfrm>
            <a:off x="7887368" y="0"/>
            <a:ext cx="1323975" cy="1323975"/>
          </a:xfrm>
          <a:prstGeom prst="rect">
            <a:avLst/>
          </a:prstGeom>
        </p:spPr>
      </p:pic>
      <p:sp>
        <p:nvSpPr>
          <p:cNvPr id="7" name="Metin kutusu 6">
            <a:extLst>
              <a:ext uri="{FF2B5EF4-FFF2-40B4-BE49-F238E27FC236}">
                <a16:creationId xmlns:a16="http://schemas.microsoft.com/office/drawing/2014/main" id="{0094E736-3E58-4486-8FAF-CFEF6B2ABB5C}"/>
              </a:ext>
            </a:extLst>
          </p:cNvPr>
          <p:cNvSpPr txBox="1"/>
          <p:nvPr/>
        </p:nvSpPr>
        <p:spPr>
          <a:xfrm>
            <a:off x="485775" y="2171700"/>
            <a:ext cx="8491788" cy="92333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Sinüs dalgası bir </a:t>
            </a:r>
            <a:r>
              <a:rPr lang="tr-TR" b="1" dirty="0" err="1"/>
              <a:t>fazörün</a:t>
            </a:r>
            <a:r>
              <a:rPr lang="tr-TR" b="1" dirty="0"/>
              <a:t> 360° döndürülmesi ile elde edilir . Aşağıdaki şekilde görüldüğü gibi sinüs dalgasının bir açıdaki değeri (ani değer) , bu açıdaki </a:t>
            </a:r>
            <a:r>
              <a:rPr lang="tr-TR" b="1" dirty="0" err="1"/>
              <a:t>fazör</a:t>
            </a:r>
            <a:r>
              <a:rPr lang="tr-TR" b="1" dirty="0"/>
              <a:t> ucunun yatay eksene olan en yakın (dik ) mesafesine eşittir .</a:t>
            </a:r>
            <a:endParaRPr lang="tr-TR" dirty="0"/>
          </a:p>
        </p:txBody>
      </p:sp>
      <p:pic>
        <p:nvPicPr>
          <p:cNvPr id="3" name="Resim 4" descr="gök içeren bir resim&#10;&#10;Çok yüksek güvenilirlikle oluşturulmuş açıklama">
            <a:extLst>
              <a:ext uri="{FF2B5EF4-FFF2-40B4-BE49-F238E27FC236}">
                <a16:creationId xmlns:a16="http://schemas.microsoft.com/office/drawing/2014/main" id="{C7B61F4E-07DB-49D8-AF4B-3B7990C81699}"/>
              </a:ext>
            </a:extLst>
          </p:cNvPr>
          <p:cNvPicPr>
            <a:picLocks noChangeAspect="1"/>
          </p:cNvPicPr>
          <p:nvPr/>
        </p:nvPicPr>
        <p:blipFill rotWithShape="1">
          <a:blip r:embed="rId3"/>
          <a:srcRect l="13171" t="18812" r="11707" b="29703"/>
          <a:stretch/>
        </p:blipFill>
        <p:spPr>
          <a:xfrm>
            <a:off x="1896936" y="2992163"/>
            <a:ext cx="5669465" cy="3338513"/>
          </a:xfrm>
          <a:prstGeom prst="rect">
            <a:avLst/>
          </a:prstGeom>
        </p:spPr>
      </p:pic>
    </p:spTree>
    <p:extLst>
      <p:ext uri="{BB962C8B-B14F-4D97-AF65-F5344CB8AC3E}">
        <p14:creationId xmlns:p14="http://schemas.microsoft.com/office/powerpoint/2010/main" val="264914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BE7B6F-3028-42B8-8A3D-FDADBDC7AB1A}"/>
              </a:ext>
            </a:extLst>
          </p:cNvPr>
          <p:cNvSpPr>
            <a:spLocks noGrp="1"/>
          </p:cNvSpPr>
          <p:nvPr>
            <p:ph type="title"/>
          </p:nvPr>
        </p:nvSpPr>
        <p:spPr>
          <a:xfrm>
            <a:off x="1111012" y="1028700"/>
            <a:ext cx="7055380" cy="2164511"/>
          </a:xfrm>
        </p:spPr>
        <p:txBody>
          <a:bodyPr>
            <a:normAutofit fontScale="90000"/>
          </a:bodyPr>
          <a:lstStyle/>
          <a:p>
            <a:pPr algn="ctr"/>
            <a:r>
              <a:rPr lang="tr-TR" sz="5400" b="1" u="sng" dirty="0">
                <a:solidFill>
                  <a:srgbClr val="4FB8C1"/>
                </a:solidFill>
              </a:rPr>
              <a:t>KAYNAKÇA</a:t>
            </a:r>
            <a:r>
              <a:rPr lang="tr-TR" sz="5400" b="1" dirty="0">
                <a:solidFill>
                  <a:srgbClr val="4FB8C1"/>
                </a:solidFill>
              </a:rPr>
              <a:t> </a:t>
            </a:r>
            <a:br>
              <a:rPr lang="tr-TR" sz="5400" b="1" dirty="0">
                <a:solidFill>
                  <a:srgbClr val="4FB8C1"/>
                </a:solidFill>
              </a:rPr>
            </a:br>
            <a:r>
              <a:rPr lang="tr-TR" sz="5400" b="1" dirty="0">
                <a:solidFill>
                  <a:srgbClr val="4FB8C1"/>
                </a:solidFill>
              </a:rPr>
              <a:t/>
            </a:r>
            <a:br>
              <a:rPr lang="tr-TR" sz="5400" b="1" dirty="0">
                <a:solidFill>
                  <a:srgbClr val="4FB8C1"/>
                </a:solidFill>
              </a:rPr>
            </a:br>
            <a:endParaRPr lang="tr-TR" sz="5400" b="1" dirty="0">
              <a:solidFill>
                <a:schemeClr val="tx1"/>
              </a:solidFill>
              <a:ea typeface="+mj-lt"/>
              <a:cs typeface="+mj-lt"/>
            </a:endParaRPr>
          </a:p>
        </p:txBody>
      </p:sp>
      <p:pic>
        <p:nvPicPr>
          <p:cNvPr id="4" name="Resim 4">
            <a:extLst>
              <a:ext uri="{FF2B5EF4-FFF2-40B4-BE49-F238E27FC236}">
                <a16:creationId xmlns:a16="http://schemas.microsoft.com/office/drawing/2014/main" id="{05747265-32B0-4363-9D1C-696D7F8D22FC}"/>
              </a:ext>
            </a:extLst>
          </p:cNvPr>
          <p:cNvPicPr>
            <a:picLocks noGrp="1" noChangeAspect="1"/>
          </p:cNvPicPr>
          <p:nvPr>
            <p:ph idx="1"/>
          </p:nvPr>
        </p:nvPicPr>
        <p:blipFill>
          <a:blip r:embed="rId2"/>
          <a:stretch>
            <a:fillRect/>
          </a:stretch>
        </p:blipFill>
        <p:spPr>
          <a:xfrm>
            <a:off x="8099794" y="0"/>
            <a:ext cx="1028700" cy="1028700"/>
          </a:xfrm>
          <a:prstGeom prst="rect">
            <a:avLst/>
          </a:prstGeom>
        </p:spPr>
      </p:pic>
      <p:pic>
        <p:nvPicPr>
          <p:cNvPr id="6" name="Resim 6">
            <a:extLst>
              <a:ext uri="{FF2B5EF4-FFF2-40B4-BE49-F238E27FC236}">
                <a16:creationId xmlns:a16="http://schemas.microsoft.com/office/drawing/2014/main" id="{65F7E8EF-B56E-44AA-9DFC-4F635A295D66}"/>
              </a:ext>
            </a:extLst>
          </p:cNvPr>
          <p:cNvPicPr>
            <a:picLocks noChangeAspect="1"/>
          </p:cNvPicPr>
          <p:nvPr/>
        </p:nvPicPr>
        <p:blipFill>
          <a:blip r:embed="rId2"/>
          <a:stretch>
            <a:fillRect/>
          </a:stretch>
        </p:blipFill>
        <p:spPr>
          <a:xfrm>
            <a:off x="0" y="0"/>
            <a:ext cx="1028700" cy="1028700"/>
          </a:xfrm>
          <a:prstGeom prst="rect">
            <a:avLst/>
          </a:prstGeom>
        </p:spPr>
      </p:pic>
      <p:sp>
        <p:nvSpPr>
          <p:cNvPr id="3" name="Metin kutusu 2">
            <a:extLst>
              <a:ext uri="{FF2B5EF4-FFF2-40B4-BE49-F238E27FC236}">
                <a16:creationId xmlns:a16="http://schemas.microsoft.com/office/drawing/2014/main" id="{6C0E9E77-7155-4407-9112-BAE9EFB3E35F}"/>
              </a:ext>
            </a:extLst>
          </p:cNvPr>
          <p:cNvSpPr txBox="1"/>
          <p:nvPr/>
        </p:nvSpPr>
        <p:spPr>
          <a:xfrm>
            <a:off x="945715" y="3193211"/>
            <a:ext cx="7597035" cy="230832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hlinkClick r:id="rId3"/>
              </a:rPr>
              <a:t>http://teknikbilimlermyo.istanbul.edu.tr/elektrik/wp-content/uploads/2015/03/B%C3%B6l%C3%BCm-7.pdf</a:t>
            </a:r>
            <a:endParaRPr lang="tr-TR" dirty="0"/>
          </a:p>
          <a:p>
            <a:pPr algn="ctr"/>
            <a:endParaRPr lang="tr-TR" dirty="0"/>
          </a:p>
          <a:p>
            <a:pPr algn="ctr"/>
            <a:r>
              <a:rPr lang="tr-TR" dirty="0"/>
              <a:t>Prof. </a:t>
            </a:r>
            <a:r>
              <a:rPr lang="tr-TR" dirty="0" err="1"/>
              <a:t>Dr</a:t>
            </a:r>
            <a:r>
              <a:rPr lang="tr-TR" dirty="0"/>
              <a:t> . Arifoğlu , U.</a:t>
            </a:r>
            <a:endParaRPr lang="en-US" dirty="0"/>
          </a:p>
          <a:p>
            <a:pPr algn="ctr"/>
            <a:r>
              <a:rPr lang="tr-TR" dirty="0"/>
              <a:t> (Elektrik-Elektronik Mühendisliğinin Temelleri </a:t>
            </a:r>
          </a:p>
          <a:p>
            <a:pPr algn="ctr"/>
            <a:r>
              <a:rPr lang="tr-TR" dirty="0"/>
              <a:t>Alternatif Akım Devreleri Cilt-II </a:t>
            </a:r>
          </a:p>
          <a:p>
            <a:pPr algn="ctr"/>
            <a:r>
              <a:rPr lang="tr-TR" dirty="0"/>
              <a:t>Alfa Basım Yayın Dağıtım Ltd. Şti. </a:t>
            </a:r>
            <a:endParaRPr lang="en-US" dirty="0"/>
          </a:p>
          <a:p>
            <a:pPr algn="ctr"/>
            <a:r>
              <a:rPr lang="tr-TR" dirty="0"/>
              <a:t>5. Basım Şubat 2012 )</a:t>
            </a:r>
          </a:p>
        </p:txBody>
      </p:sp>
    </p:spTree>
    <p:extLst>
      <p:ext uri="{BB962C8B-B14F-4D97-AF65-F5344CB8AC3E}">
        <p14:creationId xmlns:p14="http://schemas.microsoft.com/office/powerpoint/2010/main" val="19784506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C87E2B-FDAB-44E2-892C-4B54A10A337A}"/>
              </a:ext>
            </a:extLst>
          </p:cNvPr>
          <p:cNvSpPr>
            <a:spLocks noGrp="1"/>
          </p:cNvSpPr>
          <p:nvPr>
            <p:ph type="title"/>
          </p:nvPr>
        </p:nvSpPr>
        <p:spPr>
          <a:xfrm>
            <a:off x="1473437" y="983554"/>
            <a:ext cx="7055380" cy="1400530"/>
          </a:xfrm>
        </p:spPr>
        <p:txBody>
          <a:bodyPr>
            <a:normAutofit fontScale="90000"/>
          </a:bodyPr>
          <a:lstStyle/>
          <a:p>
            <a:r>
              <a:rPr lang="tr-TR" sz="5400" b="1" u="sng" dirty="0">
                <a:solidFill>
                  <a:srgbClr val="4FB8C1"/>
                </a:solidFill>
                <a:latin typeface="Constantia"/>
              </a:rPr>
              <a:t>İçindekiler</a:t>
            </a:r>
            <a:r>
              <a:rPr lang="tr-TR" sz="5400" b="1" dirty="0">
                <a:solidFill>
                  <a:srgbClr val="4FB8C1"/>
                </a:solidFill>
                <a:latin typeface="Constantia"/>
              </a:rPr>
              <a:t>                          </a:t>
            </a:r>
            <a:r>
              <a:rPr lang="tr-TR" sz="5400" dirty="0">
                <a:solidFill>
                  <a:srgbClr val="4FB8C1"/>
                </a:solidFill>
              </a:rPr>
              <a:t>     </a:t>
            </a:r>
          </a:p>
        </p:txBody>
      </p:sp>
      <p:sp>
        <p:nvSpPr>
          <p:cNvPr id="3" name="İçerik Yer Tutucusu 2">
            <a:extLst>
              <a:ext uri="{FF2B5EF4-FFF2-40B4-BE49-F238E27FC236}">
                <a16:creationId xmlns:a16="http://schemas.microsoft.com/office/drawing/2014/main" id="{98EA887C-9EA3-4ED8-8BF1-4B9CA5F556C0}"/>
              </a:ext>
            </a:extLst>
          </p:cNvPr>
          <p:cNvSpPr>
            <a:spLocks noGrp="1"/>
          </p:cNvSpPr>
          <p:nvPr>
            <p:ph sz="half" idx="1"/>
          </p:nvPr>
        </p:nvSpPr>
        <p:spPr>
          <a:xfrm>
            <a:off x="878340" y="881911"/>
            <a:ext cx="7959233" cy="4195763"/>
          </a:xfrm>
        </p:spPr>
        <p:txBody>
          <a:bodyPr vert="horz" lIns="91440" tIns="45720" rIns="91440" bIns="45720" rtlCol="0" anchor="t">
            <a:noAutofit/>
          </a:bodyPr>
          <a:lstStyle/>
          <a:p>
            <a:pPr marL="342900" indent="-342900">
              <a:buFont typeface="Wingdings" charset="2"/>
              <a:buChar char="q"/>
            </a:pPr>
            <a:endParaRPr lang="tr-TR" sz="2500" b="1" dirty="0"/>
          </a:p>
          <a:p>
            <a:pPr marL="342900" indent="-342900">
              <a:buClr>
                <a:srgbClr val="8AD0D6"/>
              </a:buClr>
              <a:buFont typeface="Wingdings" charset="2"/>
              <a:buChar char="q"/>
            </a:pPr>
            <a:endParaRPr lang="tr-TR" sz="2500" b="1" dirty="0"/>
          </a:p>
          <a:p>
            <a:pPr marL="342900" indent="-342900">
              <a:buClr>
                <a:srgbClr val="8AD0D6"/>
              </a:buClr>
              <a:buFont typeface="Wingdings" charset="2"/>
              <a:buChar char="q"/>
            </a:pPr>
            <a:r>
              <a:rPr lang="tr-TR" sz="2500" b="1" dirty="0"/>
              <a:t>Genlik ve şekil katsayıları </a:t>
            </a:r>
          </a:p>
          <a:p>
            <a:pPr marL="342900" indent="-342900">
              <a:buClr>
                <a:srgbClr val="8AD0D6"/>
              </a:buClr>
              <a:buFont typeface="Wingdings" charset="2"/>
              <a:buChar char="q"/>
            </a:pPr>
            <a:r>
              <a:rPr lang="tr-TR" sz="2500" b="1" dirty="0"/>
              <a:t>Sinüs dalgasının üretilmesi </a:t>
            </a:r>
          </a:p>
          <a:p>
            <a:pPr marL="342900" indent="-342900">
              <a:buClr>
                <a:srgbClr val="8AD0D6"/>
              </a:buClr>
              <a:buFont typeface="Wingdings" charset="2"/>
              <a:buChar char="q"/>
            </a:pPr>
            <a:r>
              <a:rPr lang="tr-TR" sz="2500" b="1" dirty="0"/>
              <a:t>sinüs dalgası ile açı arasındaki ilişki </a:t>
            </a:r>
          </a:p>
          <a:p>
            <a:pPr marL="342900" indent="-342900">
              <a:buClr>
                <a:srgbClr val="8AD0D6"/>
              </a:buClr>
              <a:buFont typeface="Wingdings" charset="2"/>
              <a:buChar char="q"/>
            </a:pPr>
            <a:r>
              <a:rPr lang="tr-TR" sz="2500" b="1" dirty="0"/>
              <a:t>Faz kavramı </a:t>
            </a:r>
          </a:p>
          <a:p>
            <a:pPr marL="342900" indent="-342900">
              <a:buClr>
                <a:srgbClr val="8AD0D6"/>
              </a:buClr>
              <a:buFont typeface="Wingdings" charset="2"/>
              <a:buChar char="q"/>
            </a:pPr>
            <a:r>
              <a:rPr lang="tr-TR" sz="2500" b="1" dirty="0"/>
              <a:t>Sıfır Faz </a:t>
            </a:r>
          </a:p>
          <a:p>
            <a:pPr marL="342900" indent="-342900">
              <a:buClr>
                <a:srgbClr val="8AD0D6"/>
              </a:buClr>
              <a:buFont typeface="Wingdings" charset="2"/>
              <a:buChar char="q"/>
            </a:pPr>
            <a:r>
              <a:rPr lang="tr-TR" sz="2500" b="1" dirty="0"/>
              <a:t>İleri faz </a:t>
            </a:r>
          </a:p>
          <a:p>
            <a:pPr marL="342900" indent="-342900">
              <a:buClr>
                <a:srgbClr val="8AD0D6"/>
              </a:buClr>
              <a:buFont typeface="Wingdings" charset="2"/>
              <a:buChar char="q"/>
            </a:pPr>
            <a:r>
              <a:rPr lang="tr-TR" sz="2500" b="1" dirty="0"/>
              <a:t>Geri Faz </a:t>
            </a:r>
          </a:p>
          <a:p>
            <a:pPr marL="342900" indent="-342900">
              <a:buClr>
                <a:srgbClr val="8AD0D6"/>
              </a:buClr>
              <a:buFont typeface="Wingdings" charset="2"/>
              <a:buChar char="q"/>
            </a:pPr>
            <a:r>
              <a:rPr lang="tr-TR" sz="2500" b="1" dirty="0" err="1"/>
              <a:t>Fazör</a:t>
            </a:r>
            <a:r>
              <a:rPr lang="tr-TR" sz="2500" b="1" dirty="0"/>
              <a:t> kavramı </a:t>
            </a:r>
          </a:p>
          <a:p>
            <a:pPr marL="342900" indent="-342900">
              <a:buClr>
                <a:srgbClr val="8AD0D6"/>
              </a:buClr>
              <a:buFont typeface="Wingdings" charset="2"/>
              <a:buChar char="q"/>
            </a:pPr>
            <a:r>
              <a:rPr lang="tr-TR" sz="2500" b="1" dirty="0"/>
              <a:t>Faz farkının </a:t>
            </a:r>
            <a:r>
              <a:rPr lang="tr-TR" sz="2500" b="1" dirty="0" err="1"/>
              <a:t>fazör</a:t>
            </a:r>
            <a:r>
              <a:rPr lang="tr-TR" sz="2500" b="1" dirty="0"/>
              <a:t> ve dalga şekli ile gösterilmesi </a:t>
            </a:r>
          </a:p>
          <a:p>
            <a:pPr marL="342900" indent="-342900">
              <a:buClr>
                <a:srgbClr val="8AD0D6"/>
              </a:buClr>
              <a:buFont typeface="Wingdings" charset="2"/>
              <a:buChar char="q"/>
            </a:pPr>
            <a:endParaRPr lang="tr-TR" sz="2500" b="1" dirty="0"/>
          </a:p>
          <a:p>
            <a:pPr marL="342900" indent="-342900">
              <a:buClr>
                <a:srgbClr val="8AD0D6"/>
              </a:buClr>
              <a:buFont typeface="Wingdings" charset="2"/>
              <a:buChar char="q"/>
            </a:pPr>
            <a:endParaRPr lang="tr-TR" sz="2500" dirty="0"/>
          </a:p>
        </p:txBody>
      </p:sp>
      <p:pic>
        <p:nvPicPr>
          <p:cNvPr id="6" name="Resim 4">
            <a:extLst>
              <a:ext uri="{FF2B5EF4-FFF2-40B4-BE49-F238E27FC236}">
                <a16:creationId xmlns:a16="http://schemas.microsoft.com/office/drawing/2014/main" id="{324F5E55-53B1-42FD-BAFD-F79E280B3767}"/>
              </a:ext>
            </a:extLst>
          </p:cNvPr>
          <p:cNvPicPr>
            <a:picLocks noChangeAspect="1"/>
          </p:cNvPicPr>
          <p:nvPr/>
        </p:nvPicPr>
        <p:blipFill>
          <a:blip r:embed="rId2"/>
          <a:stretch>
            <a:fillRect/>
          </a:stretch>
        </p:blipFill>
        <p:spPr>
          <a:xfrm>
            <a:off x="0" y="0"/>
            <a:ext cx="1323975" cy="1323975"/>
          </a:xfrm>
          <a:prstGeom prst="rect">
            <a:avLst/>
          </a:prstGeom>
        </p:spPr>
      </p:pic>
      <p:pic>
        <p:nvPicPr>
          <p:cNvPr id="8" name="Resim 4">
            <a:extLst>
              <a:ext uri="{FF2B5EF4-FFF2-40B4-BE49-F238E27FC236}">
                <a16:creationId xmlns:a16="http://schemas.microsoft.com/office/drawing/2014/main" id="{7746CE83-6091-493C-BDE8-F255B2AACC5A}"/>
              </a:ext>
            </a:extLst>
          </p:cNvPr>
          <p:cNvPicPr>
            <a:picLocks noChangeAspect="1"/>
          </p:cNvPicPr>
          <p:nvPr/>
        </p:nvPicPr>
        <p:blipFill>
          <a:blip r:embed="rId2"/>
          <a:stretch>
            <a:fillRect/>
          </a:stretch>
        </p:blipFill>
        <p:spPr>
          <a:xfrm>
            <a:off x="7803670" y="0"/>
            <a:ext cx="1323975" cy="1323975"/>
          </a:xfrm>
          <a:prstGeom prst="rect">
            <a:avLst/>
          </a:prstGeom>
        </p:spPr>
      </p:pic>
    </p:spTree>
    <p:extLst>
      <p:ext uri="{BB962C8B-B14F-4D97-AF65-F5344CB8AC3E}">
        <p14:creationId xmlns:p14="http://schemas.microsoft.com/office/powerpoint/2010/main" val="1209336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01150F0-FB3C-42EF-8533-8FBBAA525F8B}"/>
              </a:ext>
            </a:extLst>
          </p:cNvPr>
          <p:cNvSpPr>
            <a:spLocks noGrp="1"/>
          </p:cNvSpPr>
          <p:nvPr>
            <p:ph type="title"/>
          </p:nvPr>
        </p:nvSpPr>
        <p:spPr>
          <a:xfrm>
            <a:off x="660367" y="1133475"/>
            <a:ext cx="8020581" cy="1400175"/>
          </a:xfrm>
        </p:spPr>
        <p:txBody>
          <a:bodyPr/>
          <a:lstStyle/>
          <a:p>
            <a:r>
              <a:rPr lang="tr-TR" sz="4000" b="1" u="sng" dirty="0">
                <a:solidFill>
                  <a:srgbClr val="8AD0D5"/>
                </a:solidFill>
              </a:rPr>
              <a:t>Alternatif Akım Genlik Değeri</a:t>
            </a:r>
            <a:r>
              <a:rPr lang="tr-TR" sz="4000" dirty="0">
                <a:solidFill>
                  <a:srgbClr val="8AD0D5"/>
                </a:solidFill>
              </a:rPr>
              <a:t> </a:t>
            </a:r>
          </a:p>
        </p:txBody>
      </p:sp>
      <p:sp>
        <p:nvSpPr>
          <p:cNvPr id="3" name="Metin Yer Tutucusu 2">
            <a:extLst>
              <a:ext uri="{FF2B5EF4-FFF2-40B4-BE49-F238E27FC236}">
                <a16:creationId xmlns:a16="http://schemas.microsoft.com/office/drawing/2014/main" id="{C8E357D1-EE14-47BF-BCCF-35FE5AD8C0EA}"/>
              </a:ext>
            </a:extLst>
          </p:cNvPr>
          <p:cNvSpPr>
            <a:spLocks noGrp="1"/>
          </p:cNvSpPr>
          <p:nvPr>
            <p:ph type="body" idx="1"/>
          </p:nvPr>
        </p:nvSpPr>
        <p:spPr>
          <a:xfrm>
            <a:off x="524045" y="1381125"/>
            <a:ext cx="7013575" cy="1691541"/>
          </a:xfrm>
        </p:spPr>
        <p:txBody>
          <a:bodyPr/>
          <a:lstStyle/>
          <a:p>
            <a:r>
              <a:rPr lang="tr-TR" b="1" dirty="0">
                <a:solidFill>
                  <a:srgbClr val="FFFFFF"/>
                </a:solidFill>
              </a:rPr>
              <a:t>   Alternatif akımda genlik akım veya gerilimin pozitif </a:t>
            </a:r>
            <a:r>
              <a:rPr lang="tr-TR" b="1" dirty="0" err="1">
                <a:solidFill>
                  <a:srgbClr val="FFFFFF"/>
                </a:solidFill>
              </a:rPr>
              <a:t>alternans</a:t>
            </a:r>
            <a:r>
              <a:rPr lang="tr-TR" b="1" dirty="0">
                <a:solidFill>
                  <a:srgbClr val="FFFFFF"/>
                </a:solidFill>
              </a:rPr>
              <a:t> referans alındığında en yüksek değerdeki noktasıdır . </a:t>
            </a:r>
            <a:endParaRPr lang="tr-TR"/>
          </a:p>
        </p:txBody>
      </p:sp>
      <p:pic>
        <p:nvPicPr>
          <p:cNvPr id="7" name="Resim 7" descr="metin içeren bir resim&#10;&#10;Çok yüksek güvenilirlikle oluşturulmuş açıklama">
            <a:extLst>
              <a:ext uri="{FF2B5EF4-FFF2-40B4-BE49-F238E27FC236}">
                <a16:creationId xmlns:a16="http://schemas.microsoft.com/office/drawing/2014/main" id="{B25DB3DA-8695-4DC9-B3DB-E4FBB7E31DA0}"/>
              </a:ext>
            </a:extLst>
          </p:cNvPr>
          <p:cNvPicPr>
            <a:picLocks noChangeAspect="1"/>
          </p:cNvPicPr>
          <p:nvPr/>
        </p:nvPicPr>
        <p:blipFill>
          <a:blip r:embed="rId2"/>
          <a:stretch>
            <a:fillRect/>
          </a:stretch>
        </p:blipFill>
        <p:spPr>
          <a:xfrm>
            <a:off x="524045" y="3562350"/>
            <a:ext cx="3376600" cy="2146456"/>
          </a:xfrm>
          <a:prstGeom prst="rect">
            <a:avLst/>
          </a:prstGeom>
        </p:spPr>
      </p:pic>
      <p:pic>
        <p:nvPicPr>
          <p:cNvPr id="11" name="Resim 11" descr="metin içeren bir resim&#10;&#10;Çok yüksek güvenilirlikle oluşturulmuş açıklama">
            <a:extLst>
              <a:ext uri="{FF2B5EF4-FFF2-40B4-BE49-F238E27FC236}">
                <a16:creationId xmlns:a16="http://schemas.microsoft.com/office/drawing/2014/main" id="{91D3240A-4CCC-49C1-99B6-3A57BCDB0DFC}"/>
              </a:ext>
            </a:extLst>
          </p:cNvPr>
          <p:cNvPicPr>
            <a:picLocks noChangeAspect="1"/>
          </p:cNvPicPr>
          <p:nvPr/>
        </p:nvPicPr>
        <p:blipFill rotWithShape="1">
          <a:blip r:embed="rId3"/>
          <a:srcRect b="16937"/>
          <a:stretch/>
        </p:blipFill>
        <p:spPr>
          <a:xfrm>
            <a:off x="4935555" y="3544508"/>
            <a:ext cx="3143250" cy="2184555"/>
          </a:xfrm>
          <a:prstGeom prst="rect">
            <a:avLst/>
          </a:prstGeom>
        </p:spPr>
      </p:pic>
      <p:pic>
        <p:nvPicPr>
          <p:cNvPr id="14" name="Resim 13">
            <a:extLst>
              <a:ext uri="{FF2B5EF4-FFF2-40B4-BE49-F238E27FC236}">
                <a16:creationId xmlns:a16="http://schemas.microsoft.com/office/drawing/2014/main" id="{B8C1E568-7547-4EB2-8318-AB6F46A4872E}"/>
              </a:ext>
            </a:extLst>
          </p:cNvPr>
          <p:cNvPicPr>
            <a:picLocks noChangeAspect="1"/>
          </p:cNvPicPr>
          <p:nvPr/>
        </p:nvPicPr>
        <p:blipFill>
          <a:blip r:embed="rId4"/>
          <a:stretch>
            <a:fillRect/>
          </a:stretch>
        </p:blipFill>
        <p:spPr>
          <a:xfrm>
            <a:off x="0" y="0"/>
            <a:ext cx="1323975" cy="1323975"/>
          </a:xfrm>
          <a:prstGeom prst="rect">
            <a:avLst/>
          </a:prstGeom>
        </p:spPr>
      </p:pic>
      <p:pic>
        <p:nvPicPr>
          <p:cNvPr id="15" name="Resim 14">
            <a:extLst>
              <a:ext uri="{FF2B5EF4-FFF2-40B4-BE49-F238E27FC236}">
                <a16:creationId xmlns:a16="http://schemas.microsoft.com/office/drawing/2014/main" id="{94EC8DA0-31D9-40E1-8AD6-8D91F17D2F48}"/>
              </a:ext>
            </a:extLst>
          </p:cNvPr>
          <p:cNvPicPr>
            <a:picLocks noChangeAspect="1"/>
          </p:cNvPicPr>
          <p:nvPr/>
        </p:nvPicPr>
        <p:blipFill>
          <a:blip r:embed="rId4"/>
          <a:stretch>
            <a:fillRect/>
          </a:stretch>
        </p:blipFill>
        <p:spPr>
          <a:xfrm>
            <a:off x="7822568" y="0"/>
            <a:ext cx="1323975" cy="1323975"/>
          </a:xfrm>
          <a:prstGeom prst="rect">
            <a:avLst/>
          </a:prstGeom>
        </p:spPr>
      </p:pic>
    </p:spTree>
    <p:extLst>
      <p:ext uri="{BB962C8B-B14F-4D97-AF65-F5344CB8AC3E}">
        <p14:creationId xmlns:p14="http://schemas.microsoft.com/office/powerpoint/2010/main" val="2596055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7C1C17-95E0-4378-8A8A-AB368DB33526}"/>
              </a:ext>
            </a:extLst>
          </p:cNvPr>
          <p:cNvSpPr>
            <a:spLocks noGrp="1"/>
          </p:cNvSpPr>
          <p:nvPr>
            <p:ph type="title"/>
          </p:nvPr>
        </p:nvSpPr>
        <p:spPr>
          <a:xfrm>
            <a:off x="466877" y="1047750"/>
            <a:ext cx="9152184" cy="1400175"/>
          </a:xfrm>
        </p:spPr>
        <p:txBody>
          <a:bodyPr/>
          <a:lstStyle/>
          <a:p>
            <a:r>
              <a:rPr lang="tr-TR" b="1" u="sng" dirty="0">
                <a:solidFill>
                  <a:srgbClr val="4FB8C1"/>
                </a:solidFill>
              </a:rPr>
              <a:t>Sinüs Dalgasının Üretilmesi</a:t>
            </a:r>
          </a:p>
        </p:txBody>
      </p:sp>
      <p:sp>
        <p:nvSpPr>
          <p:cNvPr id="3" name="İçerik Yer Tutucusu 2">
            <a:extLst>
              <a:ext uri="{FF2B5EF4-FFF2-40B4-BE49-F238E27FC236}">
                <a16:creationId xmlns:a16="http://schemas.microsoft.com/office/drawing/2014/main" id="{D5768F79-921C-4E21-8D88-370C45E5337E}"/>
              </a:ext>
            </a:extLst>
          </p:cNvPr>
          <p:cNvSpPr>
            <a:spLocks noGrp="1"/>
          </p:cNvSpPr>
          <p:nvPr>
            <p:ph idx="1"/>
          </p:nvPr>
        </p:nvSpPr>
        <p:spPr>
          <a:xfrm>
            <a:off x="466877" y="2447925"/>
            <a:ext cx="6711950" cy="3179432"/>
          </a:xfrm>
        </p:spPr>
        <p:txBody>
          <a:bodyPr vert="horz" lIns="91440" tIns="45720" rIns="91440" bIns="45720" rtlCol="0" anchor="t">
            <a:normAutofit/>
          </a:bodyPr>
          <a:lstStyle/>
          <a:p>
            <a:pPr marL="342900" indent="-342900"/>
            <a:r>
              <a:rPr lang="tr-TR" b="1" dirty="0"/>
              <a:t>     Alternatif akım elektrik enerjisi alternatör (</a:t>
            </a:r>
            <a:r>
              <a:rPr lang="tr-TR" b="1" dirty="0" err="1"/>
              <a:t>jenaratör</a:t>
            </a:r>
            <a:r>
              <a:rPr lang="tr-TR" b="1" dirty="0"/>
              <a:t>) adı verilen makinelerde üretilir. Bu makinelerin çalışma prensibi, manyetik alan içerisinde bulunan ve hareket eden iletkenlerde indüksiyon yolu ile gerilim oluşturma prensibine dayanır.</a:t>
            </a:r>
          </a:p>
        </p:txBody>
      </p:sp>
      <p:pic>
        <p:nvPicPr>
          <p:cNvPr id="6" name="Resim 6" descr="metin, harita içeren bir resim&#10;&#10;Çok yüksek güvenilirlikle oluşturulmuş açıklama">
            <a:extLst>
              <a:ext uri="{FF2B5EF4-FFF2-40B4-BE49-F238E27FC236}">
                <a16:creationId xmlns:a16="http://schemas.microsoft.com/office/drawing/2014/main" id="{258D2872-761F-40E4-9655-FDD633FAC49D}"/>
              </a:ext>
            </a:extLst>
          </p:cNvPr>
          <p:cNvPicPr>
            <a:picLocks noChangeAspect="1"/>
          </p:cNvPicPr>
          <p:nvPr/>
        </p:nvPicPr>
        <p:blipFill>
          <a:blip r:embed="rId2"/>
          <a:stretch>
            <a:fillRect/>
          </a:stretch>
        </p:blipFill>
        <p:spPr>
          <a:xfrm>
            <a:off x="1077469" y="3354897"/>
            <a:ext cx="6372225" cy="2943778"/>
          </a:xfrm>
          <a:prstGeom prst="rect">
            <a:avLst/>
          </a:prstGeom>
        </p:spPr>
      </p:pic>
      <p:pic>
        <p:nvPicPr>
          <p:cNvPr id="4" name="Resim 3">
            <a:extLst>
              <a:ext uri="{FF2B5EF4-FFF2-40B4-BE49-F238E27FC236}">
                <a16:creationId xmlns:a16="http://schemas.microsoft.com/office/drawing/2014/main" id="{267A42FB-6B0B-4071-BA80-720899FB32BE}"/>
              </a:ext>
            </a:extLst>
          </p:cNvPr>
          <p:cNvPicPr>
            <a:picLocks noChangeAspect="1"/>
          </p:cNvPicPr>
          <p:nvPr/>
        </p:nvPicPr>
        <p:blipFill>
          <a:blip r:embed="rId3"/>
          <a:stretch>
            <a:fillRect/>
          </a:stretch>
        </p:blipFill>
        <p:spPr>
          <a:xfrm>
            <a:off x="0" y="0"/>
            <a:ext cx="1323975" cy="1323975"/>
          </a:xfrm>
          <a:prstGeom prst="rect">
            <a:avLst/>
          </a:prstGeom>
        </p:spPr>
      </p:pic>
      <p:pic>
        <p:nvPicPr>
          <p:cNvPr id="5" name="Resim 4">
            <a:extLst>
              <a:ext uri="{FF2B5EF4-FFF2-40B4-BE49-F238E27FC236}">
                <a16:creationId xmlns:a16="http://schemas.microsoft.com/office/drawing/2014/main" id="{3BB16FCA-3CFF-45D7-8682-13A2DF3BB6EB}"/>
              </a:ext>
            </a:extLst>
          </p:cNvPr>
          <p:cNvPicPr>
            <a:picLocks noChangeAspect="1"/>
          </p:cNvPicPr>
          <p:nvPr/>
        </p:nvPicPr>
        <p:blipFill>
          <a:blip r:embed="rId3"/>
          <a:stretch>
            <a:fillRect/>
          </a:stretch>
        </p:blipFill>
        <p:spPr>
          <a:xfrm>
            <a:off x="7822144" y="0"/>
            <a:ext cx="1323975" cy="1323975"/>
          </a:xfrm>
          <a:prstGeom prst="rect">
            <a:avLst/>
          </a:prstGeom>
        </p:spPr>
      </p:pic>
    </p:spTree>
    <p:extLst>
      <p:ext uri="{BB962C8B-B14F-4D97-AF65-F5344CB8AC3E}">
        <p14:creationId xmlns:p14="http://schemas.microsoft.com/office/powerpoint/2010/main" val="3425802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Resim 8">
            <a:extLst>
              <a:ext uri="{FF2B5EF4-FFF2-40B4-BE49-F238E27FC236}">
                <a16:creationId xmlns:a16="http://schemas.microsoft.com/office/drawing/2014/main" id="{1C91D32D-6979-4C34-8048-5C93297C407B}"/>
              </a:ext>
            </a:extLst>
          </p:cNvPr>
          <p:cNvPicPr>
            <a:picLocks noChangeAspect="1"/>
          </p:cNvPicPr>
          <p:nvPr/>
        </p:nvPicPr>
        <p:blipFill rotWithShape="1">
          <a:blip r:embed="rId2"/>
          <a:srcRect l="13766" t="6050" r="29061" b="8476"/>
          <a:stretch/>
        </p:blipFill>
        <p:spPr>
          <a:xfrm>
            <a:off x="484790" y="4128466"/>
            <a:ext cx="2271407" cy="2492923"/>
          </a:xfrm>
          <a:prstGeom prst="rect">
            <a:avLst/>
          </a:prstGeom>
        </p:spPr>
      </p:pic>
      <p:sp>
        <p:nvSpPr>
          <p:cNvPr id="2" name="Unvan 1">
            <a:extLst>
              <a:ext uri="{FF2B5EF4-FFF2-40B4-BE49-F238E27FC236}">
                <a16:creationId xmlns:a16="http://schemas.microsoft.com/office/drawing/2014/main" id="{3E23447F-03A0-4867-99F8-D4335352F10B}"/>
              </a:ext>
            </a:extLst>
          </p:cNvPr>
          <p:cNvSpPr>
            <a:spLocks noGrp="1"/>
          </p:cNvSpPr>
          <p:nvPr>
            <p:ph type="title"/>
          </p:nvPr>
        </p:nvSpPr>
        <p:spPr>
          <a:xfrm>
            <a:off x="1315462" y="533400"/>
            <a:ext cx="7055380" cy="1400530"/>
          </a:xfrm>
        </p:spPr>
        <p:txBody>
          <a:bodyPr/>
          <a:lstStyle/>
          <a:p>
            <a:r>
              <a:rPr lang="tr-TR" b="1" u="sng" dirty="0">
                <a:solidFill>
                  <a:srgbClr val="4FB8C1"/>
                </a:solidFill>
              </a:rPr>
              <a:t>Sinüs Dalgası ile Açı Arasındaki İlişki</a:t>
            </a:r>
            <a:r>
              <a:rPr lang="tr-TR" b="1" dirty="0">
                <a:solidFill>
                  <a:srgbClr val="4FB8C1"/>
                </a:solidFill>
              </a:rPr>
              <a:t> </a:t>
            </a:r>
          </a:p>
        </p:txBody>
      </p:sp>
      <p:sp>
        <p:nvSpPr>
          <p:cNvPr id="3" name="İçerik Yer Tutucusu 2">
            <a:extLst>
              <a:ext uri="{FF2B5EF4-FFF2-40B4-BE49-F238E27FC236}">
                <a16:creationId xmlns:a16="http://schemas.microsoft.com/office/drawing/2014/main" id="{D3452C72-22AE-41E8-B221-9B1EF6102720}"/>
              </a:ext>
            </a:extLst>
          </p:cNvPr>
          <p:cNvSpPr>
            <a:spLocks noGrp="1"/>
          </p:cNvSpPr>
          <p:nvPr>
            <p:ph idx="1"/>
          </p:nvPr>
        </p:nvSpPr>
        <p:spPr>
          <a:xfrm>
            <a:off x="148769" y="1928004"/>
            <a:ext cx="9003093" cy="4195481"/>
          </a:xfrm>
        </p:spPr>
        <p:txBody>
          <a:bodyPr vert="horz" lIns="91440" tIns="45720" rIns="91440" bIns="45720" rtlCol="0" anchor="t">
            <a:normAutofit/>
          </a:bodyPr>
          <a:lstStyle/>
          <a:p>
            <a:pPr marL="342900" indent="-342900"/>
            <a:r>
              <a:rPr lang="tr-TR" sz="1600" b="1" dirty="0"/>
              <a:t>      Sinüs dalgasının zamana göre değişimi çizildiğinde manyetik alan içerisindeki iletkenin bir tam tur dönüşü için gereken süre iletkenin hızına ( diğer bir ifade ile frekansına ) bağlı olacağından dönüş süresi frekansa bağımlı olur . Sinüs eğrisinin yatay ekseni olarak açı seçilirse açı değeri frekanstan bağımsız olduğundan , dönüş süresi ile frekans arasındaki bağımlılık ortadan kalkacaktır . </a:t>
            </a:r>
            <a:r>
              <a:rPr lang="tr-TR" sz="1600" b="1" dirty="0" err="1"/>
              <a:t>Magnetik</a:t>
            </a:r>
            <a:r>
              <a:rPr lang="tr-TR" sz="1600" b="1" dirty="0"/>
              <a:t> kutuplar arasındaki bir tam dönüş yapan iletkenin , Çizilen yatay- düşey eksen takımına göre hareketi sonucunda iletkenin uçları arasında üretilen gerilimin zamana </a:t>
            </a:r>
            <a:r>
              <a:rPr lang="tr-TR" sz="1600" b="1" dirty="0" err="1"/>
              <a:t>baplı</a:t>
            </a:r>
            <a:r>
              <a:rPr lang="tr-TR" sz="1600" b="1" dirty="0"/>
              <a:t> olarak değişimi aşağıdaki şekilde gösterilmiştir . </a:t>
            </a:r>
          </a:p>
        </p:txBody>
      </p:sp>
      <p:pic>
        <p:nvPicPr>
          <p:cNvPr id="10" name="Resim 10">
            <a:extLst>
              <a:ext uri="{FF2B5EF4-FFF2-40B4-BE49-F238E27FC236}">
                <a16:creationId xmlns:a16="http://schemas.microsoft.com/office/drawing/2014/main" id="{C8D4C324-70C5-448B-A92C-85301AE90D7A}"/>
              </a:ext>
            </a:extLst>
          </p:cNvPr>
          <p:cNvPicPr>
            <a:picLocks noChangeAspect="1"/>
          </p:cNvPicPr>
          <p:nvPr/>
        </p:nvPicPr>
        <p:blipFill rotWithShape="1">
          <a:blip r:embed="rId3"/>
          <a:srcRect l="6631" t="16649" r="12997" b="9146"/>
          <a:stretch/>
        </p:blipFill>
        <p:spPr>
          <a:xfrm>
            <a:off x="4605194" y="3982920"/>
            <a:ext cx="4259174" cy="2653092"/>
          </a:xfrm>
          <a:prstGeom prst="rect">
            <a:avLst/>
          </a:prstGeom>
        </p:spPr>
      </p:pic>
      <p:pic>
        <p:nvPicPr>
          <p:cNvPr id="4" name="Resim 3">
            <a:extLst>
              <a:ext uri="{FF2B5EF4-FFF2-40B4-BE49-F238E27FC236}">
                <a16:creationId xmlns:a16="http://schemas.microsoft.com/office/drawing/2014/main" id="{8F63383F-C608-4776-89B6-9955C855F669}"/>
              </a:ext>
            </a:extLst>
          </p:cNvPr>
          <p:cNvPicPr>
            <a:picLocks noChangeAspect="1"/>
          </p:cNvPicPr>
          <p:nvPr/>
        </p:nvPicPr>
        <p:blipFill>
          <a:blip r:embed="rId4"/>
          <a:stretch>
            <a:fillRect/>
          </a:stretch>
        </p:blipFill>
        <p:spPr>
          <a:xfrm>
            <a:off x="0" y="0"/>
            <a:ext cx="1323975" cy="1323975"/>
          </a:xfrm>
          <a:prstGeom prst="rect">
            <a:avLst/>
          </a:prstGeom>
        </p:spPr>
      </p:pic>
      <p:pic>
        <p:nvPicPr>
          <p:cNvPr id="5" name="Resim 4">
            <a:extLst>
              <a:ext uri="{FF2B5EF4-FFF2-40B4-BE49-F238E27FC236}">
                <a16:creationId xmlns:a16="http://schemas.microsoft.com/office/drawing/2014/main" id="{CF30F03D-2C66-415D-9F60-BC6A981C1982}"/>
              </a:ext>
            </a:extLst>
          </p:cNvPr>
          <p:cNvPicPr>
            <a:picLocks noChangeAspect="1"/>
          </p:cNvPicPr>
          <p:nvPr/>
        </p:nvPicPr>
        <p:blipFill>
          <a:blip r:embed="rId4"/>
          <a:stretch>
            <a:fillRect/>
          </a:stretch>
        </p:blipFill>
        <p:spPr>
          <a:xfrm>
            <a:off x="7822144" y="0"/>
            <a:ext cx="1323975" cy="1323975"/>
          </a:xfrm>
          <a:prstGeom prst="rect">
            <a:avLst/>
          </a:prstGeom>
        </p:spPr>
      </p:pic>
    </p:spTree>
    <p:extLst>
      <p:ext uri="{BB962C8B-B14F-4D97-AF65-F5344CB8AC3E}">
        <p14:creationId xmlns:p14="http://schemas.microsoft.com/office/powerpoint/2010/main" val="520510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4EE6C9-1881-4797-B516-F10FDB196C3B}"/>
              </a:ext>
            </a:extLst>
          </p:cNvPr>
          <p:cNvSpPr>
            <a:spLocks noGrp="1"/>
          </p:cNvSpPr>
          <p:nvPr>
            <p:ph type="title"/>
          </p:nvPr>
        </p:nvSpPr>
        <p:spPr>
          <a:xfrm>
            <a:off x="1167151" y="731448"/>
            <a:ext cx="7276935" cy="1400175"/>
          </a:xfrm>
        </p:spPr>
        <p:txBody>
          <a:bodyPr>
            <a:normAutofit fontScale="90000"/>
          </a:bodyPr>
          <a:lstStyle/>
          <a:p>
            <a:r>
              <a:rPr lang="en-US" sz="4000" b="1" u="sng" dirty="0">
                <a:solidFill>
                  <a:srgbClr val="4FB8C1"/>
                </a:solidFill>
                <a:latin typeface="+mj-ea"/>
                <a:cs typeface="+mj-ea"/>
              </a:rPr>
              <a:t>Alternatif Akım Faz Kavramı</a:t>
            </a:r>
            <a:r>
              <a:rPr lang="en-US" sz="4000" dirty="0">
                <a:solidFill>
                  <a:srgbClr val="4FB8C1"/>
                </a:solidFill>
                <a:latin typeface="+mj-ea"/>
                <a:cs typeface="+mj-ea"/>
              </a:rPr>
              <a:t> </a:t>
            </a:r>
            <a:br>
              <a:rPr lang="en-US" sz="4000" dirty="0">
                <a:solidFill>
                  <a:srgbClr val="4FB8C1"/>
                </a:solidFill>
                <a:latin typeface="+mj-ea"/>
                <a:cs typeface="+mj-ea"/>
              </a:rPr>
            </a:br>
            <a:r>
              <a:rPr lang="en-US" sz="4000" dirty="0">
                <a:solidFill>
                  <a:srgbClr val="4FB8C1"/>
                </a:solidFill>
                <a:latin typeface="+mj-ea"/>
                <a:cs typeface="+mj-ea"/>
              </a:rPr>
              <a:t/>
            </a:r>
            <a:br>
              <a:rPr lang="en-US" sz="4000" dirty="0">
                <a:solidFill>
                  <a:srgbClr val="4FB8C1"/>
                </a:solidFill>
                <a:latin typeface="+mj-ea"/>
                <a:cs typeface="+mj-ea"/>
              </a:rPr>
            </a:br>
            <a:endParaRPr lang="tr-TR" sz="4000">
              <a:solidFill>
                <a:srgbClr val="4FB8C1"/>
              </a:solidFill>
            </a:endParaRPr>
          </a:p>
        </p:txBody>
      </p:sp>
      <p:sp>
        <p:nvSpPr>
          <p:cNvPr id="3" name="Metin Yer Tutucusu 2">
            <a:extLst>
              <a:ext uri="{FF2B5EF4-FFF2-40B4-BE49-F238E27FC236}">
                <a16:creationId xmlns:a16="http://schemas.microsoft.com/office/drawing/2014/main" id="{E0B31B20-B603-4FB3-B923-6FF45D4EF143}"/>
              </a:ext>
            </a:extLst>
          </p:cNvPr>
          <p:cNvSpPr>
            <a:spLocks noGrp="1"/>
          </p:cNvSpPr>
          <p:nvPr>
            <p:ph type="body" idx="1"/>
          </p:nvPr>
        </p:nvSpPr>
        <p:spPr>
          <a:xfrm>
            <a:off x="476104" y="1428750"/>
            <a:ext cx="7824788" cy="3510223"/>
          </a:xfrm>
        </p:spPr>
        <p:txBody>
          <a:bodyPr/>
          <a:lstStyle/>
          <a:p>
            <a:r>
              <a:rPr lang="tr-TR" sz="1800" b="1" dirty="0">
                <a:solidFill>
                  <a:srgbClr val="FFFFFF"/>
                </a:solidFill>
              </a:rPr>
              <a:t>        Zaman ile değişen iki fiziksel büyüklüğü ifade eden fonksiyonlar ile işlem yaparken dikkat edilmesi gereken noktalardan birisi sinyallerin senkron olup olmadığıdır. Elektriksel büyüklükler söz konusu olduğunda iki gerilim sinyali, iki akım sinyali veya  bir gerilim sinyali ile bir akım sinyali arası ilişki iki türlü olabilir : Senkron ve ya faz farklı . </a:t>
            </a:r>
          </a:p>
          <a:p>
            <a:r>
              <a:rPr lang="tr-TR" sz="1800" b="1" dirty="0">
                <a:solidFill>
                  <a:srgbClr val="FFFFFF"/>
                </a:solidFill>
              </a:rPr>
              <a:t>        İki sinyal eğer senkron ise aynı anda sıfır noktasından geçip aynı anda en büyük değerlerini alıyorlar demektir .</a:t>
            </a:r>
            <a:r>
              <a:rPr lang="tr-TR" sz="1800" dirty="0">
                <a:solidFill>
                  <a:srgbClr val="FFFFFF"/>
                </a:solidFill>
              </a:rPr>
              <a:t> </a:t>
            </a:r>
            <a:r>
              <a:rPr lang="tr-TR" sz="1800" b="1" dirty="0">
                <a:solidFill>
                  <a:srgbClr val="FFFFFF"/>
                </a:solidFill>
              </a:rPr>
              <a:t>Aşağıdaki örneklerde gerilimler arasındaki faz farkı ile akım gerilim arasındaki oluşabilecek bazı faz farkları gösterilmiştir. </a:t>
            </a:r>
          </a:p>
          <a:p>
            <a:endParaRPr lang="tr-TR" sz="1800" dirty="0">
              <a:solidFill>
                <a:srgbClr val="FFFFFF"/>
              </a:solidFill>
            </a:endParaRPr>
          </a:p>
        </p:txBody>
      </p:sp>
      <p:pic>
        <p:nvPicPr>
          <p:cNvPr id="8" name="Resim 7">
            <a:extLst>
              <a:ext uri="{FF2B5EF4-FFF2-40B4-BE49-F238E27FC236}">
                <a16:creationId xmlns:a16="http://schemas.microsoft.com/office/drawing/2014/main" id="{2C35E51C-BDEB-4586-9907-1892734BAD47}"/>
              </a:ext>
            </a:extLst>
          </p:cNvPr>
          <p:cNvPicPr>
            <a:picLocks noChangeAspect="1"/>
          </p:cNvPicPr>
          <p:nvPr/>
        </p:nvPicPr>
        <p:blipFill>
          <a:blip r:embed="rId2"/>
          <a:stretch>
            <a:fillRect/>
          </a:stretch>
        </p:blipFill>
        <p:spPr>
          <a:xfrm>
            <a:off x="0" y="0"/>
            <a:ext cx="1323975" cy="1323975"/>
          </a:xfrm>
          <a:prstGeom prst="rect">
            <a:avLst/>
          </a:prstGeom>
        </p:spPr>
      </p:pic>
      <p:pic>
        <p:nvPicPr>
          <p:cNvPr id="10" name="Resim 9">
            <a:extLst>
              <a:ext uri="{FF2B5EF4-FFF2-40B4-BE49-F238E27FC236}">
                <a16:creationId xmlns:a16="http://schemas.microsoft.com/office/drawing/2014/main" id="{7D1B1F96-7772-40B6-BE4E-A0F07E87FAEA}"/>
              </a:ext>
            </a:extLst>
          </p:cNvPr>
          <p:cNvPicPr>
            <a:picLocks noChangeAspect="1"/>
          </p:cNvPicPr>
          <p:nvPr/>
        </p:nvPicPr>
        <p:blipFill>
          <a:blip r:embed="rId2"/>
          <a:stretch>
            <a:fillRect/>
          </a:stretch>
        </p:blipFill>
        <p:spPr>
          <a:xfrm>
            <a:off x="7879736" y="0"/>
            <a:ext cx="1323975" cy="1323975"/>
          </a:xfrm>
          <a:prstGeom prst="rect">
            <a:avLst/>
          </a:prstGeom>
        </p:spPr>
      </p:pic>
      <p:pic>
        <p:nvPicPr>
          <p:cNvPr id="9" name="Resim 10" descr="metin içeren bir resim&#10;&#10;Çok yüksek güvenilirlikle oluşturulmuş açıklama">
            <a:extLst>
              <a:ext uri="{FF2B5EF4-FFF2-40B4-BE49-F238E27FC236}">
                <a16:creationId xmlns:a16="http://schemas.microsoft.com/office/drawing/2014/main" id="{AB07C0A4-63E3-4E53-966D-DAFA504DC81E}"/>
              </a:ext>
            </a:extLst>
          </p:cNvPr>
          <p:cNvPicPr>
            <a:picLocks noChangeAspect="1"/>
          </p:cNvPicPr>
          <p:nvPr/>
        </p:nvPicPr>
        <p:blipFill rotWithShape="1">
          <a:blip r:embed="rId3"/>
          <a:srcRect l="13219" t="16358" r="15697" b="27991"/>
          <a:stretch/>
        </p:blipFill>
        <p:spPr>
          <a:xfrm>
            <a:off x="661987" y="2452431"/>
            <a:ext cx="3657708" cy="2165733"/>
          </a:xfrm>
          <a:prstGeom prst="rect">
            <a:avLst/>
          </a:prstGeom>
        </p:spPr>
      </p:pic>
      <p:pic>
        <p:nvPicPr>
          <p:cNvPr id="16" name="Resim 16">
            <a:extLst>
              <a:ext uri="{FF2B5EF4-FFF2-40B4-BE49-F238E27FC236}">
                <a16:creationId xmlns:a16="http://schemas.microsoft.com/office/drawing/2014/main" id="{11732D5E-40C3-49D5-97AB-1D07B1E3EF36}"/>
              </a:ext>
            </a:extLst>
          </p:cNvPr>
          <p:cNvPicPr>
            <a:picLocks noChangeAspect="1"/>
          </p:cNvPicPr>
          <p:nvPr/>
        </p:nvPicPr>
        <p:blipFill rotWithShape="1">
          <a:blip r:embed="rId4"/>
          <a:srcRect l="10057" t="21481" r="19536" b="23798"/>
          <a:stretch/>
        </p:blipFill>
        <p:spPr>
          <a:xfrm>
            <a:off x="4530790" y="2548431"/>
            <a:ext cx="3770102" cy="2224899"/>
          </a:xfrm>
          <a:prstGeom prst="rect">
            <a:avLst/>
          </a:prstGeom>
        </p:spPr>
      </p:pic>
    </p:spTree>
    <p:extLst>
      <p:ext uri="{BB962C8B-B14F-4D97-AF65-F5344CB8AC3E}">
        <p14:creationId xmlns:p14="http://schemas.microsoft.com/office/powerpoint/2010/main" val="3562122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a:extLst>
              <a:ext uri="{FF2B5EF4-FFF2-40B4-BE49-F238E27FC236}">
                <a16:creationId xmlns:a16="http://schemas.microsoft.com/office/drawing/2014/main" id="{0F8328E1-574D-423D-B430-12769B76AD03}"/>
              </a:ext>
            </a:extLst>
          </p:cNvPr>
          <p:cNvSpPr txBox="1">
            <a:spLocks/>
          </p:cNvSpPr>
          <p:nvPr/>
        </p:nvSpPr>
        <p:spPr>
          <a:xfrm>
            <a:off x="1335442" y="428882"/>
            <a:ext cx="6882097" cy="1400175"/>
          </a:xfrm>
          <a:prstGeom prst="rect">
            <a:avLst/>
          </a:prstGeom>
        </p:spPr>
        <p:txBody>
          <a:bodyPr vert="horz" lIns="91440" tIns="45720" rIns="91440" bIns="45720" rtlCol="0" anchor="t">
            <a:noAutofit/>
          </a:bodyPr>
          <a:lst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u="sng" dirty="0">
                <a:solidFill>
                  <a:srgbClr val="4FB8C1"/>
                </a:solidFill>
                <a:latin typeface="+mj-ea"/>
                <a:cs typeface="+mj-ea"/>
              </a:rPr>
              <a:t>Alternatif Akım Faz Kavramı</a:t>
            </a:r>
            <a:r>
              <a:rPr lang="en-US" sz="4000" dirty="0">
                <a:solidFill>
                  <a:srgbClr val="4FB8C1"/>
                </a:solidFill>
                <a:latin typeface="+mj-ea"/>
                <a:cs typeface="+mj-ea"/>
              </a:rPr>
              <a:t> </a:t>
            </a:r>
            <a:br>
              <a:rPr lang="en-US" sz="4000" dirty="0">
                <a:solidFill>
                  <a:srgbClr val="4FB8C1"/>
                </a:solidFill>
                <a:latin typeface="+mj-ea"/>
                <a:cs typeface="+mj-ea"/>
              </a:rPr>
            </a:br>
            <a:r>
              <a:rPr lang="en-US" sz="4000" dirty="0">
                <a:solidFill>
                  <a:srgbClr val="4FB8C1"/>
                </a:solidFill>
                <a:latin typeface="+mj-ea"/>
                <a:cs typeface="+mj-ea"/>
              </a:rPr>
              <a:t/>
            </a:r>
            <a:br>
              <a:rPr lang="en-US" sz="4000" dirty="0">
                <a:solidFill>
                  <a:srgbClr val="4FB8C1"/>
                </a:solidFill>
                <a:latin typeface="+mj-ea"/>
                <a:cs typeface="+mj-ea"/>
              </a:rPr>
            </a:br>
            <a:endParaRPr lang="tr-TR" sz="4000">
              <a:solidFill>
                <a:srgbClr val="4FB8C1"/>
              </a:solidFill>
            </a:endParaRPr>
          </a:p>
        </p:txBody>
      </p:sp>
      <p:pic>
        <p:nvPicPr>
          <p:cNvPr id="10" name="Resim 9">
            <a:extLst>
              <a:ext uri="{FF2B5EF4-FFF2-40B4-BE49-F238E27FC236}">
                <a16:creationId xmlns:a16="http://schemas.microsoft.com/office/drawing/2014/main" id="{B2DAFB85-9B94-4038-A095-CAA36A389F5F}"/>
              </a:ext>
            </a:extLst>
          </p:cNvPr>
          <p:cNvPicPr>
            <a:picLocks noChangeAspect="1"/>
          </p:cNvPicPr>
          <p:nvPr/>
        </p:nvPicPr>
        <p:blipFill>
          <a:blip r:embed="rId2"/>
          <a:stretch>
            <a:fillRect/>
          </a:stretch>
        </p:blipFill>
        <p:spPr>
          <a:xfrm>
            <a:off x="0" y="0"/>
            <a:ext cx="1323975" cy="1323975"/>
          </a:xfrm>
          <a:prstGeom prst="rect">
            <a:avLst/>
          </a:prstGeom>
        </p:spPr>
      </p:pic>
      <p:pic>
        <p:nvPicPr>
          <p:cNvPr id="12" name="Resim 11">
            <a:extLst>
              <a:ext uri="{FF2B5EF4-FFF2-40B4-BE49-F238E27FC236}">
                <a16:creationId xmlns:a16="http://schemas.microsoft.com/office/drawing/2014/main" id="{0F1693F7-9DF3-41C9-BF42-A4EA2714423A}"/>
              </a:ext>
            </a:extLst>
          </p:cNvPr>
          <p:cNvPicPr>
            <a:picLocks noChangeAspect="1"/>
          </p:cNvPicPr>
          <p:nvPr/>
        </p:nvPicPr>
        <p:blipFill>
          <a:blip r:embed="rId2"/>
          <a:stretch>
            <a:fillRect/>
          </a:stretch>
        </p:blipFill>
        <p:spPr>
          <a:xfrm>
            <a:off x="7874660" y="0"/>
            <a:ext cx="1323975" cy="1323975"/>
          </a:xfrm>
          <a:prstGeom prst="rect">
            <a:avLst/>
          </a:prstGeom>
        </p:spPr>
      </p:pic>
      <p:sp>
        <p:nvSpPr>
          <p:cNvPr id="13" name="Metin kutusu 12">
            <a:extLst>
              <a:ext uri="{FF2B5EF4-FFF2-40B4-BE49-F238E27FC236}">
                <a16:creationId xmlns:a16="http://schemas.microsoft.com/office/drawing/2014/main" id="{73415343-CE36-4248-83FA-5AA5129E9619}"/>
              </a:ext>
            </a:extLst>
          </p:cNvPr>
          <p:cNvSpPr txBox="1"/>
          <p:nvPr/>
        </p:nvSpPr>
        <p:spPr>
          <a:xfrm>
            <a:off x="161925" y="1695450"/>
            <a:ext cx="7656513" cy="230832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1600" dirty="0"/>
              <a:t>    </a:t>
            </a:r>
            <a:r>
              <a:rPr lang="tr-TR" sz="1600" b="1" dirty="0"/>
              <a:t> Faz Kavramı ise senkronizasyonun olmadığı durumu ifade etmektedir. Buna göre iki sinyalin bir birinden farklı zamanlarda sıfır noktasından geçip farklı zamanlarda en büyük değerlerine ulaşmaktadır. İki sinyal arasındaki bu zamanlama farkına kayma denir . Bu durum </a:t>
            </a:r>
            <a:r>
              <a:rPr lang="tr-TR" sz="1600" b="1" dirty="0" err="1"/>
              <a:t>sinüsoidal</a:t>
            </a:r>
            <a:r>
              <a:rPr lang="tr-TR" sz="1600" b="1" dirty="0"/>
              <a:t> fonksiyonlarda 'faz' ve ya 'faz kayması ' olarak adlandırılır ve derece ile ifade edilirler . Faz ifadesi daha dar anlamda elektriksel büyüklükler için , iki </a:t>
            </a:r>
            <a:r>
              <a:rPr lang="tr-TR" sz="1600" b="1" dirty="0" err="1"/>
              <a:t>sinüsoidal</a:t>
            </a:r>
            <a:r>
              <a:rPr lang="tr-TR" sz="1600" b="1" dirty="0"/>
              <a:t> sinyalin referans kabul edileni sıfır noktasına ulaştığı anda diğer sinyalin hangi açı değerinde olduğunu gösterir. Buna göre +45 , +90 ,+180 ve 0 derece faz farkına sahip sinyaller şekil üzerinde gösterilmiştir . </a:t>
            </a:r>
            <a:endParaRPr lang="tr-TR" b="1"/>
          </a:p>
        </p:txBody>
      </p:sp>
      <p:pic>
        <p:nvPicPr>
          <p:cNvPr id="2" name="Resim 2" descr="harita, metin içeren bir resim&#10;&#10;Yüksek güvenilirlikle oluşturulmuş açıklama">
            <a:extLst>
              <a:ext uri="{FF2B5EF4-FFF2-40B4-BE49-F238E27FC236}">
                <a16:creationId xmlns:a16="http://schemas.microsoft.com/office/drawing/2014/main" id="{9FF8BA45-A981-479C-83E7-4ED6EFC26C3B}"/>
              </a:ext>
            </a:extLst>
          </p:cNvPr>
          <p:cNvPicPr>
            <a:picLocks noChangeAspect="1"/>
          </p:cNvPicPr>
          <p:nvPr/>
        </p:nvPicPr>
        <p:blipFill rotWithShape="1">
          <a:blip r:embed="rId3"/>
          <a:srcRect l="7264" t="3985" r="12988" b="11649"/>
          <a:stretch/>
        </p:blipFill>
        <p:spPr>
          <a:xfrm>
            <a:off x="161925" y="3681687"/>
            <a:ext cx="7867650" cy="2762609"/>
          </a:xfrm>
          <a:prstGeom prst="rect">
            <a:avLst/>
          </a:prstGeom>
        </p:spPr>
      </p:pic>
    </p:spTree>
    <p:extLst>
      <p:ext uri="{BB962C8B-B14F-4D97-AF65-F5344CB8AC3E}">
        <p14:creationId xmlns:p14="http://schemas.microsoft.com/office/powerpoint/2010/main" val="2293687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C21BD6-BFA4-4136-807F-405049354A7F}"/>
              </a:ext>
            </a:extLst>
          </p:cNvPr>
          <p:cNvSpPr>
            <a:spLocks noGrp="1"/>
          </p:cNvSpPr>
          <p:nvPr>
            <p:ph type="ctrTitle"/>
          </p:nvPr>
        </p:nvSpPr>
        <p:spPr>
          <a:xfrm>
            <a:off x="1566203" y="1958584"/>
            <a:ext cx="6619875" cy="848462"/>
          </a:xfrm>
        </p:spPr>
        <p:txBody>
          <a:bodyPr>
            <a:normAutofit fontScale="90000"/>
          </a:bodyPr>
          <a:lstStyle/>
          <a:p>
            <a:r>
              <a:rPr lang="tr-TR" sz="4000" b="1" u="sng" dirty="0">
                <a:solidFill>
                  <a:srgbClr val="4FB8C1"/>
                </a:solidFill>
              </a:rPr>
              <a:t>Sıfır Faz</a:t>
            </a:r>
            <a:r>
              <a:rPr lang="tr-TR" sz="4000" dirty="0">
                <a:solidFill>
                  <a:srgbClr val="4FB8C1"/>
                </a:solidFill>
              </a:rPr>
              <a:t> </a:t>
            </a:r>
            <a:r>
              <a:rPr lang="tr-TR" sz="4000" dirty="0">
                <a:solidFill>
                  <a:srgbClr val="4FB8C1"/>
                </a:solidFill>
                <a:latin typeface="Century Gothic"/>
                <a:cs typeface="+mj-ea"/>
              </a:rPr>
              <a:t/>
            </a:r>
            <a:br>
              <a:rPr lang="tr-TR" sz="4000" dirty="0">
                <a:solidFill>
                  <a:srgbClr val="4FB8C1"/>
                </a:solidFill>
                <a:latin typeface="Century Gothic"/>
                <a:cs typeface="+mj-ea"/>
              </a:rPr>
            </a:br>
            <a:endParaRPr lang="tr-TR" sz="4000" dirty="0">
              <a:solidFill>
                <a:srgbClr val="4FB8C1"/>
              </a:solidFill>
            </a:endParaRPr>
          </a:p>
        </p:txBody>
      </p:sp>
      <p:sp>
        <p:nvSpPr>
          <p:cNvPr id="7" name="Metin kutusu 6">
            <a:extLst>
              <a:ext uri="{FF2B5EF4-FFF2-40B4-BE49-F238E27FC236}">
                <a16:creationId xmlns:a16="http://schemas.microsoft.com/office/drawing/2014/main" id="{7BF9A9A4-D7D1-48AD-AAB6-D662F3C166C3}"/>
              </a:ext>
            </a:extLst>
          </p:cNvPr>
          <p:cNvSpPr txBox="1"/>
          <p:nvPr/>
        </p:nvSpPr>
        <p:spPr>
          <a:xfrm>
            <a:off x="274983" y="2704578"/>
            <a:ext cx="8512175" cy="92333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Eğer bir sinüs dalgası t = 0 anında sıfır başlangıç noktasından başlayıp maksimum değerine gidiyorsa sıfır fazdadır . </a:t>
            </a:r>
            <a:endParaRPr lang="tr-TR" b="1"/>
          </a:p>
          <a:p>
            <a:pPr algn="ctr"/>
            <a:endParaRPr lang="tr-TR" dirty="0"/>
          </a:p>
        </p:txBody>
      </p:sp>
      <p:pic>
        <p:nvPicPr>
          <p:cNvPr id="3" name="Resim 2">
            <a:extLst>
              <a:ext uri="{FF2B5EF4-FFF2-40B4-BE49-F238E27FC236}">
                <a16:creationId xmlns:a16="http://schemas.microsoft.com/office/drawing/2014/main" id="{B4D7F06C-2192-45B8-8398-C751A00E20E1}"/>
              </a:ext>
            </a:extLst>
          </p:cNvPr>
          <p:cNvPicPr>
            <a:picLocks noChangeAspect="1"/>
          </p:cNvPicPr>
          <p:nvPr/>
        </p:nvPicPr>
        <p:blipFill>
          <a:blip r:embed="rId2"/>
          <a:stretch>
            <a:fillRect/>
          </a:stretch>
        </p:blipFill>
        <p:spPr>
          <a:xfrm>
            <a:off x="0" y="0"/>
            <a:ext cx="1323975" cy="1323975"/>
          </a:xfrm>
          <a:prstGeom prst="rect">
            <a:avLst/>
          </a:prstGeom>
        </p:spPr>
      </p:pic>
      <p:pic>
        <p:nvPicPr>
          <p:cNvPr id="5" name="Resim 4">
            <a:extLst>
              <a:ext uri="{FF2B5EF4-FFF2-40B4-BE49-F238E27FC236}">
                <a16:creationId xmlns:a16="http://schemas.microsoft.com/office/drawing/2014/main" id="{9513E0FF-BB82-4EDD-9205-B481E1D89BC6}"/>
              </a:ext>
            </a:extLst>
          </p:cNvPr>
          <p:cNvPicPr>
            <a:picLocks noChangeAspect="1"/>
          </p:cNvPicPr>
          <p:nvPr/>
        </p:nvPicPr>
        <p:blipFill>
          <a:blip r:embed="rId2"/>
          <a:stretch>
            <a:fillRect/>
          </a:stretch>
        </p:blipFill>
        <p:spPr>
          <a:xfrm>
            <a:off x="7880855" y="0"/>
            <a:ext cx="1323975" cy="1323975"/>
          </a:xfrm>
          <a:prstGeom prst="rect">
            <a:avLst/>
          </a:prstGeom>
        </p:spPr>
      </p:pic>
      <p:pic>
        <p:nvPicPr>
          <p:cNvPr id="8" name="Resim 8" descr="nesne, duvar içeren bir resim&#10;&#10;Çok yüksek güvenilirlikle oluşturulmuş açıklama">
            <a:extLst>
              <a:ext uri="{FF2B5EF4-FFF2-40B4-BE49-F238E27FC236}">
                <a16:creationId xmlns:a16="http://schemas.microsoft.com/office/drawing/2014/main" id="{96FDC7B4-2CDE-4B6A-89EB-DB16785AC305}"/>
              </a:ext>
            </a:extLst>
          </p:cNvPr>
          <p:cNvPicPr>
            <a:picLocks noChangeAspect="1"/>
          </p:cNvPicPr>
          <p:nvPr/>
        </p:nvPicPr>
        <p:blipFill>
          <a:blip r:embed="rId3"/>
          <a:stretch>
            <a:fillRect/>
          </a:stretch>
        </p:blipFill>
        <p:spPr>
          <a:xfrm>
            <a:off x="1618143" y="3446379"/>
            <a:ext cx="5643563" cy="2472489"/>
          </a:xfrm>
          <a:prstGeom prst="rect">
            <a:avLst/>
          </a:prstGeom>
        </p:spPr>
      </p:pic>
    </p:spTree>
    <p:extLst>
      <p:ext uri="{BB962C8B-B14F-4D97-AF65-F5344CB8AC3E}">
        <p14:creationId xmlns:p14="http://schemas.microsoft.com/office/powerpoint/2010/main" val="3789918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38E473-B950-4FC1-BCB3-F2590874B072}"/>
              </a:ext>
            </a:extLst>
          </p:cNvPr>
          <p:cNvSpPr>
            <a:spLocks noGrp="1"/>
          </p:cNvSpPr>
          <p:nvPr>
            <p:ph type="ctrTitle"/>
          </p:nvPr>
        </p:nvSpPr>
        <p:spPr>
          <a:xfrm>
            <a:off x="1142594" y="790574"/>
            <a:ext cx="6619875" cy="1595273"/>
          </a:xfrm>
        </p:spPr>
        <p:txBody>
          <a:bodyPr/>
          <a:lstStyle/>
          <a:p>
            <a:r>
              <a:rPr lang="tr-TR" sz="4000" b="1" u="sng" dirty="0">
                <a:solidFill>
                  <a:srgbClr val="4FB8C1"/>
                </a:solidFill>
              </a:rPr>
              <a:t>İleri Faz</a:t>
            </a:r>
          </a:p>
        </p:txBody>
      </p:sp>
      <p:sp>
        <p:nvSpPr>
          <p:cNvPr id="4" name="Metin kutusu 3">
            <a:extLst>
              <a:ext uri="{FF2B5EF4-FFF2-40B4-BE49-F238E27FC236}">
                <a16:creationId xmlns:a16="http://schemas.microsoft.com/office/drawing/2014/main" id="{4B298444-E03A-4027-BEE2-DE86E7B3D742}"/>
              </a:ext>
            </a:extLst>
          </p:cNvPr>
          <p:cNvSpPr txBox="1"/>
          <p:nvPr/>
        </p:nvSpPr>
        <p:spPr>
          <a:xfrm>
            <a:off x="390386" y="2209800"/>
            <a:ext cx="8019313" cy="120032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b="1" dirty="0"/>
              <a:t>      </a:t>
            </a:r>
            <a:endParaRPr lang="tr-TR" b="1" dirty="0" smtClean="0"/>
          </a:p>
          <a:p>
            <a:pPr algn="ctr"/>
            <a:r>
              <a:rPr lang="tr-TR" b="1" dirty="0"/>
              <a:t> Eğer bir sinüs dalgası  t = 0 anında sıfır başlangıç noktasından bir  </a:t>
            </a:r>
            <a:r>
              <a:rPr lang="tr-TR" dirty="0"/>
              <a:t>α</a:t>
            </a:r>
          </a:p>
          <a:p>
            <a:pPr algn="ctr"/>
            <a:r>
              <a:rPr lang="tr-TR" b="1" dirty="0"/>
              <a:t> açısı kadar önce başlayıp pozitif maksimum değere doğru artıyorsa eğri ileri fazlıdır. </a:t>
            </a:r>
            <a:endParaRPr lang="tr-TR" dirty="0"/>
          </a:p>
        </p:txBody>
      </p:sp>
      <p:pic>
        <p:nvPicPr>
          <p:cNvPr id="3" name="Resim 2">
            <a:extLst>
              <a:ext uri="{FF2B5EF4-FFF2-40B4-BE49-F238E27FC236}">
                <a16:creationId xmlns:a16="http://schemas.microsoft.com/office/drawing/2014/main" id="{91069B3E-2545-452E-982B-F595A81F06B1}"/>
              </a:ext>
            </a:extLst>
          </p:cNvPr>
          <p:cNvPicPr>
            <a:picLocks noChangeAspect="1"/>
          </p:cNvPicPr>
          <p:nvPr/>
        </p:nvPicPr>
        <p:blipFill>
          <a:blip r:embed="rId2"/>
          <a:stretch>
            <a:fillRect/>
          </a:stretch>
        </p:blipFill>
        <p:spPr>
          <a:xfrm>
            <a:off x="0" y="0"/>
            <a:ext cx="1323975" cy="1323975"/>
          </a:xfrm>
          <a:prstGeom prst="rect">
            <a:avLst/>
          </a:prstGeom>
        </p:spPr>
      </p:pic>
      <p:pic>
        <p:nvPicPr>
          <p:cNvPr id="7" name="Resim 6">
            <a:extLst>
              <a:ext uri="{FF2B5EF4-FFF2-40B4-BE49-F238E27FC236}">
                <a16:creationId xmlns:a16="http://schemas.microsoft.com/office/drawing/2014/main" id="{85D7F60F-C7BD-4CB5-8160-50C2225E725E}"/>
              </a:ext>
            </a:extLst>
          </p:cNvPr>
          <p:cNvPicPr>
            <a:picLocks noChangeAspect="1"/>
          </p:cNvPicPr>
          <p:nvPr/>
        </p:nvPicPr>
        <p:blipFill>
          <a:blip r:embed="rId2"/>
          <a:stretch>
            <a:fillRect/>
          </a:stretch>
        </p:blipFill>
        <p:spPr>
          <a:xfrm>
            <a:off x="7880855" y="0"/>
            <a:ext cx="1323975" cy="1323975"/>
          </a:xfrm>
          <a:prstGeom prst="rect">
            <a:avLst/>
          </a:prstGeom>
        </p:spPr>
      </p:pic>
      <p:pic>
        <p:nvPicPr>
          <p:cNvPr id="8" name="Resim 8">
            <a:extLst>
              <a:ext uri="{FF2B5EF4-FFF2-40B4-BE49-F238E27FC236}">
                <a16:creationId xmlns:a16="http://schemas.microsoft.com/office/drawing/2014/main" id="{632776C2-B6A7-4123-A919-0EF8842A37EA}"/>
              </a:ext>
            </a:extLst>
          </p:cNvPr>
          <p:cNvPicPr>
            <a:picLocks noChangeAspect="1"/>
          </p:cNvPicPr>
          <p:nvPr/>
        </p:nvPicPr>
        <p:blipFill>
          <a:blip r:embed="rId3"/>
          <a:stretch>
            <a:fillRect/>
          </a:stretch>
        </p:blipFill>
        <p:spPr>
          <a:xfrm>
            <a:off x="1449388" y="3533775"/>
            <a:ext cx="6192837" cy="2539498"/>
          </a:xfrm>
          <a:prstGeom prst="rect">
            <a:avLst/>
          </a:prstGeom>
        </p:spPr>
      </p:pic>
    </p:spTree>
    <p:extLst>
      <p:ext uri="{BB962C8B-B14F-4D97-AF65-F5344CB8AC3E}">
        <p14:creationId xmlns:p14="http://schemas.microsoft.com/office/powerpoint/2010/main" val="137303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117</Words>
  <Application>Microsoft Office PowerPoint</Application>
  <PresentationFormat>Ekran Gösterisi (4:3)</PresentationFormat>
  <Paragraphs>46</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Calibri</vt:lpstr>
      <vt:lpstr>Calibri Light</vt:lpstr>
      <vt:lpstr>Century Gothic</vt:lpstr>
      <vt:lpstr>Constantia</vt:lpstr>
      <vt:lpstr>Times New Roman</vt:lpstr>
      <vt:lpstr>Wingdings</vt:lpstr>
      <vt:lpstr>NMYO Tema</vt:lpstr>
      <vt:lpstr>PowerPoint Sunusu</vt:lpstr>
      <vt:lpstr>İçindekiler                               </vt:lpstr>
      <vt:lpstr>Alternatif Akım Genlik Değeri </vt:lpstr>
      <vt:lpstr>Sinüs Dalgasının Üretilmesi</vt:lpstr>
      <vt:lpstr>Sinüs Dalgası ile Açı Arasındaki İlişki </vt:lpstr>
      <vt:lpstr>Alternatif Akım Faz Kavramı   </vt:lpstr>
      <vt:lpstr>PowerPoint Sunusu</vt:lpstr>
      <vt:lpstr>Sıfır Faz  </vt:lpstr>
      <vt:lpstr>İleri Faz</vt:lpstr>
      <vt:lpstr>Geri Faz </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dc:title>
  <dc:creator/>
  <cp:lastModifiedBy/>
  <cp:revision>15</cp:revision>
  <dcterms:created xsi:type="dcterms:W3CDTF">2012-08-15T22:53:30Z</dcterms:created>
  <dcterms:modified xsi:type="dcterms:W3CDTF">2020-01-28T19:09:55Z</dcterms:modified>
</cp:coreProperties>
</file>