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59" r:id="rId3"/>
    <p:sldId id="260"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AE5B41-CEF1-419D-ACAF-2D29A24D20AE}"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DFAA3-10CD-490C-981D-4778D1B44F93}" type="slidenum">
              <a:rPr lang="tr-TR" smtClean="0"/>
              <a:t>‹#›</a:t>
            </a:fld>
            <a:endParaRPr lang="tr-TR"/>
          </a:p>
        </p:txBody>
      </p:sp>
    </p:spTree>
    <p:extLst>
      <p:ext uri="{BB962C8B-B14F-4D97-AF65-F5344CB8AC3E}">
        <p14:creationId xmlns:p14="http://schemas.microsoft.com/office/powerpoint/2010/main" val="1947042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80A3966-AB5A-441C-9214-181E9A210E08}"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4427CB1-A968-47C5-9D68-6CEBB0ABA70E}"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C1BDC8-B75B-4656-BFE1-DFAF587E319B}"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F105F01-1663-4B64-BF01-C737A517D411}"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52DD331-C385-4680-8C88-44EC8AFBDB61}"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A4FFE43-B85C-4782-82B2-D8F725CF7F84}"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3B7F893-C960-4C9F-BBBA-2458782F0506}"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87D64B7-2217-4D55-B08E-8809535E495D}"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669E695-CC3D-49B7-85F5-A38D06A504EF}"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9D8D7C-830C-42F0-8648-04B0EC96A772}"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52A4C4B-5CB5-4716-AAF0-4AB587A7E4D2}"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D99CE-3D28-4D76-AC4B-5764AC028E96}"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ikdörtgen 2"/>
          <p:cNvSpPr>
            <a:spLocks noChangeArrowheads="1"/>
          </p:cNvSpPr>
          <p:nvPr/>
        </p:nvSpPr>
        <p:spPr bwMode="auto">
          <a:xfrm>
            <a:off x="107950" y="500063"/>
            <a:ext cx="8640514"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tr-TR" altLang="tr-TR" sz="2000" b="1" dirty="0" err="1">
                <a:latin typeface="Times New Roman" pitchFamily="18" charset="0"/>
                <a:cs typeface="Times New Roman" pitchFamily="18" charset="0"/>
              </a:rPr>
              <a:t>Phylum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Protozoa</a:t>
            </a:r>
            <a:endParaRPr lang="tr-TR" altLang="tr-TR" sz="2000"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Classis</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Sarcodina</a:t>
            </a:r>
            <a:endParaRPr lang="tr-TR" altLang="tr-TR" sz="2000"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Subclassis</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Rhizopoda</a:t>
            </a:r>
            <a:endParaRPr lang="tr-TR" altLang="tr-TR" sz="2000"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Ordo</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Foraminiferida</a:t>
            </a:r>
            <a:endParaRPr lang="tr-TR" altLang="tr-TR" sz="2000" dirty="0">
              <a:latin typeface="Times New Roman" pitchFamily="18" charset="0"/>
              <a:cs typeface="Times New Roman" pitchFamily="18" charset="0"/>
            </a:endParaRPr>
          </a:p>
          <a:p>
            <a:pPr eaLnBrk="1" hangingPunct="1">
              <a:spcBef>
                <a:spcPct val="0"/>
              </a:spcBef>
              <a:buFontTx/>
              <a:buNone/>
            </a:pPr>
            <a:endParaRPr lang="tr-TR" altLang="tr-TR" sz="2000" dirty="0">
              <a:latin typeface="Times New Roman" pitchFamily="18" charset="0"/>
              <a:cs typeface="Times New Roman" pitchFamily="18" charset="0"/>
            </a:endParaRPr>
          </a:p>
          <a:p>
            <a:pPr eaLnBrk="1" hangingPunct="1">
              <a:spcBef>
                <a:spcPct val="0"/>
              </a:spcBef>
              <a:buFontTx/>
              <a:buNone/>
            </a:pPr>
            <a:r>
              <a:rPr lang="tr-TR" altLang="tr-TR" sz="2000" dirty="0">
                <a:latin typeface="Times New Roman" pitchFamily="18" charset="0"/>
                <a:cs typeface="Times New Roman" pitchFamily="18" charset="0"/>
              </a:rPr>
              <a:t>Sıcak ve derin deniz diplerinde yaşarlar. Aralarında yalnız </a:t>
            </a:r>
            <a:r>
              <a:rPr lang="tr-TR" altLang="tr-TR" sz="2000" b="1" i="1" dirty="0" err="1">
                <a:latin typeface="Times New Roman" pitchFamily="18" charset="0"/>
                <a:cs typeface="Times New Roman" pitchFamily="18" charset="0"/>
              </a:rPr>
              <a:t>Globigerina</a:t>
            </a:r>
            <a:r>
              <a:rPr lang="tr-TR" altLang="tr-TR" sz="2000" dirty="0">
                <a:latin typeface="Times New Roman" pitchFamily="18" charset="0"/>
                <a:cs typeface="Times New Roman" pitchFamily="18" charset="0"/>
              </a:rPr>
              <a:t> türleri </a:t>
            </a:r>
            <a:r>
              <a:rPr lang="tr-TR" altLang="tr-TR" sz="2000" dirty="0" err="1">
                <a:latin typeface="Times New Roman" pitchFamily="18" charset="0"/>
                <a:cs typeface="Times New Roman" pitchFamily="18" charset="0"/>
              </a:rPr>
              <a:t>pelajiktir</a:t>
            </a:r>
            <a:r>
              <a:rPr lang="tr-TR" altLang="tr-TR" sz="2000" dirty="0">
                <a:latin typeface="Times New Roman" pitchFamily="18" charset="0"/>
                <a:cs typeface="Times New Roman" pitchFamily="18" charset="0"/>
              </a:rPr>
              <a:t>. Sitoplazmaları birkaç </a:t>
            </a:r>
            <a:r>
              <a:rPr lang="tr-TR" altLang="tr-TR" sz="2000" dirty="0" err="1">
                <a:latin typeface="Times New Roman" pitchFamily="18" charset="0"/>
                <a:cs typeface="Times New Roman" pitchFamily="18" charset="0"/>
              </a:rPr>
              <a:t>nukleusludur</a:t>
            </a:r>
            <a:r>
              <a:rPr lang="tr-TR" altLang="tr-TR" sz="2000" dirty="0">
                <a:latin typeface="Times New Roman" pitchFamily="18" charset="0"/>
                <a:cs typeface="Times New Roman" pitchFamily="18" charset="0"/>
              </a:rPr>
              <a:t>. Hayvanın yumuşak </a:t>
            </a:r>
            <a:r>
              <a:rPr lang="en-US" altLang="tr-TR" sz="2000" dirty="0" err="1">
                <a:latin typeface="Times New Roman" pitchFamily="18" charset="0"/>
                <a:cs typeface="Times New Roman" pitchFamily="18" charset="0"/>
              </a:rPr>
              <a:t>kısmı</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kalsiyum</a:t>
            </a:r>
            <a:r>
              <a:rPr lang="en-US" altLang="tr-TR" sz="2000"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karbonattan yapılmış bir kabuğun içini doldurmuş durumdadır. Vücudun dış ortamla olan ilişkisi, kabukta bulunan bir delikle sağlanır. </a:t>
            </a:r>
            <a:endParaRPr lang="tr-TR" altLang="tr-TR" sz="2000" dirty="0" smtClean="0">
              <a:latin typeface="Times New Roman" pitchFamily="18" charset="0"/>
              <a:cs typeface="Times New Roman" pitchFamily="18" charset="0"/>
            </a:endParaRPr>
          </a:p>
          <a:p>
            <a:pPr eaLnBrk="1" hangingPunct="1">
              <a:spcBef>
                <a:spcPct val="0"/>
              </a:spcBef>
              <a:buFontTx/>
              <a:buNone/>
            </a:pPr>
            <a:endParaRPr lang="tr-TR" altLang="tr-TR" sz="2000" dirty="0">
              <a:latin typeface="Times New Roman" pitchFamily="18" charset="0"/>
              <a:cs typeface="Times New Roman" pitchFamily="18" charset="0"/>
            </a:endParaRPr>
          </a:p>
          <a:p>
            <a:pPr eaLnBrk="1" hangingPunct="1">
              <a:spcBef>
                <a:spcPct val="0"/>
              </a:spcBef>
              <a:buFontTx/>
              <a:buNone/>
            </a:pPr>
            <a:r>
              <a:rPr lang="tr-TR" altLang="tr-TR" sz="2000" dirty="0" err="1" smtClean="0">
                <a:latin typeface="Times New Roman" pitchFamily="18" charset="0"/>
                <a:cs typeface="Times New Roman" pitchFamily="18" charset="0"/>
              </a:rPr>
              <a:t>Pseudopodlar</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(yalancı ayaklar) bu delikten dışarı çıkarlar. Bu tip kabuklara</a:t>
            </a:r>
            <a:r>
              <a:rPr lang="tr-TR" altLang="tr-TR" sz="2000" b="1" dirty="0">
                <a:latin typeface="Times New Roman" pitchFamily="18" charset="0"/>
                <a:cs typeface="Times New Roman" pitchFamily="18" charset="0"/>
              </a:rPr>
              <a:t> </a:t>
            </a:r>
            <a:r>
              <a:rPr lang="tr-TR" altLang="tr-TR" sz="2000" b="1" dirty="0" err="1">
                <a:latin typeface="Times New Roman" pitchFamily="18" charset="0"/>
                <a:cs typeface="Times New Roman" pitchFamily="18" charset="0"/>
              </a:rPr>
              <a:t>imperforata</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kabuk denir. Bazen kabuktaki bu delikten başka ayrıca yan taraflarda da ufak delikler bulunur. Bu takdirde </a:t>
            </a:r>
            <a:r>
              <a:rPr lang="tr-TR" altLang="tr-TR" sz="2000" dirty="0" err="1">
                <a:latin typeface="Times New Roman" pitchFamily="18" charset="0"/>
                <a:cs typeface="Times New Roman" pitchFamily="18" charset="0"/>
              </a:rPr>
              <a:t>pseudopodlar</a:t>
            </a:r>
            <a:r>
              <a:rPr lang="tr-TR" altLang="tr-TR" sz="2000" dirty="0">
                <a:latin typeface="Times New Roman" pitchFamily="18" charset="0"/>
                <a:cs typeface="Times New Roman" pitchFamily="18" charset="0"/>
              </a:rPr>
              <a:t> bu deliklerden de dışarıya uzanırlar. Böyle kabuklara da </a:t>
            </a:r>
            <a:r>
              <a:rPr lang="en-US" altLang="tr-TR" sz="2000" b="1" dirty="0" err="1">
                <a:latin typeface="Times New Roman" pitchFamily="18" charset="0"/>
                <a:cs typeface="Times New Roman" pitchFamily="18" charset="0"/>
              </a:rPr>
              <a:t>perforat</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kabuk denir.</a:t>
            </a:r>
            <a:endParaRPr lang="tr-TR" altLang="tr-TR" sz="2400" dirty="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256828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rot="10800000" flipV="1">
            <a:off x="151508" y="260648"/>
            <a:ext cx="8892480"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indent="3683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dirty="0" err="1">
                <a:latin typeface="Times New Roman" pitchFamily="18" charset="0"/>
                <a:cs typeface="Times New Roman" pitchFamily="18" charset="0"/>
              </a:rPr>
              <a:t>Foraminiferler</a:t>
            </a:r>
            <a:r>
              <a:rPr lang="tr-TR" altLang="tr-TR" sz="2000" dirty="0">
                <a:latin typeface="Times New Roman" pitchFamily="18" charset="0"/>
                <a:cs typeface="Times New Roman" pitchFamily="18" charset="0"/>
              </a:rPr>
              <a:t>, kabuğun içindeki boşluğun bir veya birkaç odalı oluşuna göre, de </a:t>
            </a:r>
            <a:r>
              <a:rPr lang="tr-TR" altLang="tr-TR" sz="2000" b="1" dirty="0" err="1">
                <a:latin typeface="Times New Roman" pitchFamily="18" charset="0"/>
                <a:cs typeface="Times New Roman" pitchFamily="18" charset="0"/>
              </a:rPr>
              <a:t>Monothalam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ve </a:t>
            </a:r>
            <a:r>
              <a:rPr lang="tr-TR" altLang="tr-TR" sz="2000" b="1" dirty="0" err="1">
                <a:latin typeface="Times New Roman" pitchFamily="18" charset="0"/>
                <a:cs typeface="Times New Roman" pitchFamily="18" charset="0"/>
              </a:rPr>
              <a:t>Polythalam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olmak üzere iki gruba ayrılırlar.</a:t>
            </a:r>
          </a:p>
          <a:p>
            <a:pPr>
              <a:spcBef>
                <a:spcPct val="0"/>
              </a:spcBef>
              <a:buFontTx/>
              <a:buNone/>
            </a:pPr>
            <a:endParaRPr lang="tr-TR" altLang="tr-TR" sz="2000" b="1"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Monothalam</a:t>
            </a:r>
            <a:r>
              <a:rPr lang="tr-TR" altLang="tr-TR" sz="2000" dirty="0">
                <a:latin typeface="Times New Roman" pitchFamily="18" charset="0"/>
                <a:cs typeface="Times New Roman" pitchFamily="18" charset="0"/>
              </a:rPr>
              <a:t> tipte kabuğun içindeki, boşluk bir tanedir.</a:t>
            </a:r>
          </a:p>
          <a:p>
            <a:pPr>
              <a:spcBef>
                <a:spcPct val="0"/>
              </a:spcBef>
              <a:buFontTx/>
              <a:buNone/>
            </a:pPr>
            <a:endParaRPr lang="tr-TR" altLang="tr-TR" sz="2000" b="1" dirty="0">
              <a:latin typeface="Times New Roman" pitchFamily="18" charset="0"/>
              <a:cs typeface="Times New Roman" pitchFamily="18" charset="0"/>
            </a:endParaRPr>
          </a:p>
          <a:p>
            <a:pPr>
              <a:spcBef>
                <a:spcPct val="0"/>
              </a:spcBef>
              <a:buFontTx/>
              <a:buNone/>
            </a:pPr>
            <a:r>
              <a:rPr lang="tr-TR" altLang="tr-TR" sz="2000" b="1" dirty="0" err="1">
                <a:latin typeface="Times New Roman" pitchFamily="18" charset="0"/>
                <a:cs typeface="Times New Roman" pitchFamily="18" charset="0"/>
              </a:rPr>
              <a:t>Polythalam</a:t>
            </a:r>
            <a:r>
              <a:rPr lang="tr-TR" altLang="tr-TR" sz="2000" dirty="0">
                <a:latin typeface="Times New Roman" pitchFamily="18" charset="0"/>
                <a:cs typeface="Times New Roman" pitchFamily="18" charset="0"/>
              </a:rPr>
              <a:t> tipte ise kabuğun içi birçok odacığa ayrılmıştır. </a:t>
            </a:r>
            <a:r>
              <a:rPr lang="tr-TR" altLang="tr-TR" sz="2000" b="1" dirty="0" err="1">
                <a:latin typeface="Times New Roman" pitchFamily="18" charset="0"/>
                <a:cs typeface="Times New Roman" pitchFamily="18" charset="0"/>
              </a:rPr>
              <a:t>Polythalam</a:t>
            </a:r>
            <a:r>
              <a:rPr lang="tr-TR" altLang="tr-TR" sz="2000" dirty="0">
                <a:latin typeface="Times New Roman" pitchFamily="18" charset="0"/>
                <a:cs typeface="Times New Roman" pitchFamily="18" charset="0"/>
              </a:rPr>
              <a:t> tip kabuk, </a:t>
            </a:r>
            <a:r>
              <a:rPr lang="tr-TR" altLang="tr-TR" sz="2000" b="1" dirty="0" err="1">
                <a:latin typeface="Times New Roman" pitchFamily="18" charset="0"/>
                <a:cs typeface="Times New Roman" pitchFamily="18" charset="0"/>
              </a:rPr>
              <a:t>Monothalam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tip kabuktan meydana gelir. Canlı önce bir odalıdır. Daha sonra sitoplazması büyüyerek kabuktaki esas delikten dışarıya çıkar. Bir süre sonra bu sitoplazma etrafında yeni bir kabuk meyda­na gelir. Böylece ilk odaya komşu ikinci bir oda meydana gelmiş olur. Hayvanın büyümesi ilerledikçe bu odalarda aynı yolla çoğalarak çok odalı </a:t>
            </a:r>
            <a:r>
              <a:rPr lang="tr-TR" altLang="tr-TR" sz="2000" b="1" dirty="0" err="1">
                <a:latin typeface="Times New Roman" pitchFamily="18" charset="0"/>
                <a:cs typeface="Times New Roman" pitchFamily="18" charset="0"/>
              </a:rPr>
              <a:t>Polythalam</a:t>
            </a:r>
            <a:r>
              <a:rPr lang="tr-TR" altLang="tr-TR" sz="2000" dirty="0">
                <a:latin typeface="Times New Roman" pitchFamily="18" charset="0"/>
                <a:cs typeface="Times New Roman" pitchFamily="18" charset="0"/>
              </a:rPr>
              <a:t> kabuk meydana gelir. </a:t>
            </a:r>
            <a:endParaRPr lang="tr-TR" altLang="tr-TR" sz="2000" b="1" dirty="0">
              <a:latin typeface="Times New Roman" pitchFamily="18" charset="0"/>
              <a:cs typeface="Times New Roman" pitchFamily="18" charset="0"/>
            </a:endParaRPr>
          </a:p>
          <a:p>
            <a:pPr>
              <a:spcBef>
                <a:spcPct val="0"/>
              </a:spcBef>
              <a:buFontTx/>
              <a:buNone/>
            </a:pPr>
            <a:endParaRPr lang="tr-TR" altLang="tr-TR" sz="1800" dirty="0">
              <a:latin typeface="Times New Roman" pitchFamily="18" charset="0"/>
              <a:cs typeface="Times New Roman" pitchFamily="18" charset="0"/>
            </a:endParaRPr>
          </a:p>
        </p:txBody>
      </p:sp>
      <p:sp>
        <p:nvSpPr>
          <p:cNvPr id="62469" name="Dikdörtgen 1"/>
          <p:cNvSpPr>
            <a:spLocks noChangeArrowheads="1"/>
          </p:cNvSpPr>
          <p:nvPr/>
        </p:nvSpPr>
        <p:spPr bwMode="auto">
          <a:xfrm>
            <a:off x="115808" y="4551432"/>
            <a:ext cx="87204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dirty="0">
                <a:latin typeface="Times New Roman" pitchFamily="18" charset="0"/>
                <a:cs typeface="Times New Roman" pitchFamily="18" charset="0"/>
              </a:rPr>
              <a:t>Yeni odacıkların oluşması bazen düz bir hat doğrultusunda, bazen de helezon şeklinde olabilir. Bu yolla farklı biçimlerde kabuklar meydana gelir. </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9885190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2 Dikdörtgen"/>
          <p:cNvSpPr>
            <a:spLocks noChangeArrowheads="1"/>
          </p:cNvSpPr>
          <p:nvPr/>
        </p:nvSpPr>
        <p:spPr bwMode="auto">
          <a:xfrm>
            <a:off x="250825" y="260350"/>
            <a:ext cx="867568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tr-TR" altLang="tr-TR" sz="2000">
                <a:latin typeface="Times New Roman" pitchFamily="18" charset="0"/>
                <a:cs typeface="Times New Roman" pitchFamily="18" charset="0"/>
              </a:rPr>
              <a:t>          Ölen Foraminiferlerin kabuklan denizlerin dibine çöktüğünden bu kabuklar dünyanın farklı jeolojik devirlerinde tebeşir ve kalker tabakalarının meydana gelmesine sebep olmuşlardır. Deniz diplerinde uygun yerlerden alınan bir gram kumda ortalama 50.000 Foraminifer kabuğu bulunabilir. Zamanımızda, yaşayan Foraminiferler 1 mm büyüklüğündedir. Fosiller arasında ise örneğin Nummulitlerde olduğu gibi 6 cm büyüklüğünde kabuklar da vardır.</a:t>
            </a:r>
          </a:p>
          <a:p>
            <a:pPr eaLnBrk="1" hangingPunct="1">
              <a:spcBef>
                <a:spcPct val="0"/>
              </a:spcBef>
              <a:buFontTx/>
              <a:buNone/>
            </a:pPr>
            <a:endParaRPr lang="tr-TR" altLang="tr-TR" sz="2000">
              <a:latin typeface="Times New Roman" pitchFamily="18" charset="0"/>
              <a:cs typeface="Times New Roman" pitchFamily="18" charset="0"/>
            </a:endParaRPr>
          </a:p>
          <a:p>
            <a:pPr eaLnBrk="1" hangingPunct="1">
              <a:spcBef>
                <a:spcPct val="0"/>
              </a:spcBef>
              <a:buFontTx/>
              <a:buNone/>
            </a:pPr>
            <a:r>
              <a:rPr lang="tr-TR" altLang="tr-TR" sz="2000">
                <a:latin typeface="Times New Roman" pitchFamily="18" charset="0"/>
                <a:cs typeface="Times New Roman" pitchFamily="18" charset="0"/>
              </a:rPr>
              <a:t>       Laboratuvar çalışması hazır preparatlarda yapılacak ve kabuklar morfolojik özelliklerine dikkat edilerek tanınacak ve şekilleri çizilecek.</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423898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318</Words>
  <Application>Microsoft Office PowerPoint</Application>
  <PresentationFormat>Ekran Gösterisi (4:3)</PresentationFormat>
  <Paragraphs>20</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1</cp:revision>
  <dcterms:created xsi:type="dcterms:W3CDTF">2019-12-18T07:35:53Z</dcterms:created>
  <dcterms:modified xsi:type="dcterms:W3CDTF">2019-12-18T07:38:39Z</dcterms:modified>
</cp:coreProperties>
</file>