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04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98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539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8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3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5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8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237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93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5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2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49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ACF34-B88E-D548-8380-0503B0A6D01C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102D7-A2EE-5748-8C17-350C0EEE1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13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IATA VE ICAO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40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spcAft>
                <a:spcPts val="1460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Ülkelerin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sivil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havacılık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örgütleri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veya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dışişleri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bakanlıkları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nezdinde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temsil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edildikleri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ICAO’da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konseyin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altında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7 alt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komisyon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komite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bulunmaktadır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Bunlar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: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 algn="just">
              <a:spcAft>
                <a:spcPts val="765"/>
              </a:spcAft>
              <a:buNone/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Seyrüsefer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Komisyonu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– Air Navigation Commission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 algn="just">
              <a:spcAft>
                <a:spcPts val="765"/>
              </a:spcAft>
              <a:buNone/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Taşımacılığı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Komitesi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– Air Transport Committee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 algn="just">
              <a:spcAft>
                <a:spcPts val="765"/>
              </a:spcAft>
              <a:buNone/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Hukuk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Komitesi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– The Legal Committee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 algn="just">
              <a:spcAft>
                <a:spcPts val="765"/>
              </a:spcAft>
              <a:buNone/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Personel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Komitesi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– The Personnel Committee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 algn="just">
              <a:spcAft>
                <a:spcPts val="765"/>
              </a:spcAft>
              <a:buNone/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Finansman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Komitesi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– The Finance Committee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 algn="just">
              <a:spcAft>
                <a:spcPts val="765"/>
              </a:spcAft>
              <a:buNone/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Seyrüsefer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Hizmetleri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Ortak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Destek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Komitesi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– The Committee on Joint Support of Air Navigation Services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Yasadışı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İhlaller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Komitesi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– The Committee on Unlawful Interference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700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00" y="1600200"/>
            <a:ext cx="8455900" cy="4922296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en-US" u="sng" dirty="0" smtClean="0">
                <a:effectLst/>
                <a:latin typeface="Arial"/>
                <a:ea typeface="ＭＳ 明朝"/>
                <a:cs typeface="Times New Roman"/>
              </a:rPr>
              <a:t>Bu </a:t>
            </a:r>
            <a:r>
              <a:rPr lang="en-US" u="sng" dirty="0" err="1" smtClean="0">
                <a:effectLst/>
                <a:latin typeface="Arial"/>
                <a:ea typeface="ＭＳ 明朝"/>
                <a:cs typeface="Times New Roman"/>
              </a:rPr>
              <a:t>örgütün</a:t>
            </a:r>
            <a:r>
              <a:rPr lang="en-US" u="sng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u="sng" dirty="0" err="1" smtClean="0">
                <a:effectLst/>
                <a:latin typeface="Arial"/>
                <a:ea typeface="ＭＳ 明朝"/>
                <a:cs typeface="Times New Roman"/>
              </a:rPr>
              <a:t>amacı</a:t>
            </a:r>
            <a:r>
              <a:rPr lang="en-US" u="sng" dirty="0" smtClean="0">
                <a:effectLst/>
                <a:latin typeface="Arial"/>
                <a:ea typeface="ＭＳ 明朝"/>
                <a:cs typeface="Times New Roman"/>
              </a:rPr>
              <a:t>;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 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uluslararası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taşımacılığının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güvenli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düzenli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verimli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çalışması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gelişimi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devletlerin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işbirliği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çalışmalarını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sağlamaktır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Bu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nedenle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ICAO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tüm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ülkelerde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asgari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olarak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ortak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standartları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belirlemek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eşgüdümü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sağlamak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tavsiyelerde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bulunmak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çeşitli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kurallar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koymakta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bunları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da “Annex”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adını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verdiği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“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”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dokümanlarda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toplamaktadır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r>
              <a:rPr lang="en-US" dirty="0" smtClean="0">
                <a:effectLst/>
                <a:latin typeface="Arial"/>
                <a:ea typeface="Times New Roman"/>
                <a:cs typeface="Times New Roman"/>
              </a:rPr>
              <a:t> 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 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065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iguhavacilik.jimdo.com</a:t>
            </a:r>
            <a:r>
              <a:rPr lang="en-US" dirty="0" smtClean="0"/>
              <a:t>/</a:t>
            </a:r>
            <a:r>
              <a:rPr lang="en-US" dirty="0" err="1" smtClean="0"/>
              <a:t>sivil-havacılık</a:t>
            </a:r>
            <a:r>
              <a:rPr lang="en-US" dirty="0" smtClean="0"/>
              <a:t>/</a:t>
            </a:r>
            <a:r>
              <a:rPr lang="en-US" dirty="0" err="1" smtClean="0"/>
              <a:t>uluslararası-sivil-havacılık-kuruluşları</a:t>
            </a:r>
            <a:r>
              <a:rPr lang="en-US" dirty="0" smtClean="0"/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95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ULUSLARARASI HAVA TAŞIMACILIĞI BİRLİĞİ – IATA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080"/>
              </a:spcAft>
            </a:pP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IATA (International Air Transport Association)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tüm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dünyadan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tarifeli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havayolu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taşıyıcılarının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temsil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edildiği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ticari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kuruluştur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>
              <a:spcAft>
                <a:spcPts val="1080"/>
              </a:spcAft>
            </a:pP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1945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yılında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Havana,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Küba’da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31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ülkeden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57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üyeyle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kurulmuştur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Şimdi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ise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dünya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genelinde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140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ülkeden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270’in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üzerinde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havayolu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Toplam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tarifeli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trafiğinin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%98’ini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kapsar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064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/>
              <a:t>Kanada’nın</a:t>
            </a:r>
            <a:r>
              <a:rPr lang="en-US" dirty="0"/>
              <a:t> Montreal </a:t>
            </a:r>
            <a:r>
              <a:rPr lang="en-US" dirty="0" err="1"/>
              <a:t>şehrinde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“Clearing House” </a:t>
            </a:r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İsviçre’nin</a:t>
            </a:r>
            <a:r>
              <a:rPr lang="en-US" dirty="0"/>
              <a:t> </a:t>
            </a:r>
            <a:r>
              <a:rPr lang="en-US" dirty="0" err="1"/>
              <a:t>Cenevre</a:t>
            </a:r>
            <a:r>
              <a:rPr lang="en-US" dirty="0"/>
              <a:t> </a:t>
            </a:r>
            <a:r>
              <a:rPr lang="en-US" dirty="0" err="1"/>
              <a:t>kentindedir</a:t>
            </a:r>
            <a:r>
              <a:rPr lang="en-US" dirty="0"/>
              <a:t>.</a:t>
            </a:r>
          </a:p>
          <a:p>
            <a:r>
              <a:rPr lang="en-US" dirty="0" err="1" smtClean="0"/>
              <a:t>Ayrıca</a:t>
            </a:r>
            <a:r>
              <a:rPr lang="en-US" dirty="0" smtClean="0"/>
              <a:t> </a:t>
            </a:r>
            <a:r>
              <a:rPr lang="en-US" dirty="0"/>
              <a:t>Amman, Bangkok, Buenos Aires, Dakar, </a:t>
            </a:r>
            <a:r>
              <a:rPr lang="en-US" dirty="0" err="1"/>
              <a:t>Londra</a:t>
            </a:r>
            <a:r>
              <a:rPr lang="en-US" dirty="0"/>
              <a:t>, Nairobi, Rio de </a:t>
            </a:r>
            <a:r>
              <a:rPr lang="en-US" dirty="0" err="1"/>
              <a:t>Janerio</a:t>
            </a:r>
            <a:r>
              <a:rPr lang="en-US" dirty="0"/>
              <a:t>, </a:t>
            </a:r>
            <a:r>
              <a:rPr lang="en-US" dirty="0" err="1"/>
              <a:t>Singapur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Washington </a:t>
            </a:r>
            <a:r>
              <a:rPr lang="en-US" dirty="0" err="1"/>
              <a:t>D.C.’de</a:t>
            </a:r>
            <a:r>
              <a:rPr lang="en-US" dirty="0"/>
              <a:t> 9 </a:t>
            </a:r>
            <a:r>
              <a:rPr lang="en-US" dirty="0" err="1"/>
              <a:t>bölge</a:t>
            </a:r>
            <a:r>
              <a:rPr lang="en-US" dirty="0"/>
              <a:t> </a:t>
            </a:r>
            <a:r>
              <a:rPr lang="en-US" dirty="0" err="1"/>
              <a:t>ofisi</a:t>
            </a:r>
            <a:r>
              <a:rPr lang="en-US" dirty="0"/>
              <a:t> </a:t>
            </a:r>
            <a:r>
              <a:rPr lang="en-US" dirty="0" err="1"/>
              <a:t>bulunmaktadır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38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err="1" smtClean="0">
                <a:effectLst/>
                <a:latin typeface="Arial"/>
                <a:ea typeface="ＭＳ 明朝"/>
                <a:cs typeface="Times New Roman"/>
              </a:rPr>
              <a:t>IATA’nın</a:t>
            </a:r>
            <a:r>
              <a:rPr lang="en-US" u="sng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u="sng" dirty="0" err="1" smtClean="0">
                <a:effectLst/>
                <a:latin typeface="Arial"/>
                <a:ea typeface="ＭＳ 明朝"/>
                <a:cs typeface="Times New Roman"/>
              </a:rPr>
              <a:t>esas</a:t>
            </a:r>
            <a:r>
              <a:rPr lang="en-US" u="sng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u="sng" dirty="0" err="1" smtClean="0">
                <a:effectLst/>
                <a:latin typeface="Arial"/>
                <a:ea typeface="ＭＳ 明朝"/>
                <a:cs typeface="Times New Roman"/>
              </a:rPr>
              <a:t>amacı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 hem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yolcular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hem de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havayolu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şirketleri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havayolu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taşımacılığının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mümkün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en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yüksek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hızda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emniyette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güvenlikte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uygunlukta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verimlilikte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gerçekleşmesini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sağlamaktır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Temel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olarak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tarife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koordinasyonu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(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bilet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fiyatları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oranlar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ücretler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seyahat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acente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komisyon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oranları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)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ile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ilgilenmektedir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 •Hem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organizasyon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olarak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hem de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faaliyetleri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açısından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IATA, ICAO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ile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işbirliği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halindedir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15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080"/>
              </a:spcAft>
            </a:pP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IATA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olabilmek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ICAO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üyeliğine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uygun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şartlar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taşımak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tarifeli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sefer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yapan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havayolu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işletmesi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olmak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gerekmektedir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Uluslararası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taşımacılığı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yapan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havayolu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işletmeleri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“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Aktif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Üyeler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”,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hat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taşımacılığı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yapan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işletmeler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ise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“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Yardımcı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Üyeler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” dir.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>
              <a:spcAft>
                <a:spcPts val="575"/>
              </a:spcAft>
            </a:pP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Dünya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halkı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yararı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için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emniyetli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düzenli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ekonomik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taşımacılığını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teşvik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etmek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ticaretini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geliştirmek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konularla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ilgili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problemleri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çözmek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2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055" y="1600200"/>
            <a:ext cx="8673181" cy="4936726"/>
          </a:xfrm>
        </p:spPr>
        <p:txBody>
          <a:bodyPr>
            <a:normAutofit/>
          </a:bodyPr>
          <a:lstStyle/>
          <a:p>
            <a:r>
              <a:rPr lang="en-US" dirty="0" err="1" smtClean="0"/>
              <a:t>Üye</a:t>
            </a:r>
            <a:r>
              <a:rPr lang="en-US" dirty="0" smtClean="0"/>
              <a:t> </a:t>
            </a:r>
            <a:r>
              <a:rPr lang="en-US" dirty="0" err="1"/>
              <a:t>ülkeler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pazar</a:t>
            </a:r>
            <a:r>
              <a:rPr lang="en-US" dirty="0"/>
              <a:t> </a:t>
            </a:r>
            <a:r>
              <a:rPr lang="en-US" dirty="0" err="1"/>
              <a:t>katılımcıları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oluşacak</a:t>
            </a:r>
            <a:r>
              <a:rPr lang="en-US" dirty="0"/>
              <a:t> </a:t>
            </a:r>
            <a:r>
              <a:rPr lang="en-US" dirty="0" err="1"/>
              <a:t>endüstri</a:t>
            </a:r>
            <a:r>
              <a:rPr lang="en-US" dirty="0"/>
              <a:t> </a:t>
            </a:r>
            <a:r>
              <a:rPr lang="en-US" dirty="0" err="1"/>
              <a:t>problemlerinin</a:t>
            </a:r>
            <a:r>
              <a:rPr lang="en-US" dirty="0"/>
              <a:t> </a:t>
            </a:r>
            <a:r>
              <a:rPr lang="en-US" dirty="0" err="1"/>
              <a:t>tartışılması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danışma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forum </a:t>
            </a:r>
            <a:r>
              <a:rPr lang="en-US" dirty="0" err="1"/>
              <a:t>oluşturmak</a:t>
            </a:r>
            <a:r>
              <a:rPr lang="en-US" dirty="0"/>
              <a:t>.</a:t>
            </a:r>
          </a:p>
          <a:p>
            <a:r>
              <a:rPr lang="en-US" dirty="0" smtClean="0"/>
              <a:t>ICAO</a:t>
            </a:r>
            <a:r>
              <a:rPr lang="en-US" dirty="0"/>
              <a:t>,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organizasyonlar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bölgesel</a:t>
            </a:r>
            <a:r>
              <a:rPr lang="en-US" dirty="0"/>
              <a:t> </a:t>
            </a:r>
            <a:r>
              <a:rPr lang="en-US" dirty="0" err="1"/>
              <a:t>havayolu</a:t>
            </a:r>
            <a:r>
              <a:rPr lang="en-US" dirty="0"/>
              <a:t> </a:t>
            </a:r>
            <a:r>
              <a:rPr lang="en-US" dirty="0" err="1"/>
              <a:t>birlikleri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işbirliği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.</a:t>
            </a:r>
          </a:p>
          <a:p>
            <a:r>
              <a:rPr lang="en-US" dirty="0" err="1" smtClean="0"/>
              <a:t>Hava</a:t>
            </a:r>
            <a:r>
              <a:rPr lang="en-US" dirty="0" smtClean="0"/>
              <a:t> </a:t>
            </a:r>
            <a:r>
              <a:rPr lang="en-US" dirty="0" err="1"/>
              <a:t>taşımacılığında</a:t>
            </a:r>
            <a:r>
              <a:rPr lang="en-US" dirty="0"/>
              <a:t> </a:t>
            </a:r>
            <a:r>
              <a:rPr lang="en-US" dirty="0" err="1"/>
              <a:t>rekabeti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ticareti</a:t>
            </a:r>
            <a:r>
              <a:rPr lang="en-US" dirty="0"/>
              <a:t> </a:t>
            </a:r>
            <a:r>
              <a:rPr lang="en-US" dirty="0" err="1"/>
              <a:t>savunan</a:t>
            </a:r>
            <a:r>
              <a:rPr lang="en-US" dirty="0"/>
              <a:t> </a:t>
            </a:r>
            <a:r>
              <a:rPr lang="en-US" dirty="0" err="1"/>
              <a:t>hava</a:t>
            </a:r>
            <a:r>
              <a:rPr lang="en-US" dirty="0"/>
              <a:t> </a:t>
            </a:r>
            <a:r>
              <a:rPr lang="en-US" dirty="0" err="1"/>
              <a:t>taşıyıcılarını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.</a:t>
            </a:r>
          </a:p>
          <a:p>
            <a:r>
              <a:rPr lang="en-US" dirty="0" err="1" smtClean="0"/>
              <a:t>Havacılık</a:t>
            </a:r>
            <a:r>
              <a:rPr lang="en-US" dirty="0" smtClean="0"/>
              <a:t> </a:t>
            </a:r>
            <a:r>
              <a:rPr lang="en-US" dirty="0" err="1"/>
              <a:t>alanında</a:t>
            </a:r>
            <a:r>
              <a:rPr lang="en-US" dirty="0"/>
              <a:t> </a:t>
            </a:r>
            <a:r>
              <a:rPr lang="en-US" dirty="0" err="1"/>
              <a:t>standardizasyonu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454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37" y="1600200"/>
            <a:ext cx="8730906" cy="4525963"/>
          </a:xfrm>
        </p:spPr>
        <p:txBody>
          <a:bodyPr>
            <a:normAutofit/>
          </a:bodyPr>
          <a:lstStyle/>
          <a:p>
            <a:r>
              <a:rPr lang="en-US" dirty="0"/>
              <a:t>–</a:t>
            </a:r>
            <a:r>
              <a:rPr lang="en-US" dirty="0" err="1"/>
              <a:t>Fiyatlandırma</a:t>
            </a:r>
            <a:r>
              <a:rPr lang="en-US" dirty="0"/>
              <a:t>, </a:t>
            </a:r>
            <a:r>
              <a:rPr lang="en-US" dirty="0" err="1"/>
              <a:t>ödemeler</a:t>
            </a:r>
            <a:r>
              <a:rPr lang="en-US" dirty="0"/>
              <a:t>, interline </a:t>
            </a:r>
            <a:r>
              <a:rPr lang="en-US" dirty="0" err="1"/>
              <a:t>işlemler</a:t>
            </a:r>
            <a:r>
              <a:rPr lang="en-US" dirty="0"/>
              <a:t>, </a:t>
            </a:r>
            <a:r>
              <a:rPr lang="en-US" dirty="0" err="1"/>
              <a:t>biletler</a:t>
            </a:r>
            <a:endParaRPr lang="en-US" dirty="0"/>
          </a:p>
          <a:p>
            <a:r>
              <a:rPr lang="en-US" dirty="0"/>
              <a:t>–</a:t>
            </a:r>
            <a:r>
              <a:rPr lang="en-US" dirty="0" err="1"/>
              <a:t>Yük</a:t>
            </a:r>
            <a:r>
              <a:rPr lang="en-US" dirty="0"/>
              <a:t> </a:t>
            </a:r>
            <a:r>
              <a:rPr lang="en-US" dirty="0" err="1"/>
              <a:t>taşıma</a:t>
            </a:r>
            <a:r>
              <a:rPr lang="en-US" dirty="0"/>
              <a:t> </a:t>
            </a:r>
            <a:r>
              <a:rPr lang="en-US" dirty="0" err="1"/>
              <a:t>kuralları</a:t>
            </a:r>
            <a:r>
              <a:rPr lang="en-US" dirty="0"/>
              <a:t>, </a:t>
            </a:r>
            <a:r>
              <a:rPr lang="en-US" dirty="0" err="1"/>
              <a:t>özellikler</a:t>
            </a:r>
            <a:r>
              <a:rPr lang="en-US" dirty="0"/>
              <a:t> DGR </a:t>
            </a:r>
            <a:r>
              <a:rPr lang="en-US" dirty="0" err="1"/>
              <a:t>taşıma</a:t>
            </a:r>
            <a:r>
              <a:rPr lang="en-US" dirty="0"/>
              <a:t> </a:t>
            </a:r>
            <a:r>
              <a:rPr lang="en-US" dirty="0" err="1"/>
              <a:t>kuralları</a:t>
            </a:r>
            <a:endParaRPr lang="en-US" dirty="0"/>
          </a:p>
          <a:p>
            <a:r>
              <a:rPr lang="en-US" dirty="0"/>
              <a:t>–</a:t>
            </a:r>
            <a:r>
              <a:rPr lang="en-US" dirty="0" err="1"/>
              <a:t>Ekipmanların</a:t>
            </a:r>
            <a:r>
              <a:rPr lang="en-US" dirty="0"/>
              <a:t> </a:t>
            </a:r>
            <a:r>
              <a:rPr lang="en-US" dirty="0" err="1"/>
              <a:t>standardizasyonu</a:t>
            </a:r>
            <a:r>
              <a:rPr lang="en-US" dirty="0"/>
              <a:t>,</a:t>
            </a:r>
          </a:p>
          <a:p>
            <a:r>
              <a:rPr lang="en-US" dirty="0"/>
              <a:t>–</a:t>
            </a:r>
            <a:r>
              <a:rPr lang="en-US" dirty="0" err="1"/>
              <a:t>Haberleşme</a:t>
            </a:r>
            <a:r>
              <a:rPr lang="en-US" dirty="0"/>
              <a:t> </a:t>
            </a:r>
            <a:r>
              <a:rPr lang="en-US" dirty="0" err="1"/>
              <a:t>alanındaki</a:t>
            </a:r>
            <a:r>
              <a:rPr lang="en-US" dirty="0"/>
              <a:t> </a:t>
            </a:r>
            <a:r>
              <a:rPr lang="en-US" dirty="0" err="1"/>
              <a:t>standartlar</a:t>
            </a:r>
            <a:r>
              <a:rPr lang="en-US" dirty="0"/>
              <a:t>, </a:t>
            </a:r>
            <a:r>
              <a:rPr lang="en-US" dirty="0" err="1"/>
              <a:t>kodlamalar</a:t>
            </a:r>
            <a:r>
              <a:rPr lang="en-US" dirty="0"/>
              <a:t>,</a:t>
            </a:r>
          </a:p>
          <a:p>
            <a:r>
              <a:rPr lang="en-US" dirty="0"/>
              <a:t>–Terminal </a:t>
            </a:r>
            <a:r>
              <a:rPr lang="en-US" dirty="0" err="1"/>
              <a:t>tasarımında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işletiminde</a:t>
            </a:r>
            <a:r>
              <a:rPr lang="en-US" dirty="0"/>
              <a:t> </a:t>
            </a:r>
            <a:r>
              <a:rPr lang="en-US" dirty="0" err="1"/>
              <a:t>standartlar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/>
              <a:t>–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hizmetleri</a:t>
            </a:r>
            <a:r>
              <a:rPr lang="en-US" dirty="0"/>
              <a:t> </a:t>
            </a:r>
            <a:r>
              <a:rPr lang="en-US" dirty="0" err="1"/>
              <a:t>alanındaki</a:t>
            </a:r>
            <a:r>
              <a:rPr lang="en-US" dirty="0"/>
              <a:t> </a:t>
            </a:r>
            <a:r>
              <a:rPr lang="en-US" dirty="0" err="1"/>
              <a:t>standartlar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46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ULUSLARARASI SİVİL HAVACILIK ÖRGÜTÜ – ICAO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Uluslararası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Sivil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Havacılık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Örgütü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(International Civil Aviation Organization-ICAO) Chicago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Konvansiyonu’na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(7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Aralık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1944)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imza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atan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52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ülke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tarafından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Birleşmiş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Milletler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kuruluş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kararnamesinin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43.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maddesine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dayanarak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4 Nisan 1947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tarihinde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kurulmuştur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Aynı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yılın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Ekim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ayında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ise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Birleşmiş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Milletlerin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yasal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havacılık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organı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olarak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kabul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edilmiştir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Merkezi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Kanada-Montreal’dedir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Bangkok,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Kahire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, Dakar, Lima, Mexico City, Nairobi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Paris’te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7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bölge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ofisi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bulunmaktadır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55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Bu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örgüte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olabilmenin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en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önemli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koşulu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BM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üyesi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olmak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BM’den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onay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almaktır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Günümüzde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ICAO’nun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sayısı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190’dur. ICAO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tüm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ülkelerin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temsil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edildiği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bağımsız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“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asamble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”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ve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bunun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altındaki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yönetici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organ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olan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36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üyelik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 “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konsey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” den </a:t>
            </a:r>
            <a:r>
              <a:rPr lang="en-US" dirty="0" err="1" smtClean="0">
                <a:effectLst/>
                <a:latin typeface="Arial"/>
                <a:ea typeface="ＭＳ 明朝"/>
                <a:cs typeface="Times New Roman"/>
              </a:rPr>
              <a:t>oluşmaktadır</a:t>
            </a:r>
            <a:r>
              <a:rPr lang="en-US" dirty="0" smtClean="0">
                <a:effectLst/>
                <a:latin typeface="Arial"/>
                <a:ea typeface="ＭＳ 明朝"/>
                <a:cs typeface="Times New Roman"/>
              </a:rPr>
              <a:t>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46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498</Words>
  <Application>Microsoft Macintosh PowerPoint</Application>
  <PresentationFormat>On-screen Show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IATA VE ICAO</vt:lpstr>
      <vt:lpstr>ULUSLARARASI HAVA TAŞIMACILIĞI BİRLİĞİ – IATA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ULUSLARARASI SİVİL HAVACILIK ÖRGÜTÜ – ICAO 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IATA VE ICAO</dc:title>
  <dc:creator>azade</dc:creator>
  <cp:lastModifiedBy>azade</cp:lastModifiedBy>
  <cp:revision>2</cp:revision>
  <dcterms:created xsi:type="dcterms:W3CDTF">2017-10-31T09:20:54Z</dcterms:created>
  <dcterms:modified xsi:type="dcterms:W3CDTF">2017-10-31T09:50:29Z</dcterms:modified>
</cp:coreProperties>
</file>